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2" r:id="rId7"/>
    <p:sldId id="258" r:id="rId8"/>
    <p:sldId id="263" r:id="rId9"/>
    <p:sldId id="265" r:id="rId10"/>
    <p:sldId id="264" r:id="rId11"/>
    <p:sldId id="268" r:id="rId12"/>
    <p:sldId id="271" r:id="rId13"/>
    <p:sldId id="270" r:id="rId14"/>
    <p:sldId id="272" r:id="rId15"/>
    <p:sldId id="26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7274FC-6181-43D8-9407-64A63C4730B8}">
          <p14:sldIdLst>
            <p14:sldId id="256"/>
            <p14:sldId id="257"/>
            <p14:sldId id="259"/>
            <p14:sldId id="260"/>
            <p14:sldId id="266"/>
            <p14:sldId id="262"/>
            <p14:sldId id="258"/>
            <p14:sldId id="263"/>
            <p14:sldId id="265"/>
            <p14:sldId id="264"/>
            <p14:sldId id="268"/>
            <p14:sldId id="271"/>
            <p14:sldId id="270"/>
          </p14:sldIdLst>
        </p14:section>
        <p14:section name="Untitled Section" id="{70A0FEAC-CBE9-4218-B728-8A64C0BD4772}">
          <p14:sldIdLst>
            <p14:sldId id="272"/>
            <p14:sldId id="269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AA33-7658-99B5-AA62-214BF255E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A1C6F-ADE5-295B-83C1-EC34350DC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CA6DB-AC4E-F28F-BBDA-4619A23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86B13-6A86-9A83-5157-F18BEDCB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0ABF-C746-93BF-A367-64C49620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63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7A36-BC14-FCE1-5F4C-3EA812A2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A2D5A-F17E-7DB4-BF18-79201904F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573C7-E2A3-BA9C-4CC2-463F37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C737C-835B-9C9E-9EA2-1A630070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A4F38-265B-15F7-AB76-6177827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141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4F3E5E-7578-0C9D-4C43-6FD19BB80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252A6-000F-23B6-6342-02A68070B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36E8E-EFAB-4C5E-6B7C-C3CD07AF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3E80B-CA20-E834-0A2B-59451AD6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D1F0C-4000-CF55-E829-F57AD91C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19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9FE7-1B01-90F6-F148-B1EEEBF8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91E8-E6CD-40E0-25D4-7BEEE65F3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FBFE3-7825-B59E-F555-20B73E9B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0BDA8-1AC2-4CEB-4A8B-0F41B2AC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0E717-5DEF-F23E-D4D2-34632ACE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67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1117-9DA1-5CC5-5223-634DD7C55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FC768-E6E5-D095-5A56-D20F89972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A0019-ED90-1C27-AE5B-B7E6A719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CBA62-86A0-F5D5-E03E-DF29D0DC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9EC28-9AF9-AE1C-A41C-C680DF3B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56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AD61-6DE9-EBB5-6ADA-E1D6497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C305B-DD54-F2EF-3968-CC3971113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0199F-587C-290A-27EA-0DA8590E9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8AD48-6E48-255E-BC85-3B73DD10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2023-05-22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FE33A-6771-A138-D06E-C52DB9BE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A3719-7387-F9F1-01D7-9515C269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46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8BBC-FEE7-C2B1-419C-E1ACF522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9615E-0D54-72B7-E9D5-16840B6A9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DA0F1-DB8E-ECCA-B6FD-FFB72947C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6897F-1D66-6B56-9609-097B9947B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851D9-2065-D525-748A-6CC3406AB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9193D-B180-D7FC-0357-8B3714CB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2023-05-22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6BEE6-1FA8-7272-85F6-D176986E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B7BE65-C341-6219-6448-3076209E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3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757A-4550-0140-B1C8-E1F372E2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F2EA0-C197-E265-1839-9F1DC1DF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2023-05-22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B842A-0ED4-79DD-BD92-D5DBED91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F29B7-CF09-C8EA-AE7C-BCFD6E8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43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49CF4-656F-CF14-BEE9-A6A102BD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2023-05-22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F1C33-96D4-5C9D-425F-A180CF05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51F32-7907-CB00-0F28-D06C195F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36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4871-DF69-5D11-1A4B-F013C559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37CF-AD1D-DF03-D104-6F39C4AFA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851CC-6B10-F2D6-D4C7-8F5AFA1DD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6A8A5-271B-8B24-6043-1C60C29E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2023-05-22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7F47F-AAB6-1AD0-EF40-3B851411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20A06-B021-D6BF-047F-B3E24AA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26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C9E0-1C74-C01D-23F5-42915E61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3F224-5C71-E072-6E23-1A75886EAE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DF314-9609-A406-1F1F-294E1B379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FD6A7-BA0E-4CCC-B8C7-251F548F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0F0A-5C22-4880-8E7B-4336C2DE0B4F}" type="datetimeFigureOut">
              <a:rPr lang="en-CA" smtClean="0"/>
              <a:t>2023-05-22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F4E02-0695-1162-6B6A-51B2B006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A3E01-C777-EEE3-84DB-3B12F581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20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69A1A-F4AF-5FD3-CA79-D93AE125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13F4-4B81-4556-6C59-BEFA513B6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ADAD8-7BB1-54A4-130D-EDCD16983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30F0A-5C22-4880-8E7B-4336C2DE0B4F}" type="datetimeFigureOut">
              <a:rPr lang="en-CA" smtClean="0"/>
              <a:t>2023-05-22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19A1B-D16E-9943-AE78-B140B7DA4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AA276-4DD8-19B8-E025-E98C9E5E6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B8E0-2746-4AC5-A99D-1C73BF4D8D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96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017170-4492-AAD4-6103-447D3EF5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8829" y="4045683"/>
            <a:ext cx="8742783" cy="2002779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CA" sz="2800" b="1" i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Vision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CA" sz="2300" b="1" i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CA" b="0" i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Oakville Community Association wants to contribute to creating an engaged, safe, caring, and vibrant community where all residents enjoy a positive quality of life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B7500-5866-5B63-5C6F-14E2AD982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05" y="274359"/>
            <a:ext cx="3807059" cy="32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7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38C-5F59-3CA9-FB50-AEE982B3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3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COMMENTS FROM OCA MEMBERS 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9392D-63CA-17E5-1CAD-25379979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301" y="5857041"/>
            <a:ext cx="1001200" cy="8036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6868D-34AB-240B-2781-96879AB14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8038" y="1522908"/>
            <a:ext cx="9269423" cy="46628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Gross. Are we trying to look like Mississauga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 sad what is becoming of Oakville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Cross Avenue will become at 8 lane expressway to handle the traffic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Ugly as sin. Whoever came up with this ridiculous idea should be fired.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20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0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Disgusting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2000" dirty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Horrible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20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0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otally out of control…high rises like we have never seen before in Oakville.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20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0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municipality clearly wants to completely destroy all that is beautiful about Oakville!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45E04-4FAB-EFC7-7650-C912062C9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998" y="1847032"/>
            <a:ext cx="2170002" cy="22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3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38C-5F59-3CA9-FB50-AEE982B3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3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UMMARY 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9392D-63CA-17E5-1CAD-25379979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962" y="5963000"/>
            <a:ext cx="869189" cy="6976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6868D-34AB-240B-2781-96879AB14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761" y="1166070"/>
            <a:ext cx="10198819" cy="4460529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20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5000" dirty="0">
                <a:latin typeface="Arial" panose="020B0604020202020204" pitchFamily="34" charset="0"/>
                <a:cs typeface="Arial" panose="020B0604020202020204" pitchFamily="34" charset="0"/>
              </a:rPr>
              <a:t>Residents are not happy with the proposal at Midtown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5000" dirty="0">
                <a:latin typeface="Arial" panose="020B0604020202020204" pitchFamily="34" charset="0"/>
                <a:cs typeface="Arial" panose="020B0604020202020204" pitchFamily="34" charset="0"/>
              </a:rPr>
              <a:t>Density could be higher than Manhattan and some cities in China and it is not needed to meet the Provincial targets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5000" dirty="0">
                <a:latin typeface="Arial" panose="020B0604020202020204" pitchFamily="34" charset="0"/>
                <a:cs typeface="Arial" panose="020B0604020202020204" pitchFamily="34" charset="0"/>
              </a:rPr>
              <a:t>Increase of impervious surfaces will cause increased risks for residents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5000" dirty="0">
                <a:latin typeface="Arial" panose="020B0604020202020204" pitchFamily="34" charset="0"/>
                <a:cs typeface="Arial" panose="020B0604020202020204" pitchFamily="34" charset="0"/>
              </a:rPr>
              <a:t>Shadows from </a:t>
            </a:r>
            <a:r>
              <a:rPr lang="en-CA" sz="5000" dirty="0" err="1">
                <a:latin typeface="Arial" panose="020B0604020202020204" pitchFamily="34" charset="0"/>
                <a:cs typeface="Arial" panose="020B0604020202020204" pitchFamily="34" charset="0"/>
              </a:rPr>
              <a:t>highrise</a:t>
            </a:r>
            <a:r>
              <a:rPr lang="en-CA" sz="5000" dirty="0">
                <a:latin typeface="Arial" panose="020B0604020202020204" pitchFamily="34" charset="0"/>
                <a:cs typeface="Arial" panose="020B0604020202020204" pitchFamily="34" charset="0"/>
              </a:rPr>
              <a:t> buildings will cast shadows over existing neighbourhoods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5000" dirty="0">
                <a:latin typeface="Arial" panose="020B0604020202020204" pitchFamily="34" charset="0"/>
                <a:cs typeface="Arial" panose="020B0604020202020204" pitchFamily="34" charset="0"/>
              </a:rPr>
              <a:t>Morrison-Wedgewood Diversion Channel will spill in a major storm and the spill arrows currently stop on the QEW – mapping must be done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5000" dirty="0">
                <a:latin typeface="Arial" panose="020B0604020202020204" pitchFamily="34" charset="0"/>
                <a:cs typeface="Arial" panose="020B0604020202020204" pitchFamily="34" charset="0"/>
              </a:rPr>
              <a:t>Official Plan should adhere to the MNRF 2002 Technical Guide River &amp; Stream Systems: Flooding Hazard Limit by including the </a:t>
            </a:r>
            <a:r>
              <a:rPr lang="en-CA" sz="5000" dirty="0" err="1">
                <a:latin typeface="Arial" panose="020B0604020202020204" pitchFamily="34" charset="0"/>
                <a:cs typeface="Arial" panose="020B0604020202020204" pitchFamily="34" charset="0"/>
              </a:rPr>
              <a:t>floodlines</a:t>
            </a:r>
            <a:r>
              <a:rPr lang="en-CA" sz="5000" dirty="0">
                <a:latin typeface="Arial" panose="020B0604020202020204" pitchFamily="34" charset="0"/>
                <a:cs typeface="Arial" panose="020B0604020202020204" pitchFamily="34" charset="0"/>
              </a:rPr>
              <a:t> in the Plan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5000" dirty="0">
                <a:latin typeface="Arial" panose="020B0604020202020204" pitchFamily="34" charset="0"/>
                <a:cs typeface="Arial" panose="020B0604020202020204" pitchFamily="34" charset="0"/>
              </a:rPr>
              <a:t>Section 1.6.6.7 of the PPS should be followed and mitigate 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mitigate risks to human health </a:t>
            </a:r>
            <a:endParaRPr lang="en-CA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2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38C-5F59-3CA9-FB50-AEE982B3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3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REMINDER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Articles of the 2000 Flood in Oakville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9392D-63CA-17E5-1CAD-25379979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6197572"/>
            <a:ext cx="576943" cy="46308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6868D-34AB-240B-2781-96879AB14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761" y="2296270"/>
            <a:ext cx="10198819" cy="333032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20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743F8-6802-C4A9-C47F-7AD9DACB0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444" y="1816164"/>
            <a:ext cx="4900463" cy="443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B2588-9893-15CE-8300-72ABA547B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49" y="1773302"/>
            <a:ext cx="4900463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3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38C-5F59-3CA9-FB50-AEE982B3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3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REMINDER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Articles of the 2000 Flood in Oakville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9392D-63CA-17E5-1CAD-25379979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6197572"/>
            <a:ext cx="576943" cy="46308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6868D-34AB-240B-2781-96879AB14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761" y="2296270"/>
            <a:ext cx="10198819" cy="333032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20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11">
            <a:extLst>
              <a:ext uri="{FF2B5EF4-FFF2-40B4-BE49-F238E27FC236}">
                <a16:creationId xmlns:a16="http://schemas.microsoft.com/office/drawing/2014/main" id="{7819C76F-3CC5-E2A9-10F1-EE74BB29A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1" y="1632342"/>
            <a:ext cx="5329761" cy="471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5065A3-F358-1359-E026-91F50EE74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479" y="1641965"/>
            <a:ext cx="4756651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31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38C-5F59-3CA9-FB50-AEE982B3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WE NEED TO LEARN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Saw-whet Development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F129DEB-E393-B9DD-825C-1F2C106A1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5875" y="1509088"/>
            <a:ext cx="5183188" cy="823912"/>
          </a:xfrm>
        </p:spPr>
        <p:txBody>
          <a:bodyPr>
            <a:normAutofit/>
          </a:bodyPr>
          <a:lstStyle/>
          <a:p>
            <a:r>
              <a:rPr lang="en-US" sz="2000" dirty="0"/>
              <a:t>Oakville Beaver reported on July 4, 2017</a:t>
            </a:r>
            <a:endParaRPr lang="en-CA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6F2CD-4835-2C2E-D1A6-60202D0975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87C3F1-EAB1-C59F-145C-B4AECDE47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597" y="1513811"/>
            <a:ext cx="5185812" cy="823912"/>
          </a:xfrm>
        </p:spPr>
        <p:txBody>
          <a:bodyPr>
            <a:normAutofit/>
          </a:bodyPr>
          <a:lstStyle/>
          <a:p>
            <a:r>
              <a:rPr lang="en-US" sz="2000" dirty="0" err="1"/>
              <a:t>InsideHalton</a:t>
            </a:r>
            <a:r>
              <a:rPr lang="en-US" sz="2000" dirty="0"/>
              <a:t> reported on April 16, 2015</a:t>
            </a:r>
            <a:endParaRPr lang="en-CA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6868D-34AB-240B-2781-96879AB14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55" y="5301601"/>
            <a:ext cx="5157787" cy="368458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20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9392D-63CA-17E5-1CAD-25379979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073" y="5987344"/>
            <a:ext cx="921980" cy="740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466E14-84D7-29DF-9CE4-26C0E8B26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76" y="2422384"/>
            <a:ext cx="5631111" cy="23263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6A9260-1218-E88A-D0DA-23B8A170C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359" y="2357859"/>
            <a:ext cx="5265951" cy="32632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932CA9-BE6E-E388-F3F7-50BB171B50A8}"/>
              </a:ext>
            </a:extLst>
          </p:cNvPr>
          <p:cNvSpPr txBox="1"/>
          <p:nvPr/>
        </p:nvSpPr>
        <p:spPr>
          <a:xfrm>
            <a:off x="-602878" y="5563139"/>
            <a:ext cx="84325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CA" sz="28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CA" sz="2800" b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learn from Saw-whet</a:t>
            </a:r>
          </a:p>
          <a:p>
            <a:pPr algn="l">
              <a:spcBef>
                <a:spcPts val="0"/>
              </a:spcBef>
            </a:pPr>
            <a:r>
              <a:rPr lang="en-CA" sz="2800" b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and not let history repeat with Midtown</a:t>
            </a:r>
            <a:r>
              <a:rPr lang="en-CA" sz="28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8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8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66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38C-5F59-3CA9-FB50-AEE982B3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3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OCA CAN NOT SUPPORT MIDTOWN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9392D-63CA-17E5-1CAD-25379979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109" y="6048462"/>
            <a:ext cx="898585" cy="7212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6868D-34AB-240B-2781-96879AB14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761" y="1166070"/>
            <a:ext cx="10198819" cy="446052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20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78B59-F017-80BD-A870-5BE0D134B5DB}"/>
              </a:ext>
            </a:extLst>
          </p:cNvPr>
          <p:cNvSpPr txBox="1"/>
          <p:nvPr/>
        </p:nvSpPr>
        <p:spPr>
          <a:xfrm>
            <a:off x="1450196" y="1741505"/>
            <a:ext cx="880844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not create a </a:t>
            </a:r>
            <a:r>
              <a:rPr lang="en-CA" sz="2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safe, caring, and vibrant community where all residents enjoy a positive quality of life for all Oakville residents</a:t>
            </a:r>
          </a:p>
          <a:p>
            <a:pPr algn="l">
              <a:spcBef>
                <a:spcPts val="0"/>
              </a:spcBef>
            </a:pPr>
            <a:endParaRPr lang="en-CA" sz="28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proposal does not fit within the character of Oakville</a:t>
            </a:r>
          </a:p>
          <a:p>
            <a:pPr algn="l">
              <a:spcBef>
                <a:spcPts val="0"/>
              </a:spcBef>
            </a:pPr>
            <a:endParaRPr lang="en-CA" sz="2800" dirty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create a situation of potential increased risk to property damage and threat to life due to increased flood risks</a:t>
            </a:r>
          </a:p>
          <a:p>
            <a:pPr algn="l">
              <a:spcBef>
                <a:spcPts val="0"/>
              </a:spcBef>
            </a:pPr>
            <a:endParaRPr lang="en-CA" sz="2800" dirty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800" dirty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8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8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8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D1EFC0-2A09-E5FA-0237-3704AD8A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4316438"/>
            <a:ext cx="10515600" cy="209190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  THANK YOU FOR LISTENING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Sincerely,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OCA Board of Directors and our Members</a:t>
            </a: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6868D-34AB-240B-2781-96879AB14A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      	     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6949B-62AB-2FB4-725B-93372621F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113" y="449658"/>
            <a:ext cx="3807059" cy="32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6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38C-5F59-3CA9-FB50-AEE982B3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MIDTOWN PROPOSAL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65CFD31-BD3F-B1B1-D4DB-3EBC21F6D6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588229"/>
            <a:ext cx="7911517" cy="4728682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C1AC8B-A8D2-06F6-4C5A-711941522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76220" y="2274339"/>
            <a:ext cx="3148870" cy="10543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Against our Vision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9392D-63CA-17E5-1CAD-253799798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1836" y="6021068"/>
            <a:ext cx="821093" cy="6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2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38C-5F59-3CA9-FB50-AEE982B3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DENSITY OF RESIDENTS PER HECTARE- 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MIDTOWN COMPARED TO MANHATTAN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6868D-34AB-240B-2781-96879AB14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122437" cy="458450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9600" b="1" dirty="0">
                <a:latin typeface="Arial" panose="020B0604020202020204" pitchFamily="34" charset="0"/>
                <a:cs typeface="Arial" panose="020B0604020202020204" pitchFamily="34" charset="0"/>
              </a:rPr>
              <a:t>Midtown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9600" dirty="0">
                <a:latin typeface="Arial" panose="020B0604020202020204" pitchFamily="34" charset="0"/>
                <a:cs typeface="Arial" panose="020B0604020202020204" pitchFamily="34" charset="0"/>
              </a:rPr>
              <a:t>200 ppl/ha minimum target by 2031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CA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9600" dirty="0">
                <a:latin typeface="Arial" panose="020B0604020202020204" pitchFamily="34" charset="0"/>
                <a:cs typeface="Arial" panose="020B0604020202020204" pitchFamily="34" charset="0"/>
              </a:rPr>
              <a:t>400 ppl/ha target by 2051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9600" dirty="0">
                <a:latin typeface="Arial" panose="020B0604020202020204" pitchFamily="34" charset="0"/>
                <a:cs typeface="Arial" panose="020B0604020202020204" pitchFamily="34" charset="0"/>
              </a:rPr>
              <a:t>1165 ppl/ha based on current proposals extrapolated over the total 103 hectares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9600" b="1" dirty="0">
                <a:latin typeface="Arial" panose="020B0604020202020204" pitchFamily="34" charset="0"/>
                <a:cs typeface="Arial" panose="020B0604020202020204" pitchFamily="34" charset="0"/>
              </a:rPr>
              <a:t>Manhattan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9600" dirty="0">
                <a:latin typeface="Arial" panose="020B0604020202020204" pitchFamily="34" charset="0"/>
                <a:cs typeface="Arial" panose="020B0604020202020204" pitchFamily="34" charset="0"/>
              </a:rPr>
              <a:t>280 ppl/ha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C1AC8B-A8D2-06F6-4C5A-711941522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7372" y="2810005"/>
            <a:ext cx="5150497" cy="305052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CA" sz="11200" b="1" dirty="0">
                <a:latin typeface="Arial" panose="020B0604020202020204" pitchFamily="34" charset="0"/>
                <a:cs typeface="Arial" panose="020B0604020202020204" pitchFamily="34" charset="0"/>
              </a:rPr>
              <a:t>More than Manhattan? Why?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9392D-63CA-17E5-1CAD-25379979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889" y="5860534"/>
            <a:ext cx="1010608" cy="8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38C-5F59-3CA9-FB50-AEE982B3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TRANSPORTATION AND INFRASTRUCTURE 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C1AC8B-A8D2-06F6-4C5A-711941522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5659" y="2396330"/>
            <a:ext cx="5396216" cy="1054359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Trafalgar Road and QEW Traffic is already heavy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9392D-63CA-17E5-1CAD-25379979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392" y="5925539"/>
            <a:ext cx="952483" cy="76451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6868D-34AB-240B-2781-96879AB14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1077"/>
            <a:ext cx="5181600" cy="43048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Transportation Report dated June 2014 marked as Final Report clearly sets out in section H on pages xi and xii the road design proposed for Midtown.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There is no mention of the immense cost of the infrastructure and how it would be financed in conjunction with the province.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failure to complete the majority of the infrastructure improvements at an early stage would cause serious traffic congestion in the short and medium term of the development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7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38C-5F59-3CA9-FB50-AEE982B3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SHADOWS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6868D-34AB-240B-2781-96879AB1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175" y="15712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review of the Shadow Impact Study dated April 25, 2022, of one of the towers proposed at or near the corner of Cross Avenue and Argus Road depicts a significant impact on the surrounding areas as reflected in the examples.</a:t>
            </a:r>
          </a:p>
        </p:txBody>
      </p:sp>
      <p:pic>
        <p:nvPicPr>
          <p:cNvPr id="3" name="Picture" descr="A picture containing drawing, map, sketch, screenshot&#10;&#10;Description automatically generated">
            <a:extLst>
              <a:ext uri="{FF2B5EF4-FFF2-40B4-BE49-F238E27FC236}">
                <a16:creationId xmlns:a16="http://schemas.microsoft.com/office/drawing/2014/main" id="{57232B2B-620F-9064-57CA-C63C9A67A040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4177336"/>
            <a:ext cx="3152356" cy="23155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89392D-63CA-17E5-1CAD-253799798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6202770"/>
            <a:ext cx="722868" cy="580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D9EFA-3F21-3FAB-B7F8-DACD1E5D6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42" y="4158529"/>
            <a:ext cx="3532259" cy="2334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CD4CC7-D7F1-26E4-1EE7-4598F2FF1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187" y="4177336"/>
            <a:ext cx="3759445" cy="23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38C-5F59-3CA9-FB50-AEE982B3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3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FLOODPLAIN/SPILL ZONE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9392D-63CA-17E5-1CAD-25379979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082" y="6041383"/>
            <a:ext cx="839754" cy="67402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6868D-34AB-240B-2781-96879AB14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8368" y="1503456"/>
            <a:ext cx="9269423" cy="466285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7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2020 </a:t>
            </a:r>
            <a:r>
              <a:rPr lang="en-CA" sz="7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Conservation Halton completed the mapping of the spill from the Morrison- Wedgewood Diversion Channel and confirmed that the Diversion Channel will now spill in the event of a major storm and the spill zone has only been mapped to the QEW as per the Conservation Halton ARL inserted below.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7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7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spill mapping should be completed to determine the risk of flooding in event of a large storm within the Midtown proposed development area, which could be consistent with Section 2.5 of the MNRF 2002 Technical Guide River &amp; Stream Systems: Flooding Hazard Limit.  Section 2.5 confirms that,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7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7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“Municipalities and planning boards should show or describe flood plain lands in their official plans and incorporate policies to address new development consistent with the policy statement.”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1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6645-9776-0D1F-0A1F-82DCCB15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SPILL ZONE – BLUE ARRROWS</a:t>
            </a:r>
          </a:p>
        </p:txBody>
      </p:sp>
      <p:pic>
        <p:nvPicPr>
          <p:cNvPr id="5" name="Content Placeholder 4" descr="A satellite image of a city&#10;&#10;Description automatically generated with low confidence">
            <a:extLst>
              <a:ext uri="{FF2B5EF4-FFF2-40B4-BE49-F238E27FC236}">
                <a16:creationId xmlns:a16="http://schemas.microsoft.com/office/drawing/2014/main" id="{5B50ECAF-C805-7F56-A69D-BE3670731A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472083"/>
            <a:ext cx="10601131" cy="48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6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38C-5F59-3CA9-FB50-AEE982B3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MORE RUNOFF WITH INCREASE IN IMPERVIOUS SURFACES 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9392D-63CA-17E5-1CAD-25379979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765" y="5980922"/>
            <a:ext cx="882733" cy="70852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9DB7E4-0C98-637E-A251-E9EB144D5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99665" y="1987935"/>
            <a:ext cx="9269412" cy="3992987"/>
          </a:xfrm>
        </p:spPr>
      </p:pic>
    </p:spTree>
    <p:extLst>
      <p:ext uri="{BB962C8B-B14F-4D97-AF65-F5344CB8AC3E}">
        <p14:creationId xmlns:p14="http://schemas.microsoft.com/office/powerpoint/2010/main" val="12818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738C-5F59-3CA9-FB50-AEE982B3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PROVINCIAL POLICY STATEMENT 2020 (PPS)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6868D-34AB-240B-2781-96879AB14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2933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Section 1.6.6.7 of the PPS includes polices for stormwater management planning, including that it shall mitigate risks to human health and safety, property and the environment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98C3F-3F54-0C03-C32F-3B2125A8A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6486" y="2750992"/>
            <a:ext cx="5475514" cy="25006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Midtown will increase the risks for residents downstream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9392D-63CA-17E5-1CAD-253799798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646" y="5876235"/>
            <a:ext cx="933060" cy="748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2126D-CF2F-E6B4-49E0-628A56D61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967" y="3899981"/>
            <a:ext cx="2916628" cy="23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54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755</Words>
  <Application>Microsoft Office PowerPoint</Application>
  <PresentationFormat>Widescreen</PresentationFormat>
  <Paragraphs>131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MIDTOWN PROPOSAL </vt:lpstr>
      <vt:lpstr>DENSITY OF RESIDENTS PER HECTARE-   MIDTOWN COMPARED TO MANHATTAN</vt:lpstr>
      <vt:lpstr>TRANSPORTATION AND INFRASTRUCTURE </vt:lpstr>
      <vt:lpstr>SHADOWS </vt:lpstr>
      <vt:lpstr>FLOODPLAIN/SPILL ZONE</vt:lpstr>
      <vt:lpstr>SPILL ZONE – BLUE ARRROWS</vt:lpstr>
      <vt:lpstr>MORE RUNOFF WITH INCREASE IN IMPERVIOUS SURFACES </vt:lpstr>
      <vt:lpstr>PROVINCIAL POLICY STATEMENT 2020 (PPS)</vt:lpstr>
      <vt:lpstr>COMMENTS FROM OCA MEMBERS </vt:lpstr>
      <vt:lpstr>SUMMARY </vt:lpstr>
      <vt:lpstr>REMINDER  Articles of the 2000 Flood in Oakville</vt:lpstr>
      <vt:lpstr>REMINDER  Articles of the 2000 Flood in Oakville</vt:lpstr>
      <vt:lpstr>WE NEED TO LEARN Saw-whet Development</vt:lpstr>
      <vt:lpstr>OCA CAN NOT SUPPORT MIDTOWN  because </vt:lpstr>
      <vt:lpstr>     THANK YOU FOR LISTENING  Sincerely,  OCA Board of Directors and our Members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Reid</dc:creator>
  <cp:lastModifiedBy>Michael Reid</cp:lastModifiedBy>
  <cp:revision>20</cp:revision>
  <dcterms:created xsi:type="dcterms:W3CDTF">2023-05-19T19:06:57Z</dcterms:created>
  <dcterms:modified xsi:type="dcterms:W3CDTF">2023-05-22T20:46:22Z</dcterms:modified>
</cp:coreProperties>
</file>