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7" roundtripDataSignature="AMtx7mhdSRus8hnMsenGk++w5xQhLJz0m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19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7" name="Google Shape;257;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7" name="Google Shape;297;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7" name="Google Shape;317;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6" name="Google Shape;33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4" name="Google Shape;35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2" name="Google Shape;37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0" name="Google Shape;390;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0" name="Google Shape;410;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0" name="Google Shape;430;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0" name="Google Shape;450;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0" name="Google Shape;470;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0" name="Google Shape;490;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0" name="Google Shape;20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2"/>
          <p:cNvSpPr>
            <a:spLocks noGrp="1"/>
          </p:cNvSpPr>
          <p:nvPr>
            <p:ph type="pic" idx="2"/>
          </p:nvPr>
        </p:nvSpPr>
        <p:spPr>
          <a:xfrm>
            <a:off x="5183188" y="987425"/>
            <a:ext cx="6172200" cy="4873625"/>
          </a:xfrm>
          <a:prstGeom prst="rect">
            <a:avLst/>
          </a:prstGeom>
          <a:noFill/>
          <a:ln>
            <a:noFill/>
          </a:ln>
        </p:spPr>
      </p:sp>
      <p:sp>
        <p:nvSpPr>
          <p:cNvPr id="64" name="Google Shape;64;p3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4" name="Google Shape;84;p1"/>
          <p:cNvSpPr/>
          <p:nvPr/>
        </p:nvSpPr>
        <p:spPr>
          <a:xfrm>
            <a:off x="3051" y="0"/>
            <a:ext cx="12188949"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224" y="-7175"/>
            <a:ext cx="12189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86" name="Google Shape;86;p1"/>
          <p:cNvGrpSpPr/>
          <p:nvPr/>
        </p:nvGrpSpPr>
        <p:grpSpPr>
          <a:xfrm>
            <a:off x="0" y="-7167"/>
            <a:ext cx="12188952" cy="3490956"/>
            <a:chOff x="651279" y="598259"/>
            <a:chExt cx="10889442" cy="5680742"/>
          </a:xfrm>
        </p:grpSpPr>
        <p:sp>
          <p:nvSpPr>
            <p:cNvPr id="87" name="Google Shape;87;p1"/>
            <p:cNvSpPr/>
            <p:nvPr/>
          </p:nvSpPr>
          <p:spPr>
            <a:xfrm>
              <a:off x="651279" y="598259"/>
              <a:ext cx="10889442" cy="5680742"/>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8" name="Google Shape;88;p1"/>
            <p:cNvSpPr/>
            <p:nvPr/>
          </p:nvSpPr>
          <p:spPr>
            <a:xfrm>
              <a:off x="651279" y="598259"/>
              <a:ext cx="10889442" cy="5680742"/>
            </a:xfrm>
            <a:prstGeom prst="rect">
              <a:avLst/>
            </a:prstGeom>
            <a:solidFill>
              <a:schemeClr val="accent6">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89" name="Google Shape;89;p1"/>
          <p:cNvPicPr preferRelativeResize="0"/>
          <p:nvPr/>
        </p:nvPicPr>
        <p:blipFill rotWithShape="1">
          <a:blip r:embed="rId3">
            <a:alphaModFix/>
          </a:blip>
          <a:srcRect/>
          <a:stretch/>
        </p:blipFill>
        <p:spPr>
          <a:xfrm>
            <a:off x="6950281" y="576255"/>
            <a:ext cx="4730214" cy="4110030"/>
          </a:xfrm>
          <a:prstGeom prst="rect">
            <a:avLst/>
          </a:prstGeom>
          <a:noFill/>
          <a:ln>
            <a:noFill/>
          </a:ln>
        </p:spPr>
      </p:pic>
      <p:grpSp>
        <p:nvGrpSpPr>
          <p:cNvPr id="90" name="Google Shape;90;p1"/>
          <p:cNvGrpSpPr/>
          <p:nvPr/>
        </p:nvGrpSpPr>
        <p:grpSpPr>
          <a:xfrm>
            <a:off x="1524" y="0"/>
            <a:ext cx="12188952" cy="6858000"/>
            <a:chOff x="0" y="0"/>
            <a:chExt cx="12188952" cy="6858000"/>
          </a:xfrm>
        </p:grpSpPr>
        <p:sp>
          <p:nvSpPr>
            <p:cNvPr id="91" name="Google Shape;91;p1"/>
            <p:cNvSpPr/>
            <p:nvPr/>
          </p:nvSpPr>
          <p:spPr>
            <a:xfrm>
              <a:off x="26122" y="6015669"/>
              <a:ext cx="2605762" cy="842331"/>
            </a:xfrm>
            <a:custGeom>
              <a:avLst/>
              <a:gdLst/>
              <a:ahLst/>
              <a:cxnLst/>
              <a:rect l="l" t="t" r="r" b="b"/>
              <a:pathLst>
                <a:path w="3180577" h="1033951" extrusionOk="0">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2" name="Google Shape;92;p1"/>
            <p:cNvSpPr/>
            <p:nvPr/>
          </p:nvSpPr>
          <p:spPr>
            <a:xfrm>
              <a:off x="655184" y="5798001"/>
              <a:ext cx="2485581" cy="1059999"/>
            </a:xfrm>
            <a:custGeom>
              <a:avLst/>
              <a:gdLst/>
              <a:ahLst/>
              <a:cxnLst/>
              <a:rect l="l" t="t" r="r" b="b"/>
              <a:pathLst>
                <a:path w="2449768" h="1050628" extrusionOk="0">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3" name="Google Shape;93;p1"/>
            <p:cNvSpPr/>
            <p:nvPr/>
          </p:nvSpPr>
          <p:spPr>
            <a:xfrm>
              <a:off x="3474720" y="0"/>
              <a:ext cx="6177282" cy="1778750"/>
            </a:xfrm>
            <a:custGeom>
              <a:avLst/>
              <a:gdLst/>
              <a:ahLst/>
              <a:cxnLst/>
              <a:rect l="l" t="t" r="r" b="b"/>
              <a:pathLst>
                <a:path w="6386648" h="1849426" extrusionOk="0">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4" name="Google Shape;94;p1"/>
            <p:cNvSpPr/>
            <p:nvPr/>
          </p:nvSpPr>
          <p:spPr>
            <a:xfrm>
              <a:off x="0" y="2390523"/>
              <a:ext cx="611491" cy="1421482"/>
            </a:xfrm>
            <a:custGeom>
              <a:avLst/>
              <a:gdLst/>
              <a:ahLst/>
              <a:cxnLst/>
              <a:rect l="l" t="t" r="r" b="b"/>
              <a:pathLst>
                <a:path w="611491" h="1429512" extrusionOk="0">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1"/>
            <p:cNvSpPr/>
            <p:nvPr/>
          </p:nvSpPr>
          <p:spPr>
            <a:xfrm>
              <a:off x="3792772" y="0"/>
              <a:ext cx="2423863" cy="1343767"/>
            </a:xfrm>
            <a:custGeom>
              <a:avLst/>
              <a:gdLst/>
              <a:ahLst/>
              <a:cxnLst/>
              <a:rect l="l" t="t" r="r" b="b"/>
              <a:pathLst>
                <a:path w="3015964" h="1681468" extrusionOk="0">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6" name="Google Shape;96;p1"/>
            <p:cNvSpPr/>
            <p:nvPr/>
          </p:nvSpPr>
          <p:spPr>
            <a:xfrm>
              <a:off x="10946850" y="0"/>
              <a:ext cx="1242102" cy="2620884"/>
            </a:xfrm>
            <a:custGeom>
              <a:avLst/>
              <a:gdLst/>
              <a:ahLst/>
              <a:cxnLst/>
              <a:rect l="l" t="t" r="r" b="b"/>
              <a:pathLst>
                <a:path w="1242102" h="2635689" extrusionOk="0">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7" name="Google Shape;97;p1"/>
            <p:cNvSpPr/>
            <p:nvPr/>
          </p:nvSpPr>
          <p:spPr>
            <a:xfrm>
              <a:off x="0" y="0"/>
              <a:ext cx="1577788" cy="980141"/>
            </a:xfrm>
            <a:custGeom>
              <a:avLst/>
              <a:gdLst/>
              <a:ahLst/>
              <a:cxnLst/>
              <a:rect l="l" t="t" r="r" b="b"/>
              <a:pathLst>
                <a:path w="1471018" h="795676" extrusionOk="0">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98" name="Google Shape;98;p1"/>
          <p:cNvSpPr txBox="1">
            <a:spLocks noGrp="1"/>
          </p:cNvSpPr>
          <p:nvPr>
            <p:ph type="subTitle" idx="1"/>
          </p:nvPr>
        </p:nvSpPr>
        <p:spPr>
          <a:xfrm>
            <a:off x="586742" y="2541589"/>
            <a:ext cx="5631417" cy="3147578"/>
          </a:xfrm>
          <a:prstGeom prst="rect">
            <a:avLst/>
          </a:prstGeom>
          <a:noFill/>
          <a:ln>
            <a:noFill/>
          </a:ln>
        </p:spPr>
        <p:txBody>
          <a:bodyPr spcFirstLastPara="1" wrap="square" lIns="91425" tIns="45700" rIns="91425" bIns="45700" anchor="ctr" anchorCtr="0">
            <a:normAutofit fontScale="62500" lnSpcReduction="20000"/>
          </a:bodyPr>
          <a:lstStyle/>
          <a:p>
            <a:pPr marL="0" lvl="0" indent="0" algn="l" rtl="0">
              <a:lnSpc>
                <a:spcPct val="90000"/>
              </a:lnSpc>
              <a:spcBef>
                <a:spcPts val="0"/>
              </a:spcBef>
              <a:spcAft>
                <a:spcPts val="0"/>
              </a:spcAft>
              <a:buClr>
                <a:schemeClr val="dk1"/>
              </a:buClr>
              <a:buSzPct val="100000"/>
              <a:buNone/>
            </a:pPr>
            <a:r>
              <a:rPr lang="en-CA" sz="4000" b="1" i="0">
                <a:latin typeface="Arial"/>
                <a:ea typeface="Arial"/>
                <a:cs typeface="Arial"/>
                <a:sym typeface="Arial"/>
              </a:rPr>
              <a:t>Our Vision</a:t>
            </a:r>
            <a:endParaRPr/>
          </a:p>
          <a:p>
            <a:pPr marL="0" lvl="0" indent="0" algn="l" rtl="0">
              <a:lnSpc>
                <a:spcPct val="90000"/>
              </a:lnSpc>
              <a:spcBef>
                <a:spcPts val="0"/>
              </a:spcBef>
              <a:spcAft>
                <a:spcPts val="0"/>
              </a:spcAft>
              <a:buClr>
                <a:schemeClr val="dk1"/>
              </a:buClr>
              <a:buSzPct val="100000"/>
              <a:buNone/>
            </a:pPr>
            <a:endParaRPr sz="4000" b="1" i="0">
              <a:latin typeface="Arial"/>
              <a:ea typeface="Arial"/>
              <a:cs typeface="Arial"/>
              <a:sym typeface="Arial"/>
            </a:endParaRPr>
          </a:p>
          <a:p>
            <a:pPr marL="0" lvl="0" indent="0" algn="l" rtl="0">
              <a:lnSpc>
                <a:spcPct val="120000"/>
              </a:lnSpc>
              <a:spcBef>
                <a:spcPts val="0"/>
              </a:spcBef>
              <a:spcAft>
                <a:spcPts val="0"/>
              </a:spcAft>
              <a:buClr>
                <a:schemeClr val="dk1"/>
              </a:buClr>
              <a:buSzPct val="100000"/>
              <a:buNone/>
            </a:pPr>
            <a:r>
              <a:rPr lang="en-CA" sz="4000" b="1" i="0">
                <a:latin typeface="Arial"/>
                <a:ea typeface="Arial"/>
                <a:cs typeface="Arial"/>
                <a:sym typeface="Arial"/>
              </a:rPr>
              <a:t>The Oakville Community Association wants to contribute to creating an engaged, safe, caring, and vibrant community where all residents enjoy a positive quality of life</a:t>
            </a:r>
            <a:endParaRPr/>
          </a:p>
          <a:p>
            <a:pPr marL="0" lvl="0" indent="0" algn="l" rtl="0">
              <a:lnSpc>
                <a:spcPct val="90000"/>
              </a:lnSpc>
              <a:spcBef>
                <a:spcPts val="1000"/>
              </a:spcBef>
              <a:spcAft>
                <a:spcPts val="0"/>
              </a:spcAft>
              <a:buClr>
                <a:schemeClr val="dk1"/>
              </a:buClr>
              <a:buSzPct val="100000"/>
              <a:buNone/>
            </a:pPr>
            <a:endParaRPr>
              <a:solidFill>
                <a:schemeClr val="dk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8"/>
        <p:cNvGrpSpPr/>
        <p:nvPr/>
      </p:nvGrpSpPr>
      <p:grpSpPr>
        <a:xfrm>
          <a:off x="0" y="0"/>
          <a:ext cx="0" cy="0"/>
          <a:chOff x="0" y="0"/>
          <a:chExt cx="0" cy="0"/>
        </a:xfrm>
      </p:grpSpPr>
      <p:sp>
        <p:nvSpPr>
          <p:cNvPr id="259" name="Google Shape;259;p14"/>
          <p:cNvSpPr/>
          <p:nvPr/>
        </p:nvSpPr>
        <p:spPr>
          <a:xfrm>
            <a:off x="3051" y="0"/>
            <a:ext cx="12188949"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0" name="Google Shape;260;p14"/>
          <p:cNvSpPr/>
          <p:nvPr/>
        </p:nvSpPr>
        <p:spPr>
          <a:xfrm>
            <a:off x="3051" y="0"/>
            <a:ext cx="12188949"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61" name="Google Shape;261;p14"/>
          <p:cNvGrpSpPr/>
          <p:nvPr/>
        </p:nvGrpSpPr>
        <p:grpSpPr>
          <a:xfrm>
            <a:off x="0" y="-7167"/>
            <a:ext cx="12188952" cy="3490956"/>
            <a:chOff x="651279" y="598259"/>
            <a:chExt cx="10889442" cy="5680742"/>
          </a:xfrm>
        </p:grpSpPr>
        <p:sp>
          <p:nvSpPr>
            <p:cNvPr id="262" name="Google Shape;262;p14"/>
            <p:cNvSpPr/>
            <p:nvPr/>
          </p:nvSpPr>
          <p:spPr>
            <a:xfrm>
              <a:off x="651279" y="598259"/>
              <a:ext cx="10889442" cy="5680742"/>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3" name="Google Shape;263;p14"/>
            <p:cNvSpPr/>
            <p:nvPr/>
          </p:nvSpPr>
          <p:spPr>
            <a:xfrm>
              <a:off x="651279" y="598259"/>
              <a:ext cx="10889442" cy="5680742"/>
            </a:xfrm>
            <a:prstGeom prst="rect">
              <a:avLst/>
            </a:prstGeom>
            <a:solidFill>
              <a:schemeClr val="accent6">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264" name="Google Shape;264;p14"/>
          <p:cNvGrpSpPr/>
          <p:nvPr/>
        </p:nvGrpSpPr>
        <p:grpSpPr>
          <a:xfrm>
            <a:off x="1524" y="0"/>
            <a:ext cx="12188952" cy="6858000"/>
            <a:chOff x="0" y="0"/>
            <a:chExt cx="12188952" cy="6858000"/>
          </a:xfrm>
        </p:grpSpPr>
        <p:sp>
          <p:nvSpPr>
            <p:cNvPr id="265" name="Google Shape;265;p14"/>
            <p:cNvSpPr/>
            <p:nvPr/>
          </p:nvSpPr>
          <p:spPr>
            <a:xfrm>
              <a:off x="26122" y="6015669"/>
              <a:ext cx="2605762" cy="842331"/>
            </a:xfrm>
            <a:custGeom>
              <a:avLst/>
              <a:gdLst/>
              <a:ahLst/>
              <a:cxnLst/>
              <a:rect l="l" t="t" r="r" b="b"/>
              <a:pathLst>
                <a:path w="3180577" h="1033951" extrusionOk="0">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6" name="Google Shape;266;p14"/>
            <p:cNvSpPr/>
            <p:nvPr/>
          </p:nvSpPr>
          <p:spPr>
            <a:xfrm>
              <a:off x="655184" y="5798001"/>
              <a:ext cx="2485581" cy="1059999"/>
            </a:xfrm>
            <a:custGeom>
              <a:avLst/>
              <a:gdLst/>
              <a:ahLst/>
              <a:cxnLst/>
              <a:rect l="l" t="t" r="r" b="b"/>
              <a:pathLst>
                <a:path w="2449768" h="1050628" extrusionOk="0">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7" name="Google Shape;267;p14"/>
            <p:cNvSpPr/>
            <p:nvPr/>
          </p:nvSpPr>
          <p:spPr>
            <a:xfrm>
              <a:off x="3474720" y="0"/>
              <a:ext cx="6177282" cy="1778750"/>
            </a:xfrm>
            <a:custGeom>
              <a:avLst/>
              <a:gdLst/>
              <a:ahLst/>
              <a:cxnLst/>
              <a:rect l="l" t="t" r="r" b="b"/>
              <a:pathLst>
                <a:path w="6386648" h="1849426" extrusionOk="0">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8" name="Google Shape;268;p14"/>
            <p:cNvSpPr/>
            <p:nvPr/>
          </p:nvSpPr>
          <p:spPr>
            <a:xfrm>
              <a:off x="0" y="2390523"/>
              <a:ext cx="611491" cy="1421482"/>
            </a:xfrm>
            <a:custGeom>
              <a:avLst/>
              <a:gdLst/>
              <a:ahLst/>
              <a:cxnLst/>
              <a:rect l="l" t="t" r="r" b="b"/>
              <a:pathLst>
                <a:path w="611491" h="1429512" extrusionOk="0">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9" name="Google Shape;269;p14"/>
            <p:cNvSpPr/>
            <p:nvPr/>
          </p:nvSpPr>
          <p:spPr>
            <a:xfrm>
              <a:off x="3792772" y="0"/>
              <a:ext cx="2423863" cy="1343767"/>
            </a:xfrm>
            <a:custGeom>
              <a:avLst/>
              <a:gdLst/>
              <a:ahLst/>
              <a:cxnLst/>
              <a:rect l="l" t="t" r="r" b="b"/>
              <a:pathLst>
                <a:path w="3015964" h="1681468" extrusionOk="0">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0" name="Google Shape;270;p14"/>
            <p:cNvSpPr/>
            <p:nvPr/>
          </p:nvSpPr>
          <p:spPr>
            <a:xfrm>
              <a:off x="10946850" y="0"/>
              <a:ext cx="1242102" cy="2620884"/>
            </a:xfrm>
            <a:custGeom>
              <a:avLst/>
              <a:gdLst/>
              <a:ahLst/>
              <a:cxnLst/>
              <a:rect l="l" t="t" r="r" b="b"/>
              <a:pathLst>
                <a:path w="1242102" h="2635689" extrusionOk="0">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1" name="Google Shape;271;p14"/>
            <p:cNvSpPr/>
            <p:nvPr/>
          </p:nvSpPr>
          <p:spPr>
            <a:xfrm>
              <a:off x="0" y="0"/>
              <a:ext cx="1577788" cy="980141"/>
            </a:xfrm>
            <a:custGeom>
              <a:avLst/>
              <a:gdLst/>
              <a:ahLst/>
              <a:cxnLst/>
              <a:rect l="l" t="t" r="r" b="b"/>
              <a:pathLst>
                <a:path w="1471018" h="795676" extrusionOk="0">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72" name="Google Shape;272;p14"/>
          <p:cNvSpPr txBox="1">
            <a:spLocks noGrp="1"/>
          </p:cNvSpPr>
          <p:nvPr>
            <p:ph type="subTitle" idx="1"/>
          </p:nvPr>
        </p:nvSpPr>
        <p:spPr>
          <a:xfrm>
            <a:off x="307269" y="2454769"/>
            <a:ext cx="11063802" cy="3147578"/>
          </a:xfrm>
          <a:prstGeom prst="rect">
            <a:avLst/>
          </a:prstGeom>
          <a:noFill/>
          <a:ln>
            <a:noFill/>
          </a:ln>
        </p:spPr>
        <p:txBody>
          <a:bodyPr spcFirstLastPara="1" wrap="square" lIns="91425" tIns="45700" rIns="91425" bIns="45700" anchor="ctr" anchorCtr="0">
            <a:normAutofit fontScale="62500" lnSpcReduction="20000"/>
          </a:bodyPr>
          <a:lstStyle/>
          <a:p>
            <a:pPr marL="0" lvl="0" indent="0" algn="just" rtl="0">
              <a:lnSpc>
                <a:spcPct val="120000"/>
              </a:lnSpc>
              <a:spcBef>
                <a:spcPts val="0"/>
              </a:spcBef>
              <a:spcAft>
                <a:spcPts val="0"/>
              </a:spcAft>
              <a:buClr>
                <a:schemeClr val="dk1"/>
              </a:buClr>
              <a:buSzPct val="100000"/>
              <a:buNone/>
            </a:pPr>
            <a:br>
              <a:rPr lang="en-CA" sz="8000" b="0">
                <a:latin typeface="Arial"/>
                <a:ea typeface="Arial"/>
                <a:cs typeface="Arial"/>
                <a:sym typeface="Arial"/>
              </a:rPr>
            </a:br>
            <a:br>
              <a:rPr lang="en-CA"/>
            </a:br>
            <a:endParaRPr b="1">
              <a:latin typeface="Arial"/>
              <a:ea typeface="Arial"/>
              <a:cs typeface="Arial"/>
              <a:sym typeface="Arial"/>
            </a:endParaRPr>
          </a:p>
          <a:p>
            <a:pPr marL="0" lvl="0" indent="0" algn="l" rtl="0">
              <a:lnSpc>
                <a:spcPct val="90000"/>
              </a:lnSpc>
              <a:spcBef>
                <a:spcPts val="1000"/>
              </a:spcBef>
              <a:spcAft>
                <a:spcPts val="0"/>
              </a:spcAft>
              <a:buClr>
                <a:schemeClr val="dk1"/>
              </a:buClr>
              <a:buSzPct val="100000"/>
              <a:buNone/>
            </a:pPr>
            <a:endParaRPr>
              <a:latin typeface="Arial"/>
              <a:ea typeface="Arial"/>
              <a:cs typeface="Arial"/>
              <a:sym typeface="Arial"/>
            </a:endParaRPr>
          </a:p>
          <a:p>
            <a:pPr marL="0" lvl="0" indent="0" algn="ctr" rtl="0">
              <a:lnSpc>
                <a:spcPct val="90000"/>
              </a:lnSpc>
              <a:spcBef>
                <a:spcPts val="1000"/>
              </a:spcBef>
              <a:spcAft>
                <a:spcPts val="0"/>
              </a:spcAft>
              <a:buClr>
                <a:schemeClr val="dk1"/>
              </a:buClr>
              <a:buSzPct val="37500"/>
              <a:buNone/>
            </a:pPr>
            <a:br>
              <a:rPr lang="en-CA"/>
            </a:br>
            <a:r>
              <a:rPr lang="en-CA">
                <a:latin typeface="Arial"/>
                <a:ea typeface="Arial"/>
                <a:cs typeface="Arial"/>
                <a:sym typeface="Arial"/>
              </a:rPr>
              <a:t>	</a:t>
            </a:r>
            <a:br>
              <a:rPr lang="en-CA" sz="2000" b="0">
                <a:latin typeface="Arial"/>
                <a:ea typeface="Arial"/>
                <a:cs typeface="Arial"/>
                <a:sym typeface="Arial"/>
              </a:rPr>
            </a:br>
            <a:endParaRPr sz="6400" b="0">
              <a:latin typeface="Arial"/>
              <a:ea typeface="Arial"/>
              <a:cs typeface="Arial"/>
              <a:sym typeface="Arial"/>
            </a:endParaRPr>
          </a:p>
          <a:p>
            <a:pPr marL="0" lvl="0" indent="0" algn="just" rtl="0">
              <a:lnSpc>
                <a:spcPct val="120000"/>
              </a:lnSpc>
              <a:spcBef>
                <a:spcPts val="0"/>
              </a:spcBef>
              <a:spcAft>
                <a:spcPts val="0"/>
              </a:spcAft>
              <a:buClr>
                <a:srgbClr val="222222"/>
              </a:buClr>
              <a:buSzPct val="100000"/>
              <a:buNone/>
            </a:pPr>
            <a:r>
              <a:rPr lang="en-CA" sz="6400" b="0" i="0" u="none" strike="noStrike">
                <a:solidFill>
                  <a:srgbClr val="222222"/>
                </a:solidFill>
                <a:latin typeface="Arial"/>
                <a:ea typeface="Arial"/>
                <a:cs typeface="Arial"/>
                <a:sym typeface="Arial"/>
              </a:rPr>
              <a:t>  </a:t>
            </a:r>
            <a:endParaRPr sz="2800"/>
          </a:p>
        </p:txBody>
      </p:sp>
      <p:sp>
        <p:nvSpPr>
          <p:cNvPr id="273" name="Google Shape;273;p14"/>
          <p:cNvSpPr txBox="1"/>
          <p:nvPr/>
        </p:nvSpPr>
        <p:spPr>
          <a:xfrm>
            <a:off x="656708" y="503087"/>
            <a:ext cx="6821305"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800" b="1">
              <a:solidFill>
                <a:schemeClr val="dk1"/>
              </a:solidFill>
              <a:latin typeface="Arial"/>
              <a:ea typeface="Arial"/>
              <a:cs typeface="Arial"/>
              <a:sym typeface="Arial"/>
            </a:endParaRPr>
          </a:p>
          <a:p>
            <a:pPr marL="0" marR="0" lvl="0" indent="0" algn="l" rtl="0">
              <a:spcBef>
                <a:spcPts val="0"/>
              </a:spcBef>
              <a:spcAft>
                <a:spcPts val="0"/>
              </a:spcAft>
              <a:buNone/>
            </a:pPr>
            <a:r>
              <a:rPr lang="en-CA" sz="2800" b="1">
                <a:solidFill>
                  <a:schemeClr val="dk1"/>
                </a:solidFill>
                <a:latin typeface="Arial"/>
                <a:ea typeface="Arial"/>
                <a:cs typeface="Arial"/>
                <a:sym typeface="Arial"/>
              </a:rPr>
              <a:t>APPENDIX “C” </a:t>
            </a:r>
            <a:endParaRPr/>
          </a:p>
        </p:txBody>
      </p:sp>
      <p:pic>
        <p:nvPicPr>
          <p:cNvPr id="274" name="Google Shape;274;p14"/>
          <p:cNvPicPr preferRelativeResize="0"/>
          <p:nvPr/>
        </p:nvPicPr>
        <p:blipFill rotWithShape="1">
          <a:blip r:embed="rId3">
            <a:alphaModFix/>
          </a:blip>
          <a:srcRect/>
          <a:stretch/>
        </p:blipFill>
        <p:spPr>
          <a:xfrm>
            <a:off x="4437137" y="1279710"/>
            <a:ext cx="6657975" cy="4838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8"/>
        <p:cNvGrpSpPr/>
        <p:nvPr/>
      </p:nvGrpSpPr>
      <p:grpSpPr>
        <a:xfrm>
          <a:off x="0" y="0"/>
          <a:ext cx="0" cy="0"/>
          <a:chOff x="0" y="0"/>
          <a:chExt cx="0" cy="0"/>
        </a:xfrm>
      </p:grpSpPr>
      <p:sp>
        <p:nvSpPr>
          <p:cNvPr id="279" name="Google Shape;279;p15"/>
          <p:cNvSpPr/>
          <p:nvPr/>
        </p:nvSpPr>
        <p:spPr>
          <a:xfrm>
            <a:off x="3051" y="0"/>
            <a:ext cx="12188949"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0" name="Google Shape;280;p15"/>
          <p:cNvSpPr/>
          <p:nvPr/>
        </p:nvSpPr>
        <p:spPr>
          <a:xfrm>
            <a:off x="3051" y="0"/>
            <a:ext cx="12188949"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81" name="Google Shape;281;p15"/>
          <p:cNvGrpSpPr/>
          <p:nvPr/>
        </p:nvGrpSpPr>
        <p:grpSpPr>
          <a:xfrm>
            <a:off x="0" y="-7167"/>
            <a:ext cx="12188952" cy="3490956"/>
            <a:chOff x="651279" y="598259"/>
            <a:chExt cx="10889442" cy="5680742"/>
          </a:xfrm>
        </p:grpSpPr>
        <p:sp>
          <p:nvSpPr>
            <p:cNvPr id="282" name="Google Shape;282;p15"/>
            <p:cNvSpPr/>
            <p:nvPr/>
          </p:nvSpPr>
          <p:spPr>
            <a:xfrm>
              <a:off x="651279" y="598259"/>
              <a:ext cx="10889442" cy="5680742"/>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3" name="Google Shape;283;p15"/>
            <p:cNvSpPr/>
            <p:nvPr/>
          </p:nvSpPr>
          <p:spPr>
            <a:xfrm>
              <a:off x="651279" y="598259"/>
              <a:ext cx="10889442" cy="5680742"/>
            </a:xfrm>
            <a:prstGeom prst="rect">
              <a:avLst/>
            </a:prstGeom>
            <a:solidFill>
              <a:schemeClr val="accent6">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284" name="Google Shape;284;p15"/>
          <p:cNvGrpSpPr/>
          <p:nvPr/>
        </p:nvGrpSpPr>
        <p:grpSpPr>
          <a:xfrm>
            <a:off x="1524" y="0"/>
            <a:ext cx="12188952" cy="6858000"/>
            <a:chOff x="0" y="0"/>
            <a:chExt cx="12188952" cy="6858000"/>
          </a:xfrm>
        </p:grpSpPr>
        <p:sp>
          <p:nvSpPr>
            <p:cNvPr id="285" name="Google Shape;285;p15"/>
            <p:cNvSpPr/>
            <p:nvPr/>
          </p:nvSpPr>
          <p:spPr>
            <a:xfrm>
              <a:off x="26122" y="6015669"/>
              <a:ext cx="2605762" cy="842331"/>
            </a:xfrm>
            <a:custGeom>
              <a:avLst/>
              <a:gdLst/>
              <a:ahLst/>
              <a:cxnLst/>
              <a:rect l="l" t="t" r="r" b="b"/>
              <a:pathLst>
                <a:path w="3180577" h="1033951" extrusionOk="0">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6" name="Google Shape;286;p15"/>
            <p:cNvSpPr/>
            <p:nvPr/>
          </p:nvSpPr>
          <p:spPr>
            <a:xfrm>
              <a:off x="655184" y="5798001"/>
              <a:ext cx="2485581" cy="1059999"/>
            </a:xfrm>
            <a:custGeom>
              <a:avLst/>
              <a:gdLst/>
              <a:ahLst/>
              <a:cxnLst/>
              <a:rect l="l" t="t" r="r" b="b"/>
              <a:pathLst>
                <a:path w="2449768" h="1050628" extrusionOk="0">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7" name="Google Shape;287;p15"/>
            <p:cNvSpPr/>
            <p:nvPr/>
          </p:nvSpPr>
          <p:spPr>
            <a:xfrm>
              <a:off x="3474720" y="0"/>
              <a:ext cx="6177282" cy="1778750"/>
            </a:xfrm>
            <a:custGeom>
              <a:avLst/>
              <a:gdLst/>
              <a:ahLst/>
              <a:cxnLst/>
              <a:rect l="l" t="t" r="r" b="b"/>
              <a:pathLst>
                <a:path w="6386648" h="1849426" extrusionOk="0">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8" name="Google Shape;288;p15"/>
            <p:cNvSpPr/>
            <p:nvPr/>
          </p:nvSpPr>
          <p:spPr>
            <a:xfrm>
              <a:off x="0" y="2390523"/>
              <a:ext cx="611491" cy="1421482"/>
            </a:xfrm>
            <a:custGeom>
              <a:avLst/>
              <a:gdLst/>
              <a:ahLst/>
              <a:cxnLst/>
              <a:rect l="l" t="t" r="r" b="b"/>
              <a:pathLst>
                <a:path w="611491" h="1429512" extrusionOk="0">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9" name="Google Shape;289;p15"/>
            <p:cNvSpPr/>
            <p:nvPr/>
          </p:nvSpPr>
          <p:spPr>
            <a:xfrm>
              <a:off x="3792772" y="0"/>
              <a:ext cx="2423863" cy="1343767"/>
            </a:xfrm>
            <a:custGeom>
              <a:avLst/>
              <a:gdLst/>
              <a:ahLst/>
              <a:cxnLst/>
              <a:rect l="l" t="t" r="r" b="b"/>
              <a:pathLst>
                <a:path w="3015964" h="1681468" extrusionOk="0">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0" name="Google Shape;290;p15"/>
            <p:cNvSpPr/>
            <p:nvPr/>
          </p:nvSpPr>
          <p:spPr>
            <a:xfrm>
              <a:off x="10946850" y="0"/>
              <a:ext cx="1242102" cy="2620884"/>
            </a:xfrm>
            <a:custGeom>
              <a:avLst/>
              <a:gdLst/>
              <a:ahLst/>
              <a:cxnLst/>
              <a:rect l="l" t="t" r="r" b="b"/>
              <a:pathLst>
                <a:path w="1242102" h="2635689" extrusionOk="0">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1" name="Google Shape;291;p15"/>
            <p:cNvSpPr/>
            <p:nvPr/>
          </p:nvSpPr>
          <p:spPr>
            <a:xfrm>
              <a:off x="0" y="0"/>
              <a:ext cx="1577788" cy="980141"/>
            </a:xfrm>
            <a:custGeom>
              <a:avLst/>
              <a:gdLst/>
              <a:ahLst/>
              <a:cxnLst/>
              <a:rect l="l" t="t" r="r" b="b"/>
              <a:pathLst>
                <a:path w="1471018" h="795676" extrusionOk="0">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92" name="Google Shape;292;p15"/>
          <p:cNvSpPr txBox="1">
            <a:spLocks noGrp="1"/>
          </p:cNvSpPr>
          <p:nvPr>
            <p:ph type="subTitle" idx="1"/>
          </p:nvPr>
        </p:nvSpPr>
        <p:spPr>
          <a:xfrm>
            <a:off x="307269" y="2454769"/>
            <a:ext cx="11063802" cy="3147578"/>
          </a:xfrm>
          <a:prstGeom prst="rect">
            <a:avLst/>
          </a:prstGeom>
          <a:noFill/>
          <a:ln>
            <a:noFill/>
          </a:ln>
        </p:spPr>
        <p:txBody>
          <a:bodyPr spcFirstLastPara="1" wrap="square" lIns="91425" tIns="45700" rIns="91425" bIns="45700" anchor="ctr" anchorCtr="0">
            <a:normAutofit fontScale="62500" lnSpcReduction="20000"/>
          </a:bodyPr>
          <a:lstStyle/>
          <a:p>
            <a:pPr marL="0" lvl="0" indent="0" algn="just" rtl="0">
              <a:lnSpc>
                <a:spcPct val="120000"/>
              </a:lnSpc>
              <a:spcBef>
                <a:spcPts val="0"/>
              </a:spcBef>
              <a:spcAft>
                <a:spcPts val="0"/>
              </a:spcAft>
              <a:buClr>
                <a:schemeClr val="dk1"/>
              </a:buClr>
              <a:buSzPct val="100000"/>
              <a:buNone/>
            </a:pPr>
            <a:br>
              <a:rPr lang="en-CA" sz="8000" b="0">
                <a:latin typeface="Arial"/>
                <a:ea typeface="Arial"/>
                <a:cs typeface="Arial"/>
                <a:sym typeface="Arial"/>
              </a:rPr>
            </a:br>
            <a:br>
              <a:rPr lang="en-CA"/>
            </a:br>
            <a:endParaRPr b="1">
              <a:latin typeface="Arial"/>
              <a:ea typeface="Arial"/>
              <a:cs typeface="Arial"/>
              <a:sym typeface="Arial"/>
            </a:endParaRPr>
          </a:p>
          <a:p>
            <a:pPr marL="0" lvl="0" indent="0" algn="l" rtl="0">
              <a:lnSpc>
                <a:spcPct val="90000"/>
              </a:lnSpc>
              <a:spcBef>
                <a:spcPts val="1000"/>
              </a:spcBef>
              <a:spcAft>
                <a:spcPts val="0"/>
              </a:spcAft>
              <a:buClr>
                <a:schemeClr val="dk1"/>
              </a:buClr>
              <a:buSzPct val="100000"/>
              <a:buNone/>
            </a:pPr>
            <a:endParaRPr>
              <a:latin typeface="Arial"/>
              <a:ea typeface="Arial"/>
              <a:cs typeface="Arial"/>
              <a:sym typeface="Arial"/>
            </a:endParaRPr>
          </a:p>
          <a:p>
            <a:pPr marL="0" lvl="0" indent="0" algn="ctr" rtl="0">
              <a:lnSpc>
                <a:spcPct val="90000"/>
              </a:lnSpc>
              <a:spcBef>
                <a:spcPts val="1000"/>
              </a:spcBef>
              <a:spcAft>
                <a:spcPts val="0"/>
              </a:spcAft>
              <a:buClr>
                <a:schemeClr val="dk1"/>
              </a:buClr>
              <a:buSzPct val="37500"/>
              <a:buNone/>
            </a:pPr>
            <a:br>
              <a:rPr lang="en-CA"/>
            </a:br>
            <a:r>
              <a:rPr lang="en-CA">
                <a:latin typeface="Arial"/>
                <a:ea typeface="Arial"/>
                <a:cs typeface="Arial"/>
                <a:sym typeface="Arial"/>
              </a:rPr>
              <a:t>	</a:t>
            </a:r>
            <a:br>
              <a:rPr lang="en-CA" sz="2000" b="0">
                <a:latin typeface="Arial"/>
                <a:ea typeface="Arial"/>
                <a:cs typeface="Arial"/>
                <a:sym typeface="Arial"/>
              </a:rPr>
            </a:br>
            <a:endParaRPr sz="6400" b="0">
              <a:latin typeface="Arial"/>
              <a:ea typeface="Arial"/>
              <a:cs typeface="Arial"/>
              <a:sym typeface="Arial"/>
            </a:endParaRPr>
          </a:p>
          <a:p>
            <a:pPr marL="0" lvl="0" indent="0" algn="just" rtl="0">
              <a:lnSpc>
                <a:spcPct val="120000"/>
              </a:lnSpc>
              <a:spcBef>
                <a:spcPts val="0"/>
              </a:spcBef>
              <a:spcAft>
                <a:spcPts val="0"/>
              </a:spcAft>
              <a:buClr>
                <a:srgbClr val="222222"/>
              </a:buClr>
              <a:buSzPct val="100000"/>
              <a:buNone/>
            </a:pPr>
            <a:r>
              <a:rPr lang="en-CA" sz="6400" b="0" i="0" u="none" strike="noStrike">
                <a:solidFill>
                  <a:srgbClr val="222222"/>
                </a:solidFill>
                <a:latin typeface="Arial"/>
                <a:ea typeface="Arial"/>
                <a:cs typeface="Arial"/>
                <a:sym typeface="Arial"/>
              </a:rPr>
              <a:t>  </a:t>
            </a:r>
            <a:endParaRPr sz="2800"/>
          </a:p>
        </p:txBody>
      </p:sp>
      <p:sp>
        <p:nvSpPr>
          <p:cNvPr id="293" name="Google Shape;293;p15"/>
          <p:cNvSpPr txBox="1"/>
          <p:nvPr/>
        </p:nvSpPr>
        <p:spPr>
          <a:xfrm>
            <a:off x="656708" y="503087"/>
            <a:ext cx="6821305"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800" b="1">
              <a:solidFill>
                <a:schemeClr val="dk1"/>
              </a:solidFill>
              <a:latin typeface="Arial"/>
              <a:ea typeface="Arial"/>
              <a:cs typeface="Arial"/>
              <a:sym typeface="Arial"/>
            </a:endParaRPr>
          </a:p>
          <a:p>
            <a:pPr marL="0" marR="0" lvl="0" indent="0" algn="l" rtl="0">
              <a:spcBef>
                <a:spcPts val="0"/>
              </a:spcBef>
              <a:spcAft>
                <a:spcPts val="0"/>
              </a:spcAft>
              <a:buNone/>
            </a:pPr>
            <a:r>
              <a:rPr lang="en-CA" sz="2800" b="1">
                <a:solidFill>
                  <a:schemeClr val="dk1"/>
                </a:solidFill>
                <a:latin typeface="Arial"/>
                <a:ea typeface="Arial"/>
                <a:cs typeface="Arial"/>
                <a:sym typeface="Arial"/>
              </a:rPr>
              <a:t>TABLE FROM </a:t>
            </a:r>
            <a:endParaRPr/>
          </a:p>
          <a:p>
            <a:pPr marL="0" marR="0" lvl="0" indent="0" algn="l" rtl="0">
              <a:spcBef>
                <a:spcPts val="0"/>
              </a:spcBef>
              <a:spcAft>
                <a:spcPts val="0"/>
              </a:spcAft>
              <a:buNone/>
            </a:pPr>
            <a:r>
              <a:rPr lang="en-CA" sz="2800" b="1">
                <a:solidFill>
                  <a:schemeClr val="dk1"/>
                </a:solidFill>
                <a:latin typeface="Arial"/>
                <a:ea typeface="Arial"/>
                <a:cs typeface="Arial"/>
                <a:sym typeface="Arial"/>
              </a:rPr>
              <a:t>APPENDIX “C” </a:t>
            </a:r>
            <a:endParaRPr/>
          </a:p>
        </p:txBody>
      </p:sp>
      <p:pic>
        <p:nvPicPr>
          <p:cNvPr id="294" name="Google Shape;294;p15"/>
          <p:cNvPicPr preferRelativeResize="0"/>
          <p:nvPr/>
        </p:nvPicPr>
        <p:blipFill rotWithShape="1">
          <a:blip r:embed="rId3">
            <a:alphaModFix/>
          </a:blip>
          <a:srcRect/>
          <a:stretch/>
        </p:blipFill>
        <p:spPr>
          <a:xfrm>
            <a:off x="4437137" y="818598"/>
            <a:ext cx="6319191" cy="56585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8"/>
        <p:cNvGrpSpPr/>
        <p:nvPr/>
      </p:nvGrpSpPr>
      <p:grpSpPr>
        <a:xfrm>
          <a:off x="0" y="0"/>
          <a:ext cx="0" cy="0"/>
          <a:chOff x="0" y="0"/>
          <a:chExt cx="0" cy="0"/>
        </a:xfrm>
      </p:grpSpPr>
      <p:sp>
        <p:nvSpPr>
          <p:cNvPr id="299" name="Google Shape;299;p16"/>
          <p:cNvSpPr/>
          <p:nvPr/>
        </p:nvSpPr>
        <p:spPr>
          <a:xfrm>
            <a:off x="3051" y="0"/>
            <a:ext cx="12188949"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0" name="Google Shape;300;p16"/>
          <p:cNvSpPr/>
          <p:nvPr/>
        </p:nvSpPr>
        <p:spPr>
          <a:xfrm>
            <a:off x="3051" y="0"/>
            <a:ext cx="12188949"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01" name="Google Shape;301;p16"/>
          <p:cNvGrpSpPr/>
          <p:nvPr/>
        </p:nvGrpSpPr>
        <p:grpSpPr>
          <a:xfrm>
            <a:off x="0" y="-7167"/>
            <a:ext cx="12188952" cy="3490956"/>
            <a:chOff x="651279" y="598259"/>
            <a:chExt cx="10889442" cy="5680742"/>
          </a:xfrm>
        </p:grpSpPr>
        <p:sp>
          <p:nvSpPr>
            <p:cNvPr id="302" name="Google Shape;302;p16"/>
            <p:cNvSpPr/>
            <p:nvPr/>
          </p:nvSpPr>
          <p:spPr>
            <a:xfrm>
              <a:off x="651279" y="598259"/>
              <a:ext cx="10889442" cy="5680742"/>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3" name="Google Shape;303;p16"/>
            <p:cNvSpPr/>
            <p:nvPr/>
          </p:nvSpPr>
          <p:spPr>
            <a:xfrm>
              <a:off x="651279" y="598259"/>
              <a:ext cx="10889442" cy="5680742"/>
            </a:xfrm>
            <a:prstGeom prst="rect">
              <a:avLst/>
            </a:prstGeom>
            <a:solidFill>
              <a:schemeClr val="accent6">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304" name="Google Shape;304;p16"/>
          <p:cNvGrpSpPr/>
          <p:nvPr/>
        </p:nvGrpSpPr>
        <p:grpSpPr>
          <a:xfrm>
            <a:off x="1524" y="0"/>
            <a:ext cx="12188952" cy="6858000"/>
            <a:chOff x="0" y="0"/>
            <a:chExt cx="12188952" cy="6858000"/>
          </a:xfrm>
        </p:grpSpPr>
        <p:sp>
          <p:nvSpPr>
            <p:cNvPr id="305" name="Google Shape;305;p16"/>
            <p:cNvSpPr/>
            <p:nvPr/>
          </p:nvSpPr>
          <p:spPr>
            <a:xfrm>
              <a:off x="26122" y="6015669"/>
              <a:ext cx="2605762" cy="842331"/>
            </a:xfrm>
            <a:custGeom>
              <a:avLst/>
              <a:gdLst/>
              <a:ahLst/>
              <a:cxnLst/>
              <a:rect l="l" t="t" r="r" b="b"/>
              <a:pathLst>
                <a:path w="3180577" h="1033951" extrusionOk="0">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6" name="Google Shape;306;p16"/>
            <p:cNvSpPr/>
            <p:nvPr/>
          </p:nvSpPr>
          <p:spPr>
            <a:xfrm>
              <a:off x="655184" y="5798001"/>
              <a:ext cx="2485581" cy="1059999"/>
            </a:xfrm>
            <a:custGeom>
              <a:avLst/>
              <a:gdLst/>
              <a:ahLst/>
              <a:cxnLst/>
              <a:rect l="l" t="t" r="r" b="b"/>
              <a:pathLst>
                <a:path w="2449768" h="1050628" extrusionOk="0">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7" name="Google Shape;307;p16"/>
            <p:cNvSpPr/>
            <p:nvPr/>
          </p:nvSpPr>
          <p:spPr>
            <a:xfrm>
              <a:off x="3474720" y="0"/>
              <a:ext cx="6177282" cy="1778750"/>
            </a:xfrm>
            <a:custGeom>
              <a:avLst/>
              <a:gdLst/>
              <a:ahLst/>
              <a:cxnLst/>
              <a:rect l="l" t="t" r="r" b="b"/>
              <a:pathLst>
                <a:path w="6386648" h="1849426" extrusionOk="0">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8" name="Google Shape;308;p16"/>
            <p:cNvSpPr/>
            <p:nvPr/>
          </p:nvSpPr>
          <p:spPr>
            <a:xfrm>
              <a:off x="0" y="2390523"/>
              <a:ext cx="611491" cy="1421482"/>
            </a:xfrm>
            <a:custGeom>
              <a:avLst/>
              <a:gdLst/>
              <a:ahLst/>
              <a:cxnLst/>
              <a:rect l="l" t="t" r="r" b="b"/>
              <a:pathLst>
                <a:path w="611491" h="1429512" extrusionOk="0">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9" name="Google Shape;309;p16"/>
            <p:cNvSpPr/>
            <p:nvPr/>
          </p:nvSpPr>
          <p:spPr>
            <a:xfrm>
              <a:off x="3792772" y="0"/>
              <a:ext cx="2423863" cy="1343767"/>
            </a:xfrm>
            <a:custGeom>
              <a:avLst/>
              <a:gdLst/>
              <a:ahLst/>
              <a:cxnLst/>
              <a:rect l="l" t="t" r="r" b="b"/>
              <a:pathLst>
                <a:path w="3015964" h="1681468" extrusionOk="0">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0" name="Google Shape;310;p16"/>
            <p:cNvSpPr/>
            <p:nvPr/>
          </p:nvSpPr>
          <p:spPr>
            <a:xfrm>
              <a:off x="10946850" y="0"/>
              <a:ext cx="1242102" cy="2620884"/>
            </a:xfrm>
            <a:custGeom>
              <a:avLst/>
              <a:gdLst/>
              <a:ahLst/>
              <a:cxnLst/>
              <a:rect l="l" t="t" r="r" b="b"/>
              <a:pathLst>
                <a:path w="1242102" h="2635689" extrusionOk="0">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1" name="Google Shape;311;p16"/>
            <p:cNvSpPr/>
            <p:nvPr/>
          </p:nvSpPr>
          <p:spPr>
            <a:xfrm>
              <a:off x="0" y="0"/>
              <a:ext cx="1577788" cy="980141"/>
            </a:xfrm>
            <a:custGeom>
              <a:avLst/>
              <a:gdLst/>
              <a:ahLst/>
              <a:cxnLst/>
              <a:rect l="l" t="t" r="r" b="b"/>
              <a:pathLst>
                <a:path w="1471018" h="795676" extrusionOk="0">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12" name="Google Shape;312;p16"/>
          <p:cNvSpPr txBox="1">
            <a:spLocks noGrp="1"/>
          </p:cNvSpPr>
          <p:nvPr>
            <p:ph type="subTitle" idx="1"/>
          </p:nvPr>
        </p:nvSpPr>
        <p:spPr>
          <a:xfrm>
            <a:off x="307269" y="2454769"/>
            <a:ext cx="11063802" cy="3147578"/>
          </a:xfrm>
          <a:prstGeom prst="rect">
            <a:avLst/>
          </a:prstGeom>
          <a:noFill/>
          <a:ln>
            <a:noFill/>
          </a:ln>
        </p:spPr>
        <p:txBody>
          <a:bodyPr spcFirstLastPara="1" wrap="square" lIns="91425" tIns="45700" rIns="91425" bIns="45700" anchor="ctr" anchorCtr="0">
            <a:normAutofit fontScale="62500" lnSpcReduction="20000"/>
          </a:bodyPr>
          <a:lstStyle/>
          <a:p>
            <a:pPr marL="0" lvl="0" indent="0" algn="just" rtl="0">
              <a:lnSpc>
                <a:spcPct val="120000"/>
              </a:lnSpc>
              <a:spcBef>
                <a:spcPts val="0"/>
              </a:spcBef>
              <a:spcAft>
                <a:spcPts val="0"/>
              </a:spcAft>
              <a:buClr>
                <a:schemeClr val="dk1"/>
              </a:buClr>
              <a:buSzPct val="100000"/>
              <a:buNone/>
            </a:pPr>
            <a:br>
              <a:rPr lang="en-CA" sz="8000" b="0">
                <a:latin typeface="Arial"/>
                <a:ea typeface="Arial"/>
                <a:cs typeface="Arial"/>
                <a:sym typeface="Arial"/>
              </a:rPr>
            </a:br>
            <a:br>
              <a:rPr lang="en-CA"/>
            </a:br>
            <a:endParaRPr b="1">
              <a:latin typeface="Arial"/>
              <a:ea typeface="Arial"/>
              <a:cs typeface="Arial"/>
              <a:sym typeface="Arial"/>
            </a:endParaRPr>
          </a:p>
          <a:p>
            <a:pPr marL="0" lvl="0" indent="0" algn="l" rtl="0">
              <a:lnSpc>
                <a:spcPct val="90000"/>
              </a:lnSpc>
              <a:spcBef>
                <a:spcPts val="1000"/>
              </a:spcBef>
              <a:spcAft>
                <a:spcPts val="0"/>
              </a:spcAft>
              <a:buClr>
                <a:schemeClr val="dk1"/>
              </a:buClr>
              <a:buSzPct val="100000"/>
              <a:buNone/>
            </a:pPr>
            <a:endParaRPr>
              <a:latin typeface="Arial"/>
              <a:ea typeface="Arial"/>
              <a:cs typeface="Arial"/>
              <a:sym typeface="Arial"/>
            </a:endParaRPr>
          </a:p>
          <a:p>
            <a:pPr marL="0" lvl="0" indent="0" algn="ctr" rtl="0">
              <a:lnSpc>
                <a:spcPct val="90000"/>
              </a:lnSpc>
              <a:spcBef>
                <a:spcPts val="1000"/>
              </a:spcBef>
              <a:spcAft>
                <a:spcPts val="0"/>
              </a:spcAft>
              <a:buClr>
                <a:schemeClr val="dk1"/>
              </a:buClr>
              <a:buSzPct val="37500"/>
              <a:buNone/>
            </a:pPr>
            <a:br>
              <a:rPr lang="en-CA"/>
            </a:br>
            <a:r>
              <a:rPr lang="en-CA">
                <a:latin typeface="Arial"/>
                <a:ea typeface="Arial"/>
                <a:cs typeface="Arial"/>
                <a:sym typeface="Arial"/>
              </a:rPr>
              <a:t>	</a:t>
            </a:r>
            <a:br>
              <a:rPr lang="en-CA" sz="2000" b="0">
                <a:latin typeface="Arial"/>
                <a:ea typeface="Arial"/>
                <a:cs typeface="Arial"/>
                <a:sym typeface="Arial"/>
              </a:rPr>
            </a:br>
            <a:endParaRPr sz="6400" b="0">
              <a:latin typeface="Arial"/>
              <a:ea typeface="Arial"/>
              <a:cs typeface="Arial"/>
              <a:sym typeface="Arial"/>
            </a:endParaRPr>
          </a:p>
          <a:p>
            <a:pPr marL="0" lvl="0" indent="0" algn="just" rtl="0">
              <a:lnSpc>
                <a:spcPct val="120000"/>
              </a:lnSpc>
              <a:spcBef>
                <a:spcPts val="0"/>
              </a:spcBef>
              <a:spcAft>
                <a:spcPts val="0"/>
              </a:spcAft>
              <a:buClr>
                <a:srgbClr val="222222"/>
              </a:buClr>
              <a:buSzPct val="100000"/>
              <a:buNone/>
            </a:pPr>
            <a:r>
              <a:rPr lang="en-CA" sz="6400" b="0" i="0" u="none" strike="noStrike">
                <a:solidFill>
                  <a:srgbClr val="222222"/>
                </a:solidFill>
                <a:latin typeface="Arial"/>
                <a:ea typeface="Arial"/>
                <a:cs typeface="Arial"/>
                <a:sym typeface="Arial"/>
              </a:rPr>
              <a:t>  </a:t>
            </a:r>
            <a:endParaRPr sz="2800"/>
          </a:p>
        </p:txBody>
      </p:sp>
      <p:sp>
        <p:nvSpPr>
          <p:cNvPr id="313" name="Google Shape;313;p16"/>
          <p:cNvSpPr txBox="1"/>
          <p:nvPr/>
        </p:nvSpPr>
        <p:spPr>
          <a:xfrm>
            <a:off x="656708" y="503087"/>
            <a:ext cx="6821305"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800" b="1">
              <a:solidFill>
                <a:schemeClr val="dk1"/>
              </a:solidFill>
              <a:latin typeface="Arial"/>
              <a:ea typeface="Arial"/>
              <a:cs typeface="Arial"/>
              <a:sym typeface="Arial"/>
            </a:endParaRPr>
          </a:p>
          <a:p>
            <a:pPr marL="0" marR="0" lvl="0" indent="0" algn="l" rtl="0">
              <a:spcBef>
                <a:spcPts val="0"/>
              </a:spcBef>
              <a:spcAft>
                <a:spcPts val="0"/>
              </a:spcAft>
              <a:buNone/>
            </a:pPr>
            <a:r>
              <a:rPr lang="en-CA" sz="2800" b="1">
                <a:solidFill>
                  <a:schemeClr val="dk1"/>
                </a:solidFill>
                <a:latin typeface="Arial"/>
                <a:ea typeface="Arial"/>
                <a:cs typeface="Arial"/>
                <a:sym typeface="Arial"/>
              </a:rPr>
              <a:t>TOWN TOP 5</a:t>
            </a:r>
            <a:endParaRPr/>
          </a:p>
        </p:txBody>
      </p:sp>
      <p:pic>
        <p:nvPicPr>
          <p:cNvPr id="314" name="Google Shape;314;p16"/>
          <p:cNvPicPr preferRelativeResize="0"/>
          <p:nvPr/>
        </p:nvPicPr>
        <p:blipFill rotWithShape="1">
          <a:blip r:embed="rId3">
            <a:alphaModFix/>
          </a:blip>
          <a:srcRect/>
          <a:stretch/>
        </p:blipFill>
        <p:spPr>
          <a:xfrm>
            <a:off x="4505631" y="811272"/>
            <a:ext cx="6553200" cy="554364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8"/>
        <p:cNvGrpSpPr/>
        <p:nvPr/>
      </p:nvGrpSpPr>
      <p:grpSpPr>
        <a:xfrm>
          <a:off x="0" y="0"/>
          <a:ext cx="0" cy="0"/>
          <a:chOff x="0" y="0"/>
          <a:chExt cx="0" cy="0"/>
        </a:xfrm>
      </p:grpSpPr>
      <p:sp>
        <p:nvSpPr>
          <p:cNvPr id="319" name="Google Shape;319;p6"/>
          <p:cNvSpPr/>
          <p:nvPr/>
        </p:nvSpPr>
        <p:spPr>
          <a:xfrm>
            <a:off x="3051" y="0"/>
            <a:ext cx="12188949"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0" name="Google Shape;320;p6"/>
          <p:cNvSpPr/>
          <p:nvPr/>
        </p:nvSpPr>
        <p:spPr>
          <a:xfrm>
            <a:off x="3051" y="0"/>
            <a:ext cx="12188949"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21" name="Google Shape;321;p6"/>
          <p:cNvGrpSpPr/>
          <p:nvPr/>
        </p:nvGrpSpPr>
        <p:grpSpPr>
          <a:xfrm>
            <a:off x="0" y="-7167"/>
            <a:ext cx="12188952" cy="3490956"/>
            <a:chOff x="651279" y="598259"/>
            <a:chExt cx="10889442" cy="5680742"/>
          </a:xfrm>
        </p:grpSpPr>
        <p:sp>
          <p:nvSpPr>
            <p:cNvPr id="322" name="Google Shape;322;p6"/>
            <p:cNvSpPr/>
            <p:nvPr/>
          </p:nvSpPr>
          <p:spPr>
            <a:xfrm>
              <a:off x="651279" y="598259"/>
              <a:ext cx="10889442" cy="5680742"/>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3" name="Google Shape;323;p6"/>
            <p:cNvSpPr/>
            <p:nvPr/>
          </p:nvSpPr>
          <p:spPr>
            <a:xfrm>
              <a:off x="651279" y="598259"/>
              <a:ext cx="10889442" cy="5680742"/>
            </a:xfrm>
            <a:prstGeom prst="rect">
              <a:avLst/>
            </a:prstGeom>
            <a:solidFill>
              <a:schemeClr val="accent6">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324" name="Google Shape;324;p6"/>
          <p:cNvGrpSpPr/>
          <p:nvPr/>
        </p:nvGrpSpPr>
        <p:grpSpPr>
          <a:xfrm>
            <a:off x="1524" y="0"/>
            <a:ext cx="12188952" cy="6858000"/>
            <a:chOff x="0" y="0"/>
            <a:chExt cx="12188952" cy="6858000"/>
          </a:xfrm>
        </p:grpSpPr>
        <p:sp>
          <p:nvSpPr>
            <p:cNvPr id="325" name="Google Shape;325;p6"/>
            <p:cNvSpPr/>
            <p:nvPr/>
          </p:nvSpPr>
          <p:spPr>
            <a:xfrm>
              <a:off x="26122" y="6015669"/>
              <a:ext cx="2605762" cy="842331"/>
            </a:xfrm>
            <a:custGeom>
              <a:avLst/>
              <a:gdLst/>
              <a:ahLst/>
              <a:cxnLst/>
              <a:rect l="l" t="t" r="r" b="b"/>
              <a:pathLst>
                <a:path w="3180577" h="1033951" extrusionOk="0">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6" name="Google Shape;326;p6"/>
            <p:cNvSpPr/>
            <p:nvPr/>
          </p:nvSpPr>
          <p:spPr>
            <a:xfrm>
              <a:off x="655184" y="5798001"/>
              <a:ext cx="2485581" cy="1059999"/>
            </a:xfrm>
            <a:custGeom>
              <a:avLst/>
              <a:gdLst/>
              <a:ahLst/>
              <a:cxnLst/>
              <a:rect l="l" t="t" r="r" b="b"/>
              <a:pathLst>
                <a:path w="2449768" h="1050628" extrusionOk="0">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7" name="Google Shape;327;p6"/>
            <p:cNvSpPr/>
            <p:nvPr/>
          </p:nvSpPr>
          <p:spPr>
            <a:xfrm>
              <a:off x="3474720" y="0"/>
              <a:ext cx="6177282" cy="1778750"/>
            </a:xfrm>
            <a:custGeom>
              <a:avLst/>
              <a:gdLst/>
              <a:ahLst/>
              <a:cxnLst/>
              <a:rect l="l" t="t" r="r" b="b"/>
              <a:pathLst>
                <a:path w="6386648" h="1849426" extrusionOk="0">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8" name="Google Shape;328;p6"/>
            <p:cNvSpPr/>
            <p:nvPr/>
          </p:nvSpPr>
          <p:spPr>
            <a:xfrm>
              <a:off x="0" y="2390523"/>
              <a:ext cx="611491" cy="1421482"/>
            </a:xfrm>
            <a:custGeom>
              <a:avLst/>
              <a:gdLst/>
              <a:ahLst/>
              <a:cxnLst/>
              <a:rect l="l" t="t" r="r" b="b"/>
              <a:pathLst>
                <a:path w="611491" h="1429512" extrusionOk="0">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9" name="Google Shape;329;p6"/>
            <p:cNvSpPr/>
            <p:nvPr/>
          </p:nvSpPr>
          <p:spPr>
            <a:xfrm>
              <a:off x="3792772" y="0"/>
              <a:ext cx="2423863" cy="1343767"/>
            </a:xfrm>
            <a:custGeom>
              <a:avLst/>
              <a:gdLst/>
              <a:ahLst/>
              <a:cxnLst/>
              <a:rect l="l" t="t" r="r" b="b"/>
              <a:pathLst>
                <a:path w="3015964" h="1681468" extrusionOk="0">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0" name="Google Shape;330;p6"/>
            <p:cNvSpPr/>
            <p:nvPr/>
          </p:nvSpPr>
          <p:spPr>
            <a:xfrm>
              <a:off x="10946850" y="0"/>
              <a:ext cx="1242102" cy="2620884"/>
            </a:xfrm>
            <a:custGeom>
              <a:avLst/>
              <a:gdLst/>
              <a:ahLst/>
              <a:cxnLst/>
              <a:rect l="l" t="t" r="r" b="b"/>
              <a:pathLst>
                <a:path w="1242102" h="2635689" extrusionOk="0">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1" name="Google Shape;331;p6"/>
            <p:cNvSpPr/>
            <p:nvPr/>
          </p:nvSpPr>
          <p:spPr>
            <a:xfrm>
              <a:off x="0" y="0"/>
              <a:ext cx="1577788" cy="980141"/>
            </a:xfrm>
            <a:custGeom>
              <a:avLst/>
              <a:gdLst/>
              <a:ahLst/>
              <a:cxnLst/>
              <a:rect l="l" t="t" r="r" b="b"/>
              <a:pathLst>
                <a:path w="1471018" h="795676" extrusionOk="0">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32" name="Google Shape;332;p6"/>
          <p:cNvSpPr txBox="1">
            <a:spLocks noGrp="1"/>
          </p:cNvSpPr>
          <p:nvPr>
            <p:ph type="subTitle" idx="1"/>
          </p:nvPr>
        </p:nvSpPr>
        <p:spPr>
          <a:xfrm>
            <a:off x="568805" y="2157051"/>
            <a:ext cx="11030505" cy="3147578"/>
          </a:xfrm>
          <a:prstGeom prst="rect">
            <a:avLst/>
          </a:prstGeom>
          <a:noFill/>
          <a:ln>
            <a:noFill/>
          </a:ln>
        </p:spPr>
        <p:txBody>
          <a:bodyPr spcFirstLastPara="1" wrap="square" lIns="91425" tIns="45700" rIns="91425" bIns="45700" anchor="ctr" anchorCtr="0">
            <a:normAutofit fontScale="92500" lnSpcReduction="10000"/>
          </a:bodyPr>
          <a:lstStyle/>
          <a:p>
            <a:pPr marL="0" lvl="0" indent="0" algn="just" rtl="0">
              <a:lnSpc>
                <a:spcPct val="90000"/>
              </a:lnSpc>
              <a:spcBef>
                <a:spcPts val="0"/>
              </a:spcBef>
              <a:spcAft>
                <a:spcPts val="0"/>
              </a:spcAft>
              <a:buClr>
                <a:schemeClr val="dk1"/>
              </a:buClr>
              <a:buSzPct val="100000"/>
              <a:buNone/>
            </a:pPr>
            <a:br>
              <a:rPr lang="en-CA" sz="2000" b="0">
                <a:latin typeface="Arial"/>
                <a:ea typeface="Arial"/>
                <a:cs typeface="Arial"/>
                <a:sym typeface="Arial"/>
              </a:rPr>
            </a:br>
            <a:endParaRPr sz="2000" b="0">
              <a:latin typeface="Arial"/>
              <a:ea typeface="Arial"/>
              <a:cs typeface="Arial"/>
              <a:sym typeface="Arial"/>
            </a:endParaRPr>
          </a:p>
          <a:p>
            <a:pPr marL="0" lvl="0" indent="0" algn="ctr" rtl="0">
              <a:lnSpc>
                <a:spcPct val="100000"/>
              </a:lnSpc>
              <a:spcBef>
                <a:spcPts val="0"/>
              </a:spcBef>
              <a:spcAft>
                <a:spcPts val="0"/>
              </a:spcAft>
              <a:buClr>
                <a:schemeClr val="dk1"/>
              </a:buClr>
              <a:buSzPct val="79741"/>
              <a:buNone/>
            </a:pPr>
            <a:r>
              <a:rPr lang="en-CA" sz="2508">
                <a:latin typeface="Arial"/>
                <a:ea typeface="Arial"/>
                <a:cs typeface="Arial"/>
                <a:sym typeface="Arial"/>
              </a:rPr>
              <a:t>No problem with the zoning of 6 to 11 storey buildings on streets…BUT</a:t>
            </a:r>
            <a:endParaRPr sz="2908"/>
          </a:p>
          <a:p>
            <a:pPr marL="0" lvl="0" indent="0" algn="l" rtl="0">
              <a:lnSpc>
                <a:spcPct val="100000"/>
              </a:lnSpc>
              <a:spcBef>
                <a:spcPts val="0"/>
              </a:spcBef>
              <a:spcAft>
                <a:spcPts val="0"/>
              </a:spcAft>
              <a:buClr>
                <a:schemeClr val="dk1"/>
              </a:buClr>
              <a:buSzPct val="79741"/>
              <a:buNone/>
            </a:pPr>
            <a:endParaRPr sz="2508">
              <a:latin typeface="Arial"/>
              <a:ea typeface="Arial"/>
              <a:cs typeface="Arial"/>
              <a:sym typeface="Arial"/>
            </a:endParaRPr>
          </a:p>
          <a:p>
            <a:pPr marL="0" lvl="0" indent="0" algn="l" rtl="0">
              <a:lnSpc>
                <a:spcPct val="100000"/>
              </a:lnSpc>
              <a:spcBef>
                <a:spcPts val="0"/>
              </a:spcBef>
              <a:spcAft>
                <a:spcPts val="0"/>
              </a:spcAft>
              <a:buClr>
                <a:schemeClr val="dk1"/>
              </a:buClr>
              <a:buSzPct val="79741"/>
              <a:buNone/>
            </a:pPr>
            <a:endParaRPr sz="2508">
              <a:latin typeface="Arial"/>
              <a:ea typeface="Arial"/>
              <a:cs typeface="Arial"/>
              <a:sym typeface="Arial"/>
            </a:endParaRPr>
          </a:p>
          <a:p>
            <a:pPr marL="0" lvl="0" indent="0" algn="l" rtl="0">
              <a:lnSpc>
                <a:spcPct val="100000"/>
              </a:lnSpc>
              <a:spcBef>
                <a:spcPts val="0"/>
              </a:spcBef>
              <a:spcAft>
                <a:spcPts val="0"/>
              </a:spcAft>
              <a:buClr>
                <a:schemeClr val="dk1"/>
              </a:buClr>
              <a:buSzPct val="76683"/>
              <a:buNone/>
            </a:pPr>
            <a:r>
              <a:rPr lang="en-CA" sz="2608">
                <a:latin typeface="Arial"/>
                <a:ea typeface="Arial"/>
                <a:cs typeface="Arial"/>
                <a:sym typeface="Arial"/>
              </a:rPr>
              <a:t>No minimum parking requirements on any street that has direct access to public transit would create chaos for buses and motorists operating on those streets. </a:t>
            </a:r>
            <a:endParaRPr sz="3008"/>
          </a:p>
          <a:p>
            <a:pPr marL="0" lvl="0" indent="0" algn="ctr" rtl="0">
              <a:lnSpc>
                <a:spcPct val="90000"/>
              </a:lnSpc>
              <a:spcBef>
                <a:spcPts val="1000"/>
              </a:spcBef>
              <a:spcAft>
                <a:spcPts val="0"/>
              </a:spcAft>
              <a:buClr>
                <a:schemeClr val="dk1"/>
              </a:buClr>
              <a:buSzPct val="100000"/>
              <a:buNone/>
            </a:pPr>
            <a:endParaRPr sz="1800" b="1">
              <a:latin typeface="Arial"/>
              <a:ea typeface="Arial"/>
              <a:cs typeface="Arial"/>
              <a:sym typeface="Arial"/>
            </a:endParaRPr>
          </a:p>
          <a:p>
            <a:pPr marL="0" lvl="0" indent="0" algn="ctr" rtl="0">
              <a:lnSpc>
                <a:spcPct val="90000"/>
              </a:lnSpc>
              <a:spcBef>
                <a:spcPts val="1000"/>
              </a:spcBef>
              <a:spcAft>
                <a:spcPts val="0"/>
              </a:spcAft>
              <a:buClr>
                <a:schemeClr val="dk1"/>
              </a:buClr>
              <a:buSzPct val="100000"/>
              <a:buNone/>
            </a:pPr>
            <a:endParaRPr sz="2000" b="1" i="0" u="none" strike="noStrike">
              <a:latin typeface="Arial"/>
              <a:ea typeface="Arial"/>
              <a:cs typeface="Arial"/>
              <a:sym typeface="Arial"/>
            </a:endParaRPr>
          </a:p>
          <a:p>
            <a:pPr marL="0" lvl="0" indent="0" algn="l" rtl="0">
              <a:lnSpc>
                <a:spcPct val="100000"/>
              </a:lnSpc>
              <a:spcBef>
                <a:spcPts val="0"/>
              </a:spcBef>
              <a:spcAft>
                <a:spcPts val="0"/>
              </a:spcAft>
              <a:buClr>
                <a:schemeClr val="dk1"/>
              </a:buClr>
              <a:buSzPct val="100000"/>
              <a:buNone/>
            </a:pPr>
            <a:endParaRPr sz="2000"/>
          </a:p>
        </p:txBody>
      </p:sp>
      <p:sp>
        <p:nvSpPr>
          <p:cNvPr id="333" name="Google Shape;333;p6"/>
          <p:cNvSpPr txBox="1"/>
          <p:nvPr/>
        </p:nvSpPr>
        <p:spPr>
          <a:xfrm>
            <a:off x="667796" y="1276724"/>
            <a:ext cx="10901629" cy="1815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2800" b="1">
                <a:solidFill>
                  <a:schemeClr val="dk1"/>
                </a:solidFill>
                <a:latin typeface="Arial"/>
                <a:ea typeface="Arial"/>
                <a:cs typeface="Arial"/>
                <a:sym typeface="Arial"/>
              </a:rPr>
              <a:t>RECOMMENDATION #10</a:t>
            </a:r>
            <a:endParaRPr/>
          </a:p>
          <a:p>
            <a:pPr marL="0" marR="0" lvl="0" indent="0" algn="l" rtl="0">
              <a:spcBef>
                <a:spcPts val="0"/>
              </a:spcBef>
              <a:spcAft>
                <a:spcPts val="0"/>
              </a:spcAft>
              <a:buNone/>
            </a:pPr>
            <a:endParaRPr sz="2800" b="1">
              <a:solidFill>
                <a:schemeClr val="dk1"/>
              </a:solidFill>
              <a:latin typeface="Arial"/>
              <a:ea typeface="Arial"/>
              <a:cs typeface="Arial"/>
              <a:sym typeface="Arial"/>
            </a:endParaRPr>
          </a:p>
          <a:p>
            <a:pPr marL="0" marR="0" lvl="0" indent="0" algn="l" rtl="0">
              <a:spcBef>
                <a:spcPts val="0"/>
              </a:spcBef>
              <a:spcAft>
                <a:spcPts val="0"/>
              </a:spcAft>
              <a:buNone/>
            </a:pPr>
            <a:endParaRPr sz="2800" b="1">
              <a:solidFill>
                <a:schemeClr val="dk1"/>
              </a:solidFill>
              <a:latin typeface="Arial"/>
              <a:ea typeface="Arial"/>
              <a:cs typeface="Arial"/>
              <a:sym typeface="Arial"/>
            </a:endParaRPr>
          </a:p>
          <a:p>
            <a:pPr marL="0" marR="0" lvl="0" indent="0" algn="l" rtl="0">
              <a:spcBef>
                <a:spcPts val="0"/>
              </a:spcBef>
              <a:spcAft>
                <a:spcPts val="0"/>
              </a:spcAft>
              <a:buNone/>
            </a:pPr>
            <a:endParaRPr sz="2800" b="1">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7"/>
        <p:cNvGrpSpPr/>
        <p:nvPr/>
      </p:nvGrpSpPr>
      <p:grpSpPr>
        <a:xfrm>
          <a:off x="0" y="0"/>
          <a:ext cx="0" cy="0"/>
          <a:chOff x="0" y="0"/>
          <a:chExt cx="0" cy="0"/>
        </a:xfrm>
      </p:grpSpPr>
      <p:sp>
        <p:nvSpPr>
          <p:cNvPr id="338" name="Google Shape;338;p10"/>
          <p:cNvSpPr/>
          <p:nvPr/>
        </p:nvSpPr>
        <p:spPr>
          <a:xfrm>
            <a:off x="3051" y="0"/>
            <a:ext cx="12188949"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9" name="Google Shape;339;p10"/>
          <p:cNvSpPr/>
          <p:nvPr/>
        </p:nvSpPr>
        <p:spPr>
          <a:xfrm>
            <a:off x="3051" y="0"/>
            <a:ext cx="12188949"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40" name="Google Shape;340;p10"/>
          <p:cNvGrpSpPr/>
          <p:nvPr/>
        </p:nvGrpSpPr>
        <p:grpSpPr>
          <a:xfrm>
            <a:off x="0" y="-7167"/>
            <a:ext cx="12188952" cy="3490956"/>
            <a:chOff x="651279" y="598259"/>
            <a:chExt cx="10889442" cy="5680742"/>
          </a:xfrm>
        </p:grpSpPr>
        <p:sp>
          <p:nvSpPr>
            <p:cNvPr id="341" name="Google Shape;341;p10"/>
            <p:cNvSpPr/>
            <p:nvPr/>
          </p:nvSpPr>
          <p:spPr>
            <a:xfrm>
              <a:off x="651279" y="598259"/>
              <a:ext cx="10889442" cy="5680742"/>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2" name="Google Shape;342;p10"/>
            <p:cNvSpPr/>
            <p:nvPr/>
          </p:nvSpPr>
          <p:spPr>
            <a:xfrm>
              <a:off x="651279" y="598259"/>
              <a:ext cx="10889442" cy="5680742"/>
            </a:xfrm>
            <a:prstGeom prst="rect">
              <a:avLst/>
            </a:prstGeom>
            <a:solidFill>
              <a:schemeClr val="accent6">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343" name="Google Shape;343;p10"/>
          <p:cNvGrpSpPr/>
          <p:nvPr/>
        </p:nvGrpSpPr>
        <p:grpSpPr>
          <a:xfrm>
            <a:off x="1524" y="0"/>
            <a:ext cx="12188952" cy="6858000"/>
            <a:chOff x="0" y="0"/>
            <a:chExt cx="12188952" cy="6858000"/>
          </a:xfrm>
        </p:grpSpPr>
        <p:sp>
          <p:nvSpPr>
            <p:cNvPr id="344" name="Google Shape;344;p10"/>
            <p:cNvSpPr/>
            <p:nvPr/>
          </p:nvSpPr>
          <p:spPr>
            <a:xfrm>
              <a:off x="26122" y="6015669"/>
              <a:ext cx="2605762" cy="842331"/>
            </a:xfrm>
            <a:custGeom>
              <a:avLst/>
              <a:gdLst/>
              <a:ahLst/>
              <a:cxnLst/>
              <a:rect l="l" t="t" r="r" b="b"/>
              <a:pathLst>
                <a:path w="3180577" h="1033951" extrusionOk="0">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5" name="Google Shape;345;p10"/>
            <p:cNvSpPr/>
            <p:nvPr/>
          </p:nvSpPr>
          <p:spPr>
            <a:xfrm>
              <a:off x="655184" y="5798001"/>
              <a:ext cx="2485581" cy="1059999"/>
            </a:xfrm>
            <a:custGeom>
              <a:avLst/>
              <a:gdLst/>
              <a:ahLst/>
              <a:cxnLst/>
              <a:rect l="l" t="t" r="r" b="b"/>
              <a:pathLst>
                <a:path w="2449768" h="1050628" extrusionOk="0">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6" name="Google Shape;346;p10"/>
            <p:cNvSpPr/>
            <p:nvPr/>
          </p:nvSpPr>
          <p:spPr>
            <a:xfrm>
              <a:off x="3474720" y="0"/>
              <a:ext cx="6177282" cy="1778750"/>
            </a:xfrm>
            <a:custGeom>
              <a:avLst/>
              <a:gdLst/>
              <a:ahLst/>
              <a:cxnLst/>
              <a:rect l="l" t="t" r="r" b="b"/>
              <a:pathLst>
                <a:path w="6386648" h="1849426" extrusionOk="0">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7" name="Google Shape;347;p10"/>
            <p:cNvSpPr/>
            <p:nvPr/>
          </p:nvSpPr>
          <p:spPr>
            <a:xfrm>
              <a:off x="0" y="2390523"/>
              <a:ext cx="611491" cy="1421482"/>
            </a:xfrm>
            <a:custGeom>
              <a:avLst/>
              <a:gdLst/>
              <a:ahLst/>
              <a:cxnLst/>
              <a:rect l="l" t="t" r="r" b="b"/>
              <a:pathLst>
                <a:path w="611491" h="1429512" extrusionOk="0">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8" name="Google Shape;348;p10"/>
            <p:cNvSpPr/>
            <p:nvPr/>
          </p:nvSpPr>
          <p:spPr>
            <a:xfrm>
              <a:off x="3792772" y="0"/>
              <a:ext cx="2423863" cy="1343767"/>
            </a:xfrm>
            <a:custGeom>
              <a:avLst/>
              <a:gdLst/>
              <a:ahLst/>
              <a:cxnLst/>
              <a:rect l="l" t="t" r="r" b="b"/>
              <a:pathLst>
                <a:path w="3015964" h="1681468" extrusionOk="0">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9" name="Google Shape;349;p10"/>
            <p:cNvSpPr/>
            <p:nvPr/>
          </p:nvSpPr>
          <p:spPr>
            <a:xfrm>
              <a:off x="10946850" y="0"/>
              <a:ext cx="1242102" cy="2620884"/>
            </a:xfrm>
            <a:custGeom>
              <a:avLst/>
              <a:gdLst/>
              <a:ahLst/>
              <a:cxnLst/>
              <a:rect l="l" t="t" r="r" b="b"/>
              <a:pathLst>
                <a:path w="1242102" h="2635689" extrusionOk="0">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0" name="Google Shape;350;p10"/>
            <p:cNvSpPr/>
            <p:nvPr/>
          </p:nvSpPr>
          <p:spPr>
            <a:xfrm>
              <a:off x="0" y="0"/>
              <a:ext cx="1577788" cy="980141"/>
            </a:xfrm>
            <a:custGeom>
              <a:avLst/>
              <a:gdLst/>
              <a:ahLst/>
              <a:cxnLst/>
              <a:rect l="l" t="t" r="r" b="b"/>
              <a:pathLst>
                <a:path w="1471018" h="795676" extrusionOk="0">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51" name="Google Shape;351;p10"/>
          <p:cNvSpPr txBox="1">
            <a:spLocks noGrp="1"/>
          </p:cNvSpPr>
          <p:nvPr>
            <p:ph type="subTitle" idx="1"/>
          </p:nvPr>
        </p:nvSpPr>
        <p:spPr>
          <a:xfrm>
            <a:off x="445136" y="1310442"/>
            <a:ext cx="11030505" cy="3147578"/>
          </a:xfrm>
          <a:prstGeom prst="rect">
            <a:avLst/>
          </a:prstGeom>
          <a:noFill/>
          <a:ln>
            <a:noFill/>
          </a:ln>
        </p:spPr>
        <p:txBody>
          <a:bodyPr spcFirstLastPara="1" wrap="square" lIns="91425" tIns="45700" rIns="91425" bIns="45700" anchor="ctr" anchorCtr="0">
            <a:normAutofit fontScale="92500" lnSpcReduction="20000"/>
          </a:bodyPr>
          <a:lstStyle/>
          <a:p>
            <a:pPr marL="0" lvl="0" indent="0" algn="l" rtl="0">
              <a:lnSpc>
                <a:spcPct val="90000"/>
              </a:lnSpc>
              <a:spcBef>
                <a:spcPts val="0"/>
              </a:spcBef>
              <a:spcAft>
                <a:spcPts val="0"/>
              </a:spcAft>
              <a:buClr>
                <a:schemeClr val="dk1"/>
              </a:buClr>
              <a:buSzPct val="100000"/>
              <a:buNone/>
            </a:pPr>
            <a:r>
              <a:rPr lang="en-CA" b="1" dirty="0">
                <a:latin typeface="Arial"/>
                <a:ea typeface="Arial"/>
                <a:cs typeface="Arial"/>
                <a:sym typeface="Arial"/>
              </a:rPr>
              <a:t>TOWN SUPPORTED RECOMMENDATIONS </a:t>
            </a:r>
            <a:endParaRPr dirty="0"/>
          </a:p>
          <a:p>
            <a:pPr marL="0" lvl="0" indent="0" algn="l" rtl="0">
              <a:lnSpc>
                <a:spcPct val="90000"/>
              </a:lnSpc>
              <a:spcBef>
                <a:spcPts val="1000"/>
              </a:spcBef>
              <a:spcAft>
                <a:spcPts val="0"/>
              </a:spcAft>
              <a:buClr>
                <a:schemeClr val="dk1"/>
              </a:buClr>
              <a:buSzPct val="100000"/>
              <a:buNone/>
            </a:pPr>
            <a:endParaRPr dirty="0">
              <a:latin typeface="Arial"/>
              <a:ea typeface="Arial"/>
              <a:cs typeface="Arial"/>
              <a:sym typeface="Arial"/>
            </a:endParaRPr>
          </a:p>
          <a:p>
            <a:pPr marL="0" lvl="0" indent="0" algn="l" rtl="0">
              <a:lnSpc>
                <a:spcPct val="90000"/>
              </a:lnSpc>
              <a:spcBef>
                <a:spcPts val="1000"/>
              </a:spcBef>
              <a:spcAft>
                <a:spcPts val="0"/>
              </a:spcAft>
              <a:buClr>
                <a:schemeClr val="dk1"/>
              </a:buClr>
              <a:buSzPct val="100000"/>
              <a:buNone/>
            </a:pPr>
            <a:r>
              <a:rPr lang="en-CA" dirty="0">
                <a:latin typeface="Arial"/>
                <a:ea typeface="Arial"/>
                <a:cs typeface="Arial"/>
                <a:sym typeface="Arial"/>
              </a:rPr>
              <a:t>	</a:t>
            </a:r>
            <a:endParaRPr dirty="0"/>
          </a:p>
          <a:p>
            <a:pPr marL="0" lvl="0" indent="0" algn="l" rtl="0">
              <a:lnSpc>
                <a:spcPct val="120000"/>
              </a:lnSpc>
              <a:spcBef>
                <a:spcPts val="0"/>
              </a:spcBef>
              <a:spcAft>
                <a:spcPts val="0"/>
              </a:spcAft>
              <a:buClr>
                <a:schemeClr val="dk1"/>
              </a:buClr>
              <a:buSzPct val="87787"/>
              <a:buNone/>
            </a:pPr>
            <a:r>
              <a:rPr lang="en-CA" dirty="0">
                <a:latin typeface="Arial"/>
                <a:ea typeface="Arial"/>
                <a:cs typeface="Arial"/>
                <a:sym typeface="Arial"/>
              </a:rPr>
              <a:t>	</a:t>
            </a:r>
            <a:r>
              <a:rPr lang="en-CA" sz="2733" dirty="0">
                <a:latin typeface="Arial"/>
                <a:ea typeface="Arial"/>
                <a:cs typeface="Arial"/>
                <a:sym typeface="Arial"/>
              </a:rPr>
              <a:t>OCA supports recommendations 8, 27,37,42</a:t>
            </a:r>
            <a:endParaRPr sz="2733" dirty="0"/>
          </a:p>
          <a:p>
            <a:pPr marL="0" lvl="0" indent="0" algn="l" rtl="0">
              <a:lnSpc>
                <a:spcPct val="120000"/>
              </a:lnSpc>
              <a:spcBef>
                <a:spcPts val="0"/>
              </a:spcBef>
              <a:spcAft>
                <a:spcPts val="0"/>
              </a:spcAft>
              <a:buClr>
                <a:schemeClr val="dk1"/>
              </a:buClr>
              <a:buSzPct val="87787"/>
              <a:buNone/>
            </a:pPr>
            <a:endParaRPr sz="2733" dirty="0">
              <a:latin typeface="Arial"/>
              <a:ea typeface="Arial"/>
              <a:cs typeface="Arial"/>
              <a:sym typeface="Arial"/>
            </a:endParaRPr>
          </a:p>
          <a:p>
            <a:pPr marL="0" lvl="0" indent="0" algn="l" rtl="0">
              <a:lnSpc>
                <a:spcPct val="120000"/>
              </a:lnSpc>
              <a:spcBef>
                <a:spcPts val="0"/>
              </a:spcBef>
              <a:spcAft>
                <a:spcPts val="0"/>
              </a:spcAft>
              <a:buClr>
                <a:schemeClr val="dk1"/>
              </a:buClr>
              <a:buSzPct val="87787"/>
              <a:buNone/>
            </a:pPr>
            <a:r>
              <a:rPr lang="en-CA" sz="2733" dirty="0">
                <a:latin typeface="Arial"/>
                <a:ea typeface="Arial"/>
                <a:cs typeface="Arial"/>
                <a:sym typeface="Arial"/>
              </a:rPr>
              <a:t>	OCA does not support elimination of appeal process under 	recommendation 32 because who knows what an affordable 	development might constitute?</a:t>
            </a:r>
            <a:endParaRPr sz="2733" dirty="0"/>
          </a:p>
          <a:p>
            <a:pPr marL="0" lvl="0" indent="0" algn="l" rtl="0">
              <a:lnSpc>
                <a:spcPct val="90000"/>
              </a:lnSpc>
              <a:spcBef>
                <a:spcPts val="1000"/>
              </a:spcBef>
              <a:spcAft>
                <a:spcPts val="0"/>
              </a:spcAft>
              <a:buClr>
                <a:schemeClr val="dk1"/>
              </a:buClr>
              <a:buSzPct val="100000"/>
              <a:buNone/>
            </a:pPr>
            <a:endParaRPr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5"/>
        <p:cNvGrpSpPr/>
        <p:nvPr/>
      </p:nvGrpSpPr>
      <p:grpSpPr>
        <a:xfrm>
          <a:off x="0" y="0"/>
          <a:ext cx="0" cy="0"/>
          <a:chOff x="0" y="0"/>
          <a:chExt cx="0" cy="0"/>
        </a:xfrm>
      </p:grpSpPr>
      <p:sp>
        <p:nvSpPr>
          <p:cNvPr id="356" name="Google Shape;356;p11"/>
          <p:cNvSpPr/>
          <p:nvPr/>
        </p:nvSpPr>
        <p:spPr>
          <a:xfrm>
            <a:off x="3051" y="0"/>
            <a:ext cx="12188949"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7" name="Google Shape;357;p11"/>
          <p:cNvSpPr/>
          <p:nvPr/>
        </p:nvSpPr>
        <p:spPr>
          <a:xfrm>
            <a:off x="3051" y="0"/>
            <a:ext cx="12188949"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58" name="Google Shape;358;p11"/>
          <p:cNvGrpSpPr/>
          <p:nvPr/>
        </p:nvGrpSpPr>
        <p:grpSpPr>
          <a:xfrm>
            <a:off x="0" y="-7167"/>
            <a:ext cx="12188952" cy="3490956"/>
            <a:chOff x="651279" y="598259"/>
            <a:chExt cx="10889442" cy="5680742"/>
          </a:xfrm>
        </p:grpSpPr>
        <p:sp>
          <p:nvSpPr>
            <p:cNvPr id="359" name="Google Shape;359;p11"/>
            <p:cNvSpPr/>
            <p:nvPr/>
          </p:nvSpPr>
          <p:spPr>
            <a:xfrm>
              <a:off x="651279" y="598259"/>
              <a:ext cx="10889442" cy="5680742"/>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0" name="Google Shape;360;p11"/>
            <p:cNvSpPr/>
            <p:nvPr/>
          </p:nvSpPr>
          <p:spPr>
            <a:xfrm>
              <a:off x="651279" y="598259"/>
              <a:ext cx="10889442" cy="5680742"/>
            </a:xfrm>
            <a:prstGeom prst="rect">
              <a:avLst/>
            </a:prstGeom>
            <a:solidFill>
              <a:schemeClr val="accent6">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361" name="Google Shape;361;p11"/>
          <p:cNvGrpSpPr/>
          <p:nvPr/>
        </p:nvGrpSpPr>
        <p:grpSpPr>
          <a:xfrm>
            <a:off x="1524" y="0"/>
            <a:ext cx="12188952" cy="6858000"/>
            <a:chOff x="0" y="0"/>
            <a:chExt cx="12188952" cy="6858000"/>
          </a:xfrm>
        </p:grpSpPr>
        <p:sp>
          <p:nvSpPr>
            <p:cNvPr id="362" name="Google Shape;362;p11"/>
            <p:cNvSpPr/>
            <p:nvPr/>
          </p:nvSpPr>
          <p:spPr>
            <a:xfrm>
              <a:off x="26122" y="6015669"/>
              <a:ext cx="2605762" cy="842331"/>
            </a:xfrm>
            <a:custGeom>
              <a:avLst/>
              <a:gdLst/>
              <a:ahLst/>
              <a:cxnLst/>
              <a:rect l="l" t="t" r="r" b="b"/>
              <a:pathLst>
                <a:path w="3180577" h="1033951" extrusionOk="0">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3" name="Google Shape;363;p11"/>
            <p:cNvSpPr/>
            <p:nvPr/>
          </p:nvSpPr>
          <p:spPr>
            <a:xfrm>
              <a:off x="655184" y="5798001"/>
              <a:ext cx="2485581" cy="1059999"/>
            </a:xfrm>
            <a:custGeom>
              <a:avLst/>
              <a:gdLst/>
              <a:ahLst/>
              <a:cxnLst/>
              <a:rect l="l" t="t" r="r" b="b"/>
              <a:pathLst>
                <a:path w="2449768" h="1050628" extrusionOk="0">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4" name="Google Shape;364;p11"/>
            <p:cNvSpPr/>
            <p:nvPr/>
          </p:nvSpPr>
          <p:spPr>
            <a:xfrm>
              <a:off x="3474720" y="0"/>
              <a:ext cx="6177282" cy="1778750"/>
            </a:xfrm>
            <a:custGeom>
              <a:avLst/>
              <a:gdLst/>
              <a:ahLst/>
              <a:cxnLst/>
              <a:rect l="l" t="t" r="r" b="b"/>
              <a:pathLst>
                <a:path w="6386648" h="1849426" extrusionOk="0">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5" name="Google Shape;365;p11"/>
            <p:cNvSpPr/>
            <p:nvPr/>
          </p:nvSpPr>
          <p:spPr>
            <a:xfrm>
              <a:off x="0" y="2390523"/>
              <a:ext cx="611491" cy="1421482"/>
            </a:xfrm>
            <a:custGeom>
              <a:avLst/>
              <a:gdLst/>
              <a:ahLst/>
              <a:cxnLst/>
              <a:rect l="l" t="t" r="r" b="b"/>
              <a:pathLst>
                <a:path w="611491" h="1429512" extrusionOk="0">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6" name="Google Shape;366;p11"/>
            <p:cNvSpPr/>
            <p:nvPr/>
          </p:nvSpPr>
          <p:spPr>
            <a:xfrm>
              <a:off x="3792772" y="0"/>
              <a:ext cx="2423863" cy="1343767"/>
            </a:xfrm>
            <a:custGeom>
              <a:avLst/>
              <a:gdLst/>
              <a:ahLst/>
              <a:cxnLst/>
              <a:rect l="l" t="t" r="r" b="b"/>
              <a:pathLst>
                <a:path w="3015964" h="1681468" extrusionOk="0">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7" name="Google Shape;367;p11"/>
            <p:cNvSpPr/>
            <p:nvPr/>
          </p:nvSpPr>
          <p:spPr>
            <a:xfrm>
              <a:off x="10946850" y="0"/>
              <a:ext cx="1242102" cy="2620884"/>
            </a:xfrm>
            <a:custGeom>
              <a:avLst/>
              <a:gdLst/>
              <a:ahLst/>
              <a:cxnLst/>
              <a:rect l="l" t="t" r="r" b="b"/>
              <a:pathLst>
                <a:path w="1242102" h="2635689" extrusionOk="0">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8" name="Google Shape;368;p11"/>
            <p:cNvSpPr/>
            <p:nvPr/>
          </p:nvSpPr>
          <p:spPr>
            <a:xfrm>
              <a:off x="0" y="0"/>
              <a:ext cx="1577788" cy="980141"/>
            </a:xfrm>
            <a:custGeom>
              <a:avLst/>
              <a:gdLst/>
              <a:ahLst/>
              <a:cxnLst/>
              <a:rect l="l" t="t" r="r" b="b"/>
              <a:pathLst>
                <a:path w="1471018" h="795676" extrusionOk="0">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69" name="Google Shape;369;p11"/>
          <p:cNvSpPr txBox="1">
            <a:spLocks noGrp="1"/>
          </p:cNvSpPr>
          <p:nvPr>
            <p:ph type="subTitle" idx="1"/>
          </p:nvPr>
        </p:nvSpPr>
        <p:spPr>
          <a:xfrm>
            <a:off x="527833" y="1384483"/>
            <a:ext cx="11030505" cy="3147578"/>
          </a:xfrm>
          <a:prstGeom prst="rect">
            <a:avLst/>
          </a:prstGeom>
          <a:noFill/>
          <a:ln>
            <a:noFill/>
          </a:ln>
        </p:spPr>
        <p:txBody>
          <a:bodyPr spcFirstLastPara="1" wrap="square" lIns="91425" tIns="45700" rIns="91425" bIns="45700" anchor="ctr" anchorCtr="0">
            <a:normAutofit fontScale="85000" lnSpcReduction="10000"/>
          </a:bodyPr>
          <a:lstStyle/>
          <a:p>
            <a:pPr marL="0" lvl="0" indent="0" algn="l" rtl="0">
              <a:lnSpc>
                <a:spcPct val="90000"/>
              </a:lnSpc>
              <a:spcBef>
                <a:spcPts val="0"/>
              </a:spcBef>
              <a:spcAft>
                <a:spcPts val="0"/>
              </a:spcAft>
              <a:buClr>
                <a:schemeClr val="dk1"/>
              </a:buClr>
              <a:buSzPct val="100000"/>
              <a:buNone/>
            </a:pPr>
            <a:r>
              <a:rPr lang="en-CA" b="1" dirty="0">
                <a:latin typeface="Arial"/>
                <a:ea typeface="Arial"/>
                <a:cs typeface="Arial"/>
                <a:sym typeface="Arial"/>
              </a:rPr>
              <a:t>TOWN QUALIFIED SUPPORT FOR RECOMMENDATIONS </a:t>
            </a:r>
            <a:endParaRPr dirty="0"/>
          </a:p>
          <a:p>
            <a:pPr marL="0" lvl="0" indent="0" algn="l" rtl="0">
              <a:lnSpc>
                <a:spcPct val="90000"/>
              </a:lnSpc>
              <a:spcBef>
                <a:spcPts val="1000"/>
              </a:spcBef>
              <a:spcAft>
                <a:spcPts val="0"/>
              </a:spcAft>
              <a:buClr>
                <a:schemeClr val="dk1"/>
              </a:buClr>
              <a:buSzPct val="100000"/>
              <a:buNone/>
            </a:pPr>
            <a:endParaRPr b="1" dirty="0">
              <a:latin typeface="Arial"/>
              <a:ea typeface="Arial"/>
              <a:cs typeface="Arial"/>
              <a:sym typeface="Arial"/>
            </a:endParaRPr>
          </a:p>
          <a:p>
            <a:pPr marL="457200" lvl="1" indent="0" algn="l" rtl="0">
              <a:lnSpc>
                <a:spcPct val="90000"/>
              </a:lnSpc>
              <a:spcBef>
                <a:spcPts val="500"/>
              </a:spcBef>
              <a:spcAft>
                <a:spcPts val="0"/>
              </a:spcAft>
              <a:buClr>
                <a:schemeClr val="dk1"/>
              </a:buClr>
              <a:buSzPct val="100000"/>
              <a:buNone/>
            </a:pPr>
            <a:r>
              <a:rPr lang="en-CA" sz="2400" dirty="0">
                <a:latin typeface="Arial"/>
                <a:ea typeface="Arial"/>
                <a:cs typeface="Arial"/>
                <a:sym typeface="Arial"/>
              </a:rPr>
              <a:t>	</a:t>
            </a:r>
            <a:endParaRPr dirty="0"/>
          </a:p>
          <a:p>
            <a:pPr marL="457200" lvl="1" indent="0" algn="l" rtl="0">
              <a:lnSpc>
                <a:spcPct val="90000"/>
              </a:lnSpc>
              <a:spcBef>
                <a:spcPts val="500"/>
              </a:spcBef>
              <a:spcAft>
                <a:spcPts val="0"/>
              </a:spcAft>
              <a:buClr>
                <a:schemeClr val="dk1"/>
              </a:buClr>
              <a:buSzPct val="100000"/>
              <a:buNone/>
            </a:pPr>
            <a:endParaRPr sz="2400" dirty="0">
              <a:latin typeface="Arial"/>
              <a:ea typeface="Arial"/>
              <a:cs typeface="Arial"/>
              <a:sym typeface="Arial"/>
            </a:endParaRPr>
          </a:p>
          <a:p>
            <a:pPr marL="457200" lvl="1" indent="0" algn="l" rtl="0">
              <a:lnSpc>
                <a:spcPct val="120000"/>
              </a:lnSpc>
              <a:spcBef>
                <a:spcPts val="0"/>
              </a:spcBef>
              <a:spcAft>
                <a:spcPts val="0"/>
              </a:spcAft>
              <a:buClr>
                <a:schemeClr val="dk1"/>
              </a:buClr>
              <a:buSzPct val="100000"/>
              <a:buNone/>
            </a:pPr>
            <a:r>
              <a:rPr lang="en-CA" sz="2400" dirty="0">
                <a:latin typeface="Arial"/>
                <a:ea typeface="Arial"/>
                <a:cs typeface="Arial"/>
                <a:sym typeface="Arial"/>
              </a:rPr>
              <a:t>	OCA supports the Town’s qualified support for recommendations 4,18, 26, 30, 31, 38, </a:t>
            </a:r>
            <a:endParaRPr dirty="0"/>
          </a:p>
          <a:p>
            <a:pPr marL="457200" lvl="1" indent="0" algn="l" rtl="0">
              <a:lnSpc>
                <a:spcPct val="120000"/>
              </a:lnSpc>
              <a:spcBef>
                <a:spcPts val="0"/>
              </a:spcBef>
              <a:spcAft>
                <a:spcPts val="0"/>
              </a:spcAft>
              <a:buClr>
                <a:schemeClr val="dk1"/>
              </a:buClr>
              <a:buSzPct val="100000"/>
              <a:buNone/>
            </a:pPr>
            <a:r>
              <a:rPr lang="en-CA" sz="2400" dirty="0">
                <a:latin typeface="Arial"/>
                <a:ea typeface="Arial"/>
                <a:cs typeface="Arial"/>
                <a:sym typeface="Arial"/>
              </a:rPr>
              <a:t>	40, 51, 56, 58, 59, 61.</a:t>
            </a:r>
            <a:endParaRPr dirty="0"/>
          </a:p>
          <a:p>
            <a:pPr marL="457200" lvl="1" indent="0" algn="l" rtl="0">
              <a:lnSpc>
                <a:spcPct val="120000"/>
              </a:lnSpc>
              <a:spcBef>
                <a:spcPts val="0"/>
              </a:spcBef>
              <a:spcAft>
                <a:spcPts val="0"/>
              </a:spcAft>
              <a:buClr>
                <a:schemeClr val="dk1"/>
              </a:buClr>
              <a:buSzPct val="100000"/>
              <a:buNone/>
            </a:pPr>
            <a:endParaRPr sz="2400" dirty="0">
              <a:latin typeface="Arial"/>
              <a:ea typeface="Arial"/>
              <a:cs typeface="Arial"/>
              <a:sym typeface="Arial"/>
            </a:endParaRPr>
          </a:p>
          <a:p>
            <a:pPr marL="0" lvl="0" indent="0" algn="l" rtl="0">
              <a:lnSpc>
                <a:spcPct val="120000"/>
              </a:lnSpc>
              <a:spcBef>
                <a:spcPts val="0"/>
              </a:spcBef>
              <a:spcAft>
                <a:spcPts val="0"/>
              </a:spcAft>
              <a:buClr>
                <a:schemeClr val="dk1"/>
              </a:buClr>
              <a:buSzPct val="100000"/>
              <a:buNone/>
            </a:pPr>
            <a:r>
              <a:rPr lang="en-CA" dirty="0">
                <a:latin typeface="Arial"/>
                <a:ea typeface="Arial"/>
                <a:cs typeface="Arial"/>
                <a:sym typeface="Arial"/>
              </a:rPr>
              <a:t>	Do not like the amendment of the Planning Act, PPS and the Growth Plan to address </a:t>
            </a:r>
            <a:endParaRPr dirty="0">
              <a:latin typeface="Arial"/>
              <a:ea typeface="Arial"/>
              <a:cs typeface="Arial"/>
              <a:sym typeface="Arial"/>
            </a:endParaRPr>
          </a:p>
          <a:p>
            <a:pPr marL="0" lvl="0" indent="0" algn="l" rtl="0">
              <a:lnSpc>
                <a:spcPct val="120000"/>
              </a:lnSpc>
              <a:spcBef>
                <a:spcPts val="0"/>
              </a:spcBef>
              <a:spcAft>
                <a:spcPts val="0"/>
              </a:spcAft>
              <a:buClr>
                <a:schemeClr val="dk1"/>
              </a:buClr>
              <a:buSzPct val="100000"/>
              <a:buNone/>
            </a:pPr>
            <a:r>
              <a:rPr lang="en-CA" dirty="0">
                <a:latin typeface="Arial"/>
                <a:ea typeface="Arial"/>
                <a:cs typeface="Arial"/>
                <a:sym typeface="Arial"/>
              </a:rPr>
              <a:t>   	housing growth needs. Parliamentary discussions are needed to revise the legislation.</a:t>
            </a:r>
            <a:endParaRPr dirty="0"/>
          </a:p>
          <a:p>
            <a:pPr marL="0" lvl="0" indent="0" algn="l" rtl="0">
              <a:lnSpc>
                <a:spcPct val="90000"/>
              </a:lnSpc>
              <a:spcBef>
                <a:spcPts val="1000"/>
              </a:spcBef>
              <a:spcAft>
                <a:spcPts val="0"/>
              </a:spcAft>
              <a:buClr>
                <a:schemeClr val="dk1"/>
              </a:buClr>
              <a:buSzPct val="100000"/>
              <a:buNone/>
            </a:pPr>
            <a:endParaRPr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3"/>
        <p:cNvGrpSpPr/>
        <p:nvPr/>
      </p:nvGrpSpPr>
      <p:grpSpPr>
        <a:xfrm>
          <a:off x="0" y="0"/>
          <a:ext cx="0" cy="0"/>
          <a:chOff x="0" y="0"/>
          <a:chExt cx="0" cy="0"/>
        </a:xfrm>
      </p:grpSpPr>
      <p:sp>
        <p:nvSpPr>
          <p:cNvPr id="374" name="Google Shape;374;p12"/>
          <p:cNvSpPr/>
          <p:nvPr/>
        </p:nvSpPr>
        <p:spPr>
          <a:xfrm>
            <a:off x="3051" y="0"/>
            <a:ext cx="12188949"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5" name="Google Shape;375;p12"/>
          <p:cNvSpPr/>
          <p:nvPr/>
        </p:nvSpPr>
        <p:spPr>
          <a:xfrm>
            <a:off x="3051" y="0"/>
            <a:ext cx="12188949"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76" name="Google Shape;376;p12"/>
          <p:cNvGrpSpPr/>
          <p:nvPr/>
        </p:nvGrpSpPr>
        <p:grpSpPr>
          <a:xfrm>
            <a:off x="0" y="-7167"/>
            <a:ext cx="12188952" cy="3490956"/>
            <a:chOff x="651279" y="598259"/>
            <a:chExt cx="10889442" cy="5680742"/>
          </a:xfrm>
        </p:grpSpPr>
        <p:sp>
          <p:nvSpPr>
            <p:cNvPr id="377" name="Google Shape;377;p12"/>
            <p:cNvSpPr/>
            <p:nvPr/>
          </p:nvSpPr>
          <p:spPr>
            <a:xfrm>
              <a:off x="651279" y="598259"/>
              <a:ext cx="10889442" cy="5680742"/>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8" name="Google Shape;378;p12"/>
            <p:cNvSpPr/>
            <p:nvPr/>
          </p:nvSpPr>
          <p:spPr>
            <a:xfrm>
              <a:off x="651279" y="598259"/>
              <a:ext cx="10889442" cy="5680742"/>
            </a:xfrm>
            <a:prstGeom prst="rect">
              <a:avLst/>
            </a:prstGeom>
            <a:solidFill>
              <a:schemeClr val="accent6">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379" name="Google Shape;379;p12"/>
          <p:cNvGrpSpPr/>
          <p:nvPr/>
        </p:nvGrpSpPr>
        <p:grpSpPr>
          <a:xfrm>
            <a:off x="1524" y="0"/>
            <a:ext cx="12188952" cy="6858000"/>
            <a:chOff x="0" y="0"/>
            <a:chExt cx="12188952" cy="6858000"/>
          </a:xfrm>
        </p:grpSpPr>
        <p:sp>
          <p:nvSpPr>
            <p:cNvPr id="380" name="Google Shape;380;p12"/>
            <p:cNvSpPr/>
            <p:nvPr/>
          </p:nvSpPr>
          <p:spPr>
            <a:xfrm>
              <a:off x="26122" y="6015669"/>
              <a:ext cx="2605762" cy="842331"/>
            </a:xfrm>
            <a:custGeom>
              <a:avLst/>
              <a:gdLst/>
              <a:ahLst/>
              <a:cxnLst/>
              <a:rect l="l" t="t" r="r" b="b"/>
              <a:pathLst>
                <a:path w="3180577" h="1033951" extrusionOk="0">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1" name="Google Shape;381;p12"/>
            <p:cNvSpPr/>
            <p:nvPr/>
          </p:nvSpPr>
          <p:spPr>
            <a:xfrm>
              <a:off x="655184" y="5798001"/>
              <a:ext cx="2485581" cy="1059999"/>
            </a:xfrm>
            <a:custGeom>
              <a:avLst/>
              <a:gdLst/>
              <a:ahLst/>
              <a:cxnLst/>
              <a:rect l="l" t="t" r="r" b="b"/>
              <a:pathLst>
                <a:path w="2449768" h="1050628" extrusionOk="0">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2" name="Google Shape;382;p12"/>
            <p:cNvSpPr/>
            <p:nvPr/>
          </p:nvSpPr>
          <p:spPr>
            <a:xfrm>
              <a:off x="3474720" y="0"/>
              <a:ext cx="6177282" cy="1778750"/>
            </a:xfrm>
            <a:custGeom>
              <a:avLst/>
              <a:gdLst/>
              <a:ahLst/>
              <a:cxnLst/>
              <a:rect l="l" t="t" r="r" b="b"/>
              <a:pathLst>
                <a:path w="6386648" h="1849426" extrusionOk="0">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3" name="Google Shape;383;p12"/>
            <p:cNvSpPr/>
            <p:nvPr/>
          </p:nvSpPr>
          <p:spPr>
            <a:xfrm>
              <a:off x="0" y="2390523"/>
              <a:ext cx="611491" cy="1421482"/>
            </a:xfrm>
            <a:custGeom>
              <a:avLst/>
              <a:gdLst/>
              <a:ahLst/>
              <a:cxnLst/>
              <a:rect l="l" t="t" r="r" b="b"/>
              <a:pathLst>
                <a:path w="611491" h="1429512" extrusionOk="0">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4" name="Google Shape;384;p12"/>
            <p:cNvSpPr/>
            <p:nvPr/>
          </p:nvSpPr>
          <p:spPr>
            <a:xfrm>
              <a:off x="3792772" y="0"/>
              <a:ext cx="2423863" cy="1343767"/>
            </a:xfrm>
            <a:custGeom>
              <a:avLst/>
              <a:gdLst/>
              <a:ahLst/>
              <a:cxnLst/>
              <a:rect l="l" t="t" r="r" b="b"/>
              <a:pathLst>
                <a:path w="3015964" h="1681468" extrusionOk="0">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5" name="Google Shape;385;p12"/>
            <p:cNvSpPr/>
            <p:nvPr/>
          </p:nvSpPr>
          <p:spPr>
            <a:xfrm>
              <a:off x="10946850" y="0"/>
              <a:ext cx="1242102" cy="2620884"/>
            </a:xfrm>
            <a:custGeom>
              <a:avLst/>
              <a:gdLst/>
              <a:ahLst/>
              <a:cxnLst/>
              <a:rect l="l" t="t" r="r" b="b"/>
              <a:pathLst>
                <a:path w="1242102" h="2635689" extrusionOk="0">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6" name="Google Shape;386;p12"/>
            <p:cNvSpPr/>
            <p:nvPr/>
          </p:nvSpPr>
          <p:spPr>
            <a:xfrm>
              <a:off x="0" y="0"/>
              <a:ext cx="1577788" cy="980141"/>
            </a:xfrm>
            <a:custGeom>
              <a:avLst/>
              <a:gdLst/>
              <a:ahLst/>
              <a:cxnLst/>
              <a:rect l="l" t="t" r="r" b="b"/>
              <a:pathLst>
                <a:path w="1471018" h="795676" extrusionOk="0">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87" name="Google Shape;387;p12"/>
          <p:cNvSpPr txBox="1">
            <a:spLocks noGrp="1"/>
          </p:cNvSpPr>
          <p:nvPr>
            <p:ph type="subTitle" idx="1"/>
          </p:nvPr>
        </p:nvSpPr>
        <p:spPr>
          <a:xfrm>
            <a:off x="702906" y="1264763"/>
            <a:ext cx="11030505" cy="3147578"/>
          </a:xfrm>
          <a:prstGeom prst="rect">
            <a:avLst/>
          </a:prstGeom>
          <a:noFill/>
          <a:ln>
            <a:noFill/>
          </a:ln>
        </p:spPr>
        <p:txBody>
          <a:bodyPr spcFirstLastPara="1" wrap="square" lIns="91425" tIns="45700" rIns="91425" bIns="45700" anchor="ctr" anchorCtr="0">
            <a:normAutofit fontScale="85000" lnSpcReduction="10000"/>
          </a:bodyPr>
          <a:lstStyle/>
          <a:p>
            <a:pPr marL="0" lvl="0" indent="0" algn="l" rtl="0">
              <a:lnSpc>
                <a:spcPct val="90000"/>
              </a:lnSpc>
              <a:spcBef>
                <a:spcPts val="0"/>
              </a:spcBef>
              <a:spcAft>
                <a:spcPts val="0"/>
              </a:spcAft>
              <a:buClr>
                <a:schemeClr val="dk1"/>
              </a:buClr>
              <a:buSzPct val="100000"/>
              <a:buNone/>
            </a:pPr>
            <a:r>
              <a:rPr lang="en-CA" sz="3300" b="1" dirty="0">
                <a:latin typeface="Arial"/>
                <a:ea typeface="Arial"/>
                <a:cs typeface="Arial"/>
                <a:sym typeface="Arial"/>
              </a:rPr>
              <a:t>TOWN DOES NOT SUPPORT</a:t>
            </a:r>
            <a:endParaRPr dirty="0"/>
          </a:p>
          <a:p>
            <a:pPr marL="0" lvl="0" indent="0" algn="l" rtl="0">
              <a:lnSpc>
                <a:spcPct val="90000"/>
              </a:lnSpc>
              <a:spcBef>
                <a:spcPts val="1000"/>
              </a:spcBef>
              <a:spcAft>
                <a:spcPts val="0"/>
              </a:spcAft>
              <a:buClr>
                <a:schemeClr val="dk1"/>
              </a:buClr>
              <a:buSzPct val="100000"/>
              <a:buNone/>
            </a:pPr>
            <a:endParaRPr dirty="0">
              <a:latin typeface="Arial"/>
              <a:ea typeface="Arial"/>
              <a:cs typeface="Arial"/>
              <a:sym typeface="Arial"/>
            </a:endParaRPr>
          </a:p>
          <a:p>
            <a:pPr marL="0" lvl="0" indent="0" algn="l" rtl="0">
              <a:lnSpc>
                <a:spcPct val="90000"/>
              </a:lnSpc>
              <a:spcBef>
                <a:spcPts val="1000"/>
              </a:spcBef>
              <a:spcAft>
                <a:spcPts val="0"/>
              </a:spcAft>
              <a:buClr>
                <a:schemeClr val="dk1"/>
              </a:buClr>
              <a:buSzPct val="100000"/>
              <a:buNone/>
            </a:pPr>
            <a:r>
              <a:rPr lang="en-CA" dirty="0">
                <a:latin typeface="Arial"/>
                <a:ea typeface="Arial"/>
                <a:cs typeface="Arial"/>
                <a:sym typeface="Arial"/>
              </a:rPr>
              <a:t>	</a:t>
            </a:r>
            <a:endParaRPr dirty="0"/>
          </a:p>
          <a:p>
            <a:pPr marL="457200" lvl="0" indent="0" algn="l" rtl="0">
              <a:lnSpc>
                <a:spcPct val="110000"/>
              </a:lnSpc>
              <a:spcBef>
                <a:spcPts val="0"/>
              </a:spcBef>
              <a:spcAft>
                <a:spcPts val="0"/>
              </a:spcAft>
              <a:buClr>
                <a:schemeClr val="dk1"/>
              </a:buClr>
              <a:buSzPct val="100000"/>
              <a:buNone/>
            </a:pPr>
            <a:r>
              <a:rPr lang="en-CA" dirty="0">
                <a:latin typeface="Arial"/>
                <a:ea typeface="Arial"/>
                <a:cs typeface="Arial"/>
                <a:sym typeface="Arial"/>
              </a:rPr>
              <a:t>OCA supports the Town’s opposition to recommendations 9,11,12,15,16,17, 22, 28, 34, 36, 39, 43 and 57</a:t>
            </a:r>
            <a:endParaRPr lang="en-CA" dirty="0"/>
          </a:p>
          <a:p>
            <a:pPr marL="0" lvl="0" indent="0" algn="l" rtl="0">
              <a:lnSpc>
                <a:spcPct val="110000"/>
              </a:lnSpc>
              <a:spcBef>
                <a:spcPts val="0"/>
              </a:spcBef>
              <a:spcAft>
                <a:spcPts val="0"/>
              </a:spcAft>
              <a:buClr>
                <a:schemeClr val="dk1"/>
              </a:buClr>
              <a:buSzPct val="100000"/>
              <a:buNone/>
            </a:pPr>
            <a:endParaRPr lang="en-CA" dirty="0">
              <a:latin typeface="Arial"/>
              <a:ea typeface="Arial"/>
              <a:cs typeface="Arial"/>
              <a:sym typeface="Arial"/>
            </a:endParaRPr>
          </a:p>
          <a:p>
            <a:pPr marL="0" lvl="0" indent="0" algn="l" rtl="0">
              <a:lnSpc>
                <a:spcPct val="110000"/>
              </a:lnSpc>
              <a:spcBef>
                <a:spcPts val="0"/>
              </a:spcBef>
              <a:spcAft>
                <a:spcPts val="0"/>
              </a:spcAft>
              <a:buClr>
                <a:schemeClr val="dk1"/>
              </a:buClr>
              <a:buSzPct val="100000"/>
              <a:buNone/>
            </a:pPr>
            <a:endParaRPr dirty="0">
              <a:latin typeface="Arial"/>
              <a:ea typeface="Arial"/>
              <a:cs typeface="Arial"/>
              <a:sym typeface="Arial"/>
            </a:endParaRPr>
          </a:p>
          <a:p>
            <a:pPr marL="457200" lvl="0" indent="0" algn="l" rtl="0">
              <a:lnSpc>
                <a:spcPct val="110000"/>
              </a:lnSpc>
              <a:spcBef>
                <a:spcPts val="0"/>
              </a:spcBef>
              <a:spcAft>
                <a:spcPts val="0"/>
              </a:spcAft>
              <a:buClr>
                <a:schemeClr val="dk1"/>
              </a:buClr>
              <a:buSzPct val="100000"/>
              <a:buNone/>
            </a:pPr>
            <a:r>
              <a:rPr lang="en-CA" dirty="0">
                <a:latin typeface="Arial"/>
                <a:ea typeface="Arial"/>
                <a:cs typeface="Arial"/>
                <a:sym typeface="Arial"/>
              </a:rPr>
              <a:t>OCA does not understand why the Town would not support recommendation 5 because conversion of underutilized or redundant commercial properties such makes great sense.</a:t>
            </a:r>
            <a:endParaRPr dirty="0"/>
          </a:p>
          <a:p>
            <a:pPr marL="0" lvl="0" indent="0" algn="l" rtl="0">
              <a:lnSpc>
                <a:spcPct val="90000"/>
              </a:lnSpc>
              <a:spcBef>
                <a:spcPts val="1000"/>
              </a:spcBef>
              <a:spcAft>
                <a:spcPts val="0"/>
              </a:spcAft>
              <a:buClr>
                <a:schemeClr val="dk1"/>
              </a:buClr>
              <a:buSzPct val="100000"/>
              <a:buNone/>
            </a:pPr>
            <a:endParaRPr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1"/>
        <p:cNvGrpSpPr/>
        <p:nvPr/>
      </p:nvGrpSpPr>
      <p:grpSpPr>
        <a:xfrm>
          <a:off x="0" y="0"/>
          <a:ext cx="0" cy="0"/>
          <a:chOff x="0" y="0"/>
          <a:chExt cx="0" cy="0"/>
        </a:xfrm>
      </p:grpSpPr>
      <p:sp>
        <p:nvSpPr>
          <p:cNvPr id="392" name="Google Shape;392;p17"/>
          <p:cNvSpPr/>
          <p:nvPr/>
        </p:nvSpPr>
        <p:spPr>
          <a:xfrm>
            <a:off x="3051" y="0"/>
            <a:ext cx="12188949"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3" name="Google Shape;393;p17"/>
          <p:cNvSpPr/>
          <p:nvPr/>
        </p:nvSpPr>
        <p:spPr>
          <a:xfrm>
            <a:off x="3051" y="0"/>
            <a:ext cx="12188949"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94" name="Google Shape;394;p17"/>
          <p:cNvGrpSpPr/>
          <p:nvPr/>
        </p:nvGrpSpPr>
        <p:grpSpPr>
          <a:xfrm>
            <a:off x="0" y="-7167"/>
            <a:ext cx="12188952" cy="3490956"/>
            <a:chOff x="651279" y="598259"/>
            <a:chExt cx="10889442" cy="5680742"/>
          </a:xfrm>
        </p:grpSpPr>
        <p:sp>
          <p:nvSpPr>
            <p:cNvPr id="395" name="Google Shape;395;p17"/>
            <p:cNvSpPr/>
            <p:nvPr/>
          </p:nvSpPr>
          <p:spPr>
            <a:xfrm>
              <a:off x="651279" y="598259"/>
              <a:ext cx="10889442" cy="5680742"/>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6" name="Google Shape;396;p17"/>
            <p:cNvSpPr/>
            <p:nvPr/>
          </p:nvSpPr>
          <p:spPr>
            <a:xfrm>
              <a:off x="651279" y="598259"/>
              <a:ext cx="10889442" cy="5680742"/>
            </a:xfrm>
            <a:prstGeom prst="rect">
              <a:avLst/>
            </a:prstGeom>
            <a:solidFill>
              <a:schemeClr val="accent6">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397" name="Google Shape;397;p17"/>
          <p:cNvGrpSpPr/>
          <p:nvPr/>
        </p:nvGrpSpPr>
        <p:grpSpPr>
          <a:xfrm>
            <a:off x="1524" y="0"/>
            <a:ext cx="12188952" cy="6858000"/>
            <a:chOff x="0" y="0"/>
            <a:chExt cx="12188952" cy="6858000"/>
          </a:xfrm>
        </p:grpSpPr>
        <p:sp>
          <p:nvSpPr>
            <p:cNvPr id="398" name="Google Shape;398;p17"/>
            <p:cNvSpPr/>
            <p:nvPr/>
          </p:nvSpPr>
          <p:spPr>
            <a:xfrm>
              <a:off x="26122" y="6015669"/>
              <a:ext cx="2605762" cy="842331"/>
            </a:xfrm>
            <a:custGeom>
              <a:avLst/>
              <a:gdLst/>
              <a:ahLst/>
              <a:cxnLst/>
              <a:rect l="l" t="t" r="r" b="b"/>
              <a:pathLst>
                <a:path w="3180577" h="1033951" extrusionOk="0">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9" name="Google Shape;399;p17"/>
            <p:cNvSpPr/>
            <p:nvPr/>
          </p:nvSpPr>
          <p:spPr>
            <a:xfrm>
              <a:off x="655184" y="5798001"/>
              <a:ext cx="2485581" cy="1059999"/>
            </a:xfrm>
            <a:custGeom>
              <a:avLst/>
              <a:gdLst/>
              <a:ahLst/>
              <a:cxnLst/>
              <a:rect l="l" t="t" r="r" b="b"/>
              <a:pathLst>
                <a:path w="2449768" h="1050628" extrusionOk="0">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0" name="Google Shape;400;p17"/>
            <p:cNvSpPr/>
            <p:nvPr/>
          </p:nvSpPr>
          <p:spPr>
            <a:xfrm>
              <a:off x="3474720" y="0"/>
              <a:ext cx="6177282" cy="1778750"/>
            </a:xfrm>
            <a:custGeom>
              <a:avLst/>
              <a:gdLst/>
              <a:ahLst/>
              <a:cxnLst/>
              <a:rect l="l" t="t" r="r" b="b"/>
              <a:pathLst>
                <a:path w="6386648" h="1849426" extrusionOk="0">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1" name="Google Shape;401;p17"/>
            <p:cNvSpPr/>
            <p:nvPr/>
          </p:nvSpPr>
          <p:spPr>
            <a:xfrm>
              <a:off x="0" y="2390523"/>
              <a:ext cx="611491" cy="1421482"/>
            </a:xfrm>
            <a:custGeom>
              <a:avLst/>
              <a:gdLst/>
              <a:ahLst/>
              <a:cxnLst/>
              <a:rect l="l" t="t" r="r" b="b"/>
              <a:pathLst>
                <a:path w="611491" h="1429512" extrusionOk="0">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2" name="Google Shape;402;p17"/>
            <p:cNvSpPr/>
            <p:nvPr/>
          </p:nvSpPr>
          <p:spPr>
            <a:xfrm>
              <a:off x="3792772" y="0"/>
              <a:ext cx="2423863" cy="1343767"/>
            </a:xfrm>
            <a:custGeom>
              <a:avLst/>
              <a:gdLst/>
              <a:ahLst/>
              <a:cxnLst/>
              <a:rect l="l" t="t" r="r" b="b"/>
              <a:pathLst>
                <a:path w="3015964" h="1681468" extrusionOk="0">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3" name="Google Shape;403;p17"/>
            <p:cNvSpPr/>
            <p:nvPr/>
          </p:nvSpPr>
          <p:spPr>
            <a:xfrm>
              <a:off x="10946850" y="0"/>
              <a:ext cx="1242102" cy="2620884"/>
            </a:xfrm>
            <a:custGeom>
              <a:avLst/>
              <a:gdLst/>
              <a:ahLst/>
              <a:cxnLst/>
              <a:rect l="l" t="t" r="r" b="b"/>
              <a:pathLst>
                <a:path w="1242102" h="2635689" extrusionOk="0">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4" name="Google Shape;404;p17"/>
            <p:cNvSpPr/>
            <p:nvPr/>
          </p:nvSpPr>
          <p:spPr>
            <a:xfrm>
              <a:off x="0" y="0"/>
              <a:ext cx="1577788" cy="980141"/>
            </a:xfrm>
            <a:custGeom>
              <a:avLst/>
              <a:gdLst/>
              <a:ahLst/>
              <a:cxnLst/>
              <a:rect l="l" t="t" r="r" b="b"/>
              <a:pathLst>
                <a:path w="1471018" h="795676" extrusionOk="0">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05" name="Google Shape;405;p17"/>
          <p:cNvSpPr txBox="1">
            <a:spLocks noGrp="1"/>
          </p:cNvSpPr>
          <p:nvPr>
            <p:ph type="subTitle" idx="1"/>
          </p:nvPr>
        </p:nvSpPr>
        <p:spPr>
          <a:xfrm>
            <a:off x="307269" y="2454769"/>
            <a:ext cx="11063802" cy="3147578"/>
          </a:xfrm>
          <a:prstGeom prst="rect">
            <a:avLst/>
          </a:prstGeom>
          <a:noFill/>
          <a:ln>
            <a:noFill/>
          </a:ln>
        </p:spPr>
        <p:txBody>
          <a:bodyPr spcFirstLastPara="1" wrap="square" lIns="91425" tIns="45700" rIns="91425" bIns="45700" anchor="ctr" anchorCtr="0">
            <a:normAutofit fontScale="62500" lnSpcReduction="20000"/>
          </a:bodyPr>
          <a:lstStyle/>
          <a:p>
            <a:pPr marL="0" lvl="0" indent="0" algn="just" rtl="0">
              <a:lnSpc>
                <a:spcPct val="120000"/>
              </a:lnSpc>
              <a:spcBef>
                <a:spcPts val="0"/>
              </a:spcBef>
              <a:spcAft>
                <a:spcPts val="0"/>
              </a:spcAft>
              <a:buClr>
                <a:schemeClr val="dk1"/>
              </a:buClr>
              <a:buSzPct val="100000"/>
              <a:buNone/>
            </a:pPr>
            <a:br>
              <a:rPr lang="en-CA" sz="8000" b="0">
                <a:latin typeface="Arial"/>
                <a:ea typeface="Arial"/>
                <a:cs typeface="Arial"/>
                <a:sym typeface="Arial"/>
              </a:rPr>
            </a:br>
            <a:br>
              <a:rPr lang="en-CA"/>
            </a:br>
            <a:endParaRPr b="1">
              <a:latin typeface="Arial"/>
              <a:ea typeface="Arial"/>
              <a:cs typeface="Arial"/>
              <a:sym typeface="Arial"/>
            </a:endParaRPr>
          </a:p>
          <a:p>
            <a:pPr marL="0" lvl="0" indent="0" algn="l" rtl="0">
              <a:lnSpc>
                <a:spcPct val="90000"/>
              </a:lnSpc>
              <a:spcBef>
                <a:spcPts val="1000"/>
              </a:spcBef>
              <a:spcAft>
                <a:spcPts val="0"/>
              </a:spcAft>
              <a:buClr>
                <a:schemeClr val="dk1"/>
              </a:buClr>
              <a:buSzPct val="100000"/>
              <a:buNone/>
            </a:pPr>
            <a:endParaRPr>
              <a:latin typeface="Arial"/>
              <a:ea typeface="Arial"/>
              <a:cs typeface="Arial"/>
              <a:sym typeface="Arial"/>
            </a:endParaRPr>
          </a:p>
          <a:p>
            <a:pPr marL="0" lvl="0" indent="0" algn="ctr" rtl="0">
              <a:lnSpc>
                <a:spcPct val="90000"/>
              </a:lnSpc>
              <a:spcBef>
                <a:spcPts val="1000"/>
              </a:spcBef>
              <a:spcAft>
                <a:spcPts val="0"/>
              </a:spcAft>
              <a:buClr>
                <a:schemeClr val="dk1"/>
              </a:buClr>
              <a:buSzPct val="37500"/>
              <a:buNone/>
            </a:pPr>
            <a:br>
              <a:rPr lang="en-CA"/>
            </a:br>
            <a:r>
              <a:rPr lang="en-CA">
                <a:latin typeface="Arial"/>
                <a:ea typeface="Arial"/>
                <a:cs typeface="Arial"/>
                <a:sym typeface="Arial"/>
              </a:rPr>
              <a:t>	</a:t>
            </a:r>
            <a:br>
              <a:rPr lang="en-CA" sz="2000" b="0">
                <a:latin typeface="Arial"/>
                <a:ea typeface="Arial"/>
                <a:cs typeface="Arial"/>
                <a:sym typeface="Arial"/>
              </a:rPr>
            </a:br>
            <a:endParaRPr sz="6400" b="0">
              <a:latin typeface="Arial"/>
              <a:ea typeface="Arial"/>
              <a:cs typeface="Arial"/>
              <a:sym typeface="Arial"/>
            </a:endParaRPr>
          </a:p>
          <a:p>
            <a:pPr marL="0" lvl="0" indent="0" algn="just" rtl="0">
              <a:lnSpc>
                <a:spcPct val="120000"/>
              </a:lnSpc>
              <a:spcBef>
                <a:spcPts val="0"/>
              </a:spcBef>
              <a:spcAft>
                <a:spcPts val="0"/>
              </a:spcAft>
              <a:buClr>
                <a:srgbClr val="222222"/>
              </a:buClr>
              <a:buSzPct val="100000"/>
              <a:buNone/>
            </a:pPr>
            <a:r>
              <a:rPr lang="en-CA" sz="6400" b="0" i="0" u="none" strike="noStrike">
                <a:solidFill>
                  <a:srgbClr val="222222"/>
                </a:solidFill>
                <a:latin typeface="Arial"/>
                <a:ea typeface="Arial"/>
                <a:cs typeface="Arial"/>
                <a:sym typeface="Arial"/>
              </a:rPr>
              <a:t>  </a:t>
            </a:r>
            <a:endParaRPr sz="2800"/>
          </a:p>
        </p:txBody>
      </p:sp>
      <p:sp>
        <p:nvSpPr>
          <p:cNvPr id="406" name="Google Shape;406;p17"/>
          <p:cNvSpPr txBox="1"/>
          <p:nvPr/>
        </p:nvSpPr>
        <p:spPr>
          <a:xfrm>
            <a:off x="656708" y="503087"/>
            <a:ext cx="9057815"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800" b="1">
              <a:solidFill>
                <a:schemeClr val="dk1"/>
              </a:solidFill>
              <a:latin typeface="Arial"/>
              <a:ea typeface="Arial"/>
              <a:cs typeface="Arial"/>
              <a:sym typeface="Arial"/>
            </a:endParaRPr>
          </a:p>
          <a:p>
            <a:pPr marL="0" marR="0" lvl="0" indent="0" algn="l" rtl="0">
              <a:spcBef>
                <a:spcPts val="0"/>
              </a:spcBef>
              <a:spcAft>
                <a:spcPts val="0"/>
              </a:spcAft>
              <a:buNone/>
            </a:pPr>
            <a:r>
              <a:rPr lang="en-CA" sz="2800" b="1">
                <a:solidFill>
                  <a:schemeClr val="dk1"/>
                </a:solidFill>
                <a:latin typeface="Arial"/>
                <a:ea typeface="Arial"/>
                <a:cs typeface="Arial"/>
                <a:sym typeface="Arial"/>
              </a:rPr>
              <a:t>LETTER OF COLIN BEST DATED OCTOBER 3, 2023</a:t>
            </a:r>
            <a:endParaRPr/>
          </a:p>
        </p:txBody>
      </p:sp>
      <p:pic>
        <p:nvPicPr>
          <p:cNvPr id="407" name="Google Shape;407;p17"/>
          <p:cNvPicPr preferRelativeResize="0"/>
          <p:nvPr/>
        </p:nvPicPr>
        <p:blipFill rotWithShape="1">
          <a:blip r:embed="rId3">
            <a:alphaModFix/>
          </a:blip>
          <a:srcRect/>
          <a:stretch/>
        </p:blipFill>
        <p:spPr>
          <a:xfrm>
            <a:off x="1695938" y="2685706"/>
            <a:ext cx="8401539" cy="345890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1"/>
        <p:cNvGrpSpPr/>
        <p:nvPr/>
      </p:nvGrpSpPr>
      <p:grpSpPr>
        <a:xfrm>
          <a:off x="0" y="0"/>
          <a:ext cx="0" cy="0"/>
          <a:chOff x="0" y="0"/>
          <a:chExt cx="0" cy="0"/>
        </a:xfrm>
      </p:grpSpPr>
      <p:sp>
        <p:nvSpPr>
          <p:cNvPr id="412" name="Google Shape;412;p18"/>
          <p:cNvSpPr/>
          <p:nvPr/>
        </p:nvSpPr>
        <p:spPr>
          <a:xfrm>
            <a:off x="3051" y="0"/>
            <a:ext cx="12188949"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3" name="Google Shape;413;p18"/>
          <p:cNvSpPr/>
          <p:nvPr/>
        </p:nvSpPr>
        <p:spPr>
          <a:xfrm>
            <a:off x="3051" y="0"/>
            <a:ext cx="12188949"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414" name="Google Shape;414;p18"/>
          <p:cNvGrpSpPr/>
          <p:nvPr/>
        </p:nvGrpSpPr>
        <p:grpSpPr>
          <a:xfrm>
            <a:off x="0" y="-7167"/>
            <a:ext cx="12188952" cy="3490956"/>
            <a:chOff x="651279" y="598259"/>
            <a:chExt cx="10889442" cy="5680742"/>
          </a:xfrm>
        </p:grpSpPr>
        <p:sp>
          <p:nvSpPr>
            <p:cNvPr id="415" name="Google Shape;415;p18"/>
            <p:cNvSpPr/>
            <p:nvPr/>
          </p:nvSpPr>
          <p:spPr>
            <a:xfrm>
              <a:off x="651279" y="598259"/>
              <a:ext cx="10889442" cy="5680742"/>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6" name="Google Shape;416;p18"/>
            <p:cNvSpPr/>
            <p:nvPr/>
          </p:nvSpPr>
          <p:spPr>
            <a:xfrm>
              <a:off x="651279" y="598259"/>
              <a:ext cx="10889442" cy="5680742"/>
            </a:xfrm>
            <a:prstGeom prst="rect">
              <a:avLst/>
            </a:prstGeom>
            <a:solidFill>
              <a:schemeClr val="accent6">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417" name="Google Shape;417;p18"/>
          <p:cNvGrpSpPr/>
          <p:nvPr/>
        </p:nvGrpSpPr>
        <p:grpSpPr>
          <a:xfrm>
            <a:off x="1524" y="0"/>
            <a:ext cx="12188952" cy="6858000"/>
            <a:chOff x="0" y="0"/>
            <a:chExt cx="12188952" cy="6858000"/>
          </a:xfrm>
        </p:grpSpPr>
        <p:sp>
          <p:nvSpPr>
            <p:cNvPr id="418" name="Google Shape;418;p18"/>
            <p:cNvSpPr/>
            <p:nvPr/>
          </p:nvSpPr>
          <p:spPr>
            <a:xfrm>
              <a:off x="26122" y="6015669"/>
              <a:ext cx="2605762" cy="842331"/>
            </a:xfrm>
            <a:custGeom>
              <a:avLst/>
              <a:gdLst/>
              <a:ahLst/>
              <a:cxnLst/>
              <a:rect l="l" t="t" r="r" b="b"/>
              <a:pathLst>
                <a:path w="3180577" h="1033951" extrusionOk="0">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9" name="Google Shape;419;p18"/>
            <p:cNvSpPr/>
            <p:nvPr/>
          </p:nvSpPr>
          <p:spPr>
            <a:xfrm>
              <a:off x="655184" y="5798001"/>
              <a:ext cx="2485581" cy="1059999"/>
            </a:xfrm>
            <a:custGeom>
              <a:avLst/>
              <a:gdLst/>
              <a:ahLst/>
              <a:cxnLst/>
              <a:rect l="l" t="t" r="r" b="b"/>
              <a:pathLst>
                <a:path w="2449768" h="1050628" extrusionOk="0">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0" name="Google Shape;420;p18"/>
            <p:cNvSpPr/>
            <p:nvPr/>
          </p:nvSpPr>
          <p:spPr>
            <a:xfrm>
              <a:off x="3474720" y="0"/>
              <a:ext cx="6177282" cy="1778750"/>
            </a:xfrm>
            <a:custGeom>
              <a:avLst/>
              <a:gdLst/>
              <a:ahLst/>
              <a:cxnLst/>
              <a:rect l="l" t="t" r="r" b="b"/>
              <a:pathLst>
                <a:path w="6386648" h="1849426" extrusionOk="0">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1" name="Google Shape;421;p18"/>
            <p:cNvSpPr/>
            <p:nvPr/>
          </p:nvSpPr>
          <p:spPr>
            <a:xfrm>
              <a:off x="0" y="2390523"/>
              <a:ext cx="611491" cy="1421482"/>
            </a:xfrm>
            <a:custGeom>
              <a:avLst/>
              <a:gdLst/>
              <a:ahLst/>
              <a:cxnLst/>
              <a:rect l="l" t="t" r="r" b="b"/>
              <a:pathLst>
                <a:path w="611491" h="1429512" extrusionOk="0">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2" name="Google Shape;422;p18"/>
            <p:cNvSpPr/>
            <p:nvPr/>
          </p:nvSpPr>
          <p:spPr>
            <a:xfrm>
              <a:off x="3792772" y="0"/>
              <a:ext cx="2423863" cy="1343767"/>
            </a:xfrm>
            <a:custGeom>
              <a:avLst/>
              <a:gdLst/>
              <a:ahLst/>
              <a:cxnLst/>
              <a:rect l="l" t="t" r="r" b="b"/>
              <a:pathLst>
                <a:path w="3015964" h="1681468" extrusionOk="0">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3" name="Google Shape;423;p18"/>
            <p:cNvSpPr/>
            <p:nvPr/>
          </p:nvSpPr>
          <p:spPr>
            <a:xfrm>
              <a:off x="10946850" y="0"/>
              <a:ext cx="1242102" cy="2620884"/>
            </a:xfrm>
            <a:custGeom>
              <a:avLst/>
              <a:gdLst/>
              <a:ahLst/>
              <a:cxnLst/>
              <a:rect l="l" t="t" r="r" b="b"/>
              <a:pathLst>
                <a:path w="1242102" h="2635689" extrusionOk="0">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4" name="Google Shape;424;p18"/>
            <p:cNvSpPr/>
            <p:nvPr/>
          </p:nvSpPr>
          <p:spPr>
            <a:xfrm>
              <a:off x="0" y="0"/>
              <a:ext cx="1577788" cy="980141"/>
            </a:xfrm>
            <a:custGeom>
              <a:avLst/>
              <a:gdLst/>
              <a:ahLst/>
              <a:cxnLst/>
              <a:rect l="l" t="t" r="r" b="b"/>
              <a:pathLst>
                <a:path w="1471018" h="795676" extrusionOk="0">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25" name="Google Shape;425;p18"/>
          <p:cNvSpPr txBox="1">
            <a:spLocks noGrp="1"/>
          </p:cNvSpPr>
          <p:nvPr>
            <p:ph type="subTitle" idx="1"/>
          </p:nvPr>
        </p:nvSpPr>
        <p:spPr>
          <a:xfrm>
            <a:off x="527832" y="3483789"/>
            <a:ext cx="11030505" cy="314757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None/>
            </a:pPr>
            <a:r>
              <a:rPr lang="en-CA" sz="2800"/>
              <a:t>ccccc</a:t>
            </a:r>
            <a:endParaRPr sz="2800"/>
          </a:p>
        </p:txBody>
      </p:sp>
      <p:sp>
        <p:nvSpPr>
          <p:cNvPr id="426" name="Google Shape;426;p18"/>
          <p:cNvSpPr txBox="1"/>
          <p:nvPr/>
        </p:nvSpPr>
        <p:spPr>
          <a:xfrm>
            <a:off x="524784" y="1012076"/>
            <a:ext cx="10901629" cy="31085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2800" b="1">
                <a:solidFill>
                  <a:schemeClr val="dk1"/>
                </a:solidFill>
                <a:latin typeface="Arial"/>
                <a:ea typeface="Arial"/>
                <a:cs typeface="Arial"/>
                <a:sym typeface="Arial"/>
              </a:rPr>
              <a:t>BILL 23, MORE HOMES BUILT FASTER ACT</a:t>
            </a:r>
            <a:endParaRPr/>
          </a:p>
          <a:p>
            <a:pPr marL="0" marR="0" lvl="0" indent="0" algn="l" rtl="0">
              <a:spcBef>
                <a:spcPts val="0"/>
              </a:spcBef>
              <a:spcAft>
                <a:spcPts val="0"/>
              </a:spcAft>
              <a:buNone/>
            </a:pPr>
            <a:endParaRPr sz="2800" b="1">
              <a:solidFill>
                <a:schemeClr val="dk1"/>
              </a:solidFill>
              <a:latin typeface="Arial"/>
              <a:ea typeface="Arial"/>
              <a:cs typeface="Arial"/>
              <a:sym typeface="Arial"/>
            </a:endParaRPr>
          </a:p>
          <a:p>
            <a:pPr marL="0" marR="0" lvl="0" indent="0" algn="l" rtl="0">
              <a:spcBef>
                <a:spcPts val="0"/>
              </a:spcBef>
              <a:spcAft>
                <a:spcPts val="0"/>
              </a:spcAft>
              <a:buNone/>
            </a:pPr>
            <a:endParaRPr sz="2800" b="1">
              <a:solidFill>
                <a:schemeClr val="dk1"/>
              </a:solidFill>
              <a:latin typeface="Arial"/>
              <a:ea typeface="Arial"/>
              <a:cs typeface="Arial"/>
              <a:sym typeface="Arial"/>
            </a:endParaRPr>
          </a:p>
          <a:p>
            <a:pPr marL="0" marR="0" lvl="0" indent="0" algn="l" rtl="0">
              <a:spcBef>
                <a:spcPts val="0"/>
              </a:spcBef>
              <a:spcAft>
                <a:spcPts val="0"/>
              </a:spcAft>
              <a:buNone/>
            </a:pPr>
            <a:r>
              <a:rPr lang="en-CA" sz="2800" b="1">
                <a:solidFill>
                  <a:schemeClr val="dk1"/>
                </a:solidFill>
                <a:latin typeface="Arial"/>
                <a:ea typeface="Arial"/>
                <a:cs typeface="Arial"/>
                <a:sym typeface="Arial"/>
              </a:rPr>
              <a:t>Colin Best stated:</a:t>
            </a:r>
            <a:endParaRPr/>
          </a:p>
          <a:p>
            <a:pPr marL="0" marR="0" lvl="0" indent="0" algn="l" rtl="0">
              <a:spcBef>
                <a:spcPts val="0"/>
              </a:spcBef>
              <a:spcAft>
                <a:spcPts val="0"/>
              </a:spcAft>
              <a:buNone/>
            </a:pPr>
            <a:endParaRPr sz="2800" b="1">
              <a:solidFill>
                <a:schemeClr val="dk1"/>
              </a:solidFill>
              <a:latin typeface="Arial"/>
              <a:ea typeface="Arial"/>
              <a:cs typeface="Arial"/>
              <a:sym typeface="Arial"/>
            </a:endParaRPr>
          </a:p>
          <a:p>
            <a:pPr marL="0" marR="0" lvl="0" indent="0" algn="l" rtl="0">
              <a:spcBef>
                <a:spcPts val="0"/>
              </a:spcBef>
              <a:spcAft>
                <a:spcPts val="0"/>
              </a:spcAft>
              <a:buNone/>
            </a:pPr>
            <a:endParaRPr sz="2800" b="1">
              <a:solidFill>
                <a:schemeClr val="dk1"/>
              </a:solidFill>
              <a:latin typeface="Arial"/>
              <a:ea typeface="Arial"/>
              <a:cs typeface="Arial"/>
              <a:sym typeface="Arial"/>
            </a:endParaRPr>
          </a:p>
          <a:p>
            <a:pPr marL="0" marR="0" lvl="0" indent="0" algn="l" rtl="0">
              <a:spcBef>
                <a:spcPts val="0"/>
              </a:spcBef>
              <a:spcAft>
                <a:spcPts val="0"/>
              </a:spcAft>
              <a:buNone/>
            </a:pPr>
            <a:endParaRPr sz="2800" b="1">
              <a:solidFill>
                <a:schemeClr val="dk1"/>
              </a:solidFill>
              <a:latin typeface="Arial"/>
              <a:ea typeface="Arial"/>
              <a:cs typeface="Arial"/>
              <a:sym typeface="Arial"/>
            </a:endParaRPr>
          </a:p>
        </p:txBody>
      </p:sp>
      <p:pic>
        <p:nvPicPr>
          <p:cNvPr id="427" name="Google Shape;427;p18"/>
          <p:cNvPicPr preferRelativeResize="0"/>
          <p:nvPr/>
        </p:nvPicPr>
        <p:blipFill rotWithShape="1">
          <a:blip r:embed="rId3">
            <a:alphaModFix/>
          </a:blip>
          <a:srcRect/>
          <a:stretch/>
        </p:blipFill>
        <p:spPr>
          <a:xfrm>
            <a:off x="524783" y="3042018"/>
            <a:ext cx="11486719" cy="280390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1"/>
        <p:cNvGrpSpPr/>
        <p:nvPr/>
      </p:nvGrpSpPr>
      <p:grpSpPr>
        <a:xfrm>
          <a:off x="0" y="0"/>
          <a:ext cx="0" cy="0"/>
          <a:chOff x="0" y="0"/>
          <a:chExt cx="0" cy="0"/>
        </a:xfrm>
      </p:grpSpPr>
      <p:sp>
        <p:nvSpPr>
          <p:cNvPr id="432" name="Google Shape;432;p19"/>
          <p:cNvSpPr/>
          <p:nvPr/>
        </p:nvSpPr>
        <p:spPr>
          <a:xfrm>
            <a:off x="3051" y="0"/>
            <a:ext cx="12188949"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3" name="Google Shape;433;p19"/>
          <p:cNvSpPr/>
          <p:nvPr/>
        </p:nvSpPr>
        <p:spPr>
          <a:xfrm>
            <a:off x="3051" y="0"/>
            <a:ext cx="12188949"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434" name="Google Shape;434;p19"/>
          <p:cNvGrpSpPr/>
          <p:nvPr/>
        </p:nvGrpSpPr>
        <p:grpSpPr>
          <a:xfrm>
            <a:off x="0" y="-7167"/>
            <a:ext cx="12188952" cy="3490956"/>
            <a:chOff x="651279" y="598259"/>
            <a:chExt cx="10889442" cy="5680742"/>
          </a:xfrm>
        </p:grpSpPr>
        <p:sp>
          <p:nvSpPr>
            <p:cNvPr id="435" name="Google Shape;435;p19"/>
            <p:cNvSpPr/>
            <p:nvPr/>
          </p:nvSpPr>
          <p:spPr>
            <a:xfrm>
              <a:off x="651279" y="598259"/>
              <a:ext cx="10889442" cy="5680742"/>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6" name="Google Shape;436;p19"/>
            <p:cNvSpPr/>
            <p:nvPr/>
          </p:nvSpPr>
          <p:spPr>
            <a:xfrm>
              <a:off x="651279" y="598259"/>
              <a:ext cx="10889442" cy="5680742"/>
            </a:xfrm>
            <a:prstGeom prst="rect">
              <a:avLst/>
            </a:prstGeom>
            <a:solidFill>
              <a:schemeClr val="accent6">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437" name="Google Shape;437;p19"/>
          <p:cNvGrpSpPr/>
          <p:nvPr/>
        </p:nvGrpSpPr>
        <p:grpSpPr>
          <a:xfrm>
            <a:off x="1524" y="0"/>
            <a:ext cx="12188952" cy="6858000"/>
            <a:chOff x="0" y="0"/>
            <a:chExt cx="12188952" cy="6858000"/>
          </a:xfrm>
        </p:grpSpPr>
        <p:sp>
          <p:nvSpPr>
            <p:cNvPr id="438" name="Google Shape;438;p19"/>
            <p:cNvSpPr/>
            <p:nvPr/>
          </p:nvSpPr>
          <p:spPr>
            <a:xfrm>
              <a:off x="26122" y="6015669"/>
              <a:ext cx="2605762" cy="842331"/>
            </a:xfrm>
            <a:custGeom>
              <a:avLst/>
              <a:gdLst/>
              <a:ahLst/>
              <a:cxnLst/>
              <a:rect l="l" t="t" r="r" b="b"/>
              <a:pathLst>
                <a:path w="3180577" h="1033951" extrusionOk="0">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9" name="Google Shape;439;p19"/>
            <p:cNvSpPr/>
            <p:nvPr/>
          </p:nvSpPr>
          <p:spPr>
            <a:xfrm>
              <a:off x="655184" y="5798001"/>
              <a:ext cx="2485581" cy="1059999"/>
            </a:xfrm>
            <a:custGeom>
              <a:avLst/>
              <a:gdLst/>
              <a:ahLst/>
              <a:cxnLst/>
              <a:rect l="l" t="t" r="r" b="b"/>
              <a:pathLst>
                <a:path w="2449768" h="1050628" extrusionOk="0">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0" name="Google Shape;440;p19"/>
            <p:cNvSpPr/>
            <p:nvPr/>
          </p:nvSpPr>
          <p:spPr>
            <a:xfrm>
              <a:off x="3474720" y="0"/>
              <a:ext cx="6177282" cy="1778750"/>
            </a:xfrm>
            <a:custGeom>
              <a:avLst/>
              <a:gdLst/>
              <a:ahLst/>
              <a:cxnLst/>
              <a:rect l="l" t="t" r="r" b="b"/>
              <a:pathLst>
                <a:path w="6386648" h="1849426" extrusionOk="0">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1" name="Google Shape;441;p19"/>
            <p:cNvSpPr/>
            <p:nvPr/>
          </p:nvSpPr>
          <p:spPr>
            <a:xfrm>
              <a:off x="0" y="2390523"/>
              <a:ext cx="611491" cy="1421482"/>
            </a:xfrm>
            <a:custGeom>
              <a:avLst/>
              <a:gdLst/>
              <a:ahLst/>
              <a:cxnLst/>
              <a:rect l="l" t="t" r="r" b="b"/>
              <a:pathLst>
                <a:path w="611491" h="1429512" extrusionOk="0">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2" name="Google Shape;442;p19"/>
            <p:cNvSpPr/>
            <p:nvPr/>
          </p:nvSpPr>
          <p:spPr>
            <a:xfrm>
              <a:off x="3792772" y="0"/>
              <a:ext cx="2423863" cy="1343767"/>
            </a:xfrm>
            <a:custGeom>
              <a:avLst/>
              <a:gdLst/>
              <a:ahLst/>
              <a:cxnLst/>
              <a:rect l="l" t="t" r="r" b="b"/>
              <a:pathLst>
                <a:path w="3015964" h="1681468" extrusionOk="0">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3" name="Google Shape;443;p19"/>
            <p:cNvSpPr/>
            <p:nvPr/>
          </p:nvSpPr>
          <p:spPr>
            <a:xfrm>
              <a:off x="10946850" y="0"/>
              <a:ext cx="1242102" cy="2620884"/>
            </a:xfrm>
            <a:custGeom>
              <a:avLst/>
              <a:gdLst/>
              <a:ahLst/>
              <a:cxnLst/>
              <a:rect l="l" t="t" r="r" b="b"/>
              <a:pathLst>
                <a:path w="1242102" h="2635689" extrusionOk="0">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4" name="Google Shape;444;p19"/>
            <p:cNvSpPr/>
            <p:nvPr/>
          </p:nvSpPr>
          <p:spPr>
            <a:xfrm>
              <a:off x="0" y="0"/>
              <a:ext cx="1577788" cy="980141"/>
            </a:xfrm>
            <a:custGeom>
              <a:avLst/>
              <a:gdLst/>
              <a:ahLst/>
              <a:cxnLst/>
              <a:rect l="l" t="t" r="r" b="b"/>
              <a:pathLst>
                <a:path w="1471018" h="795676" extrusionOk="0">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45" name="Google Shape;445;p19"/>
          <p:cNvSpPr txBox="1">
            <a:spLocks noGrp="1"/>
          </p:cNvSpPr>
          <p:nvPr>
            <p:ph type="subTitle" idx="1"/>
          </p:nvPr>
        </p:nvSpPr>
        <p:spPr>
          <a:xfrm>
            <a:off x="307269" y="2454769"/>
            <a:ext cx="11063802" cy="3147578"/>
          </a:xfrm>
          <a:prstGeom prst="rect">
            <a:avLst/>
          </a:prstGeom>
          <a:noFill/>
          <a:ln>
            <a:noFill/>
          </a:ln>
        </p:spPr>
        <p:txBody>
          <a:bodyPr spcFirstLastPara="1" wrap="square" lIns="91425" tIns="45700" rIns="91425" bIns="45700" anchor="ctr" anchorCtr="0">
            <a:normAutofit fontScale="62500" lnSpcReduction="20000"/>
          </a:bodyPr>
          <a:lstStyle/>
          <a:p>
            <a:pPr marL="0" lvl="0" indent="0" algn="just" rtl="0">
              <a:lnSpc>
                <a:spcPct val="120000"/>
              </a:lnSpc>
              <a:spcBef>
                <a:spcPts val="0"/>
              </a:spcBef>
              <a:spcAft>
                <a:spcPts val="0"/>
              </a:spcAft>
              <a:buClr>
                <a:schemeClr val="dk1"/>
              </a:buClr>
              <a:buSzPct val="100000"/>
              <a:buNone/>
            </a:pPr>
            <a:br>
              <a:rPr lang="en-CA" sz="8000" b="0">
                <a:latin typeface="Arial"/>
                <a:ea typeface="Arial"/>
                <a:cs typeface="Arial"/>
                <a:sym typeface="Arial"/>
              </a:rPr>
            </a:br>
            <a:br>
              <a:rPr lang="en-CA"/>
            </a:br>
            <a:endParaRPr b="1">
              <a:latin typeface="Arial"/>
              <a:ea typeface="Arial"/>
              <a:cs typeface="Arial"/>
              <a:sym typeface="Arial"/>
            </a:endParaRPr>
          </a:p>
          <a:p>
            <a:pPr marL="0" lvl="0" indent="0" algn="l" rtl="0">
              <a:lnSpc>
                <a:spcPct val="90000"/>
              </a:lnSpc>
              <a:spcBef>
                <a:spcPts val="1000"/>
              </a:spcBef>
              <a:spcAft>
                <a:spcPts val="0"/>
              </a:spcAft>
              <a:buClr>
                <a:schemeClr val="dk1"/>
              </a:buClr>
              <a:buSzPct val="100000"/>
              <a:buNone/>
            </a:pPr>
            <a:endParaRPr>
              <a:latin typeface="Arial"/>
              <a:ea typeface="Arial"/>
              <a:cs typeface="Arial"/>
              <a:sym typeface="Arial"/>
            </a:endParaRPr>
          </a:p>
          <a:p>
            <a:pPr marL="0" lvl="0" indent="0" algn="ctr" rtl="0">
              <a:lnSpc>
                <a:spcPct val="90000"/>
              </a:lnSpc>
              <a:spcBef>
                <a:spcPts val="1000"/>
              </a:spcBef>
              <a:spcAft>
                <a:spcPts val="0"/>
              </a:spcAft>
              <a:buClr>
                <a:schemeClr val="dk1"/>
              </a:buClr>
              <a:buSzPct val="37500"/>
              <a:buNone/>
            </a:pPr>
            <a:br>
              <a:rPr lang="en-CA"/>
            </a:br>
            <a:r>
              <a:rPr lang="en-CA">
                <a:latin typeface="Arial"/>
                <a:ea typeface="Arial"/>
                <a:cs typeface="Arial"/>
                <a:sym typeface="Arial"/>
              </a:rPr>
              <a:t>	</a:t>
            </a:r>
            <a:br>
              <a:rPr lang="en-CA" sz="2000" b="0">
                <a:latin typeface="Arial"/>
                <a:ea typeface="Arial"/>
                <a:cs typeface="Arial"/>
                <a:sym typeface="Arial"/>
              </a:rPr>
            </a:br>
            <a:endParaRPr sz="6400" b="0">
              <a:latin typeface="Arial"/>
              <a:ea typeface="Arial"/>
              <a:cs typeface="Arial"/>
              <a:sym typeface="Arial"/>
            </a:endParaRPr>
          </a:p>
          <a:p>
            <a:pPr marL="0" lvl="0" indent="0" algn="just" rtl="0">
              <a:lnSpc>
                <a:spcPct val="120000"/>
              </a:lnSpc>
              <a:spcBef>
                <a:spcPts val="0"/>
              </a:spcBef>
              <a:spcAft>
                <a:spcPts val="0"/>
              </a:spcAft>
              <a:buClr>
                <a:srgbClr val="222222"/>
              </a:buClr>
              <a:buSzPct val="100000"/>
              <a:buNone/>
            </a:pPr>
            <a:r>
              <a:rPr lang="en-CA" sz="6400" b="0" i="0" u="none" strike="noStrike">
                <a:solidFill>
                  <a:srgbClr val="222222"/>
                </a:solidFill>
                <a:latin typeface="Arial"/>
                <a:ea typeface="Arial"/>
                <a:cs typeface="Arial"/>
                <a:sym typeface="Arial"/>
              </a:rPr>
              <a:t>  </a:t>
            </a:r>
            <a:endParaRPr sz="2800"/>
          </a:p>
        </p:txBody>
      </p:sp>
      <p:sp>
        <p:nvSpPr>
          <p:cNvPr id="446" name="Google Shape;446;p19"/>
          <p:cNvSpPr txBox="1"/>
          <p:nvPr/>
        </p:nvSpPr>
        <p:spPr>
          <a:xfrm>
            <a:off x="656708" y="503087"/>
            <a:ext cx="9057815"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800" b="1">
              <a:solidFill>
                <a:schemeClr val="dk1"/>
              </a:solidFill>
              <a:latin typeface="Arial"/>
              <a:ea typeface="Arial"/>
              <a:cs typeface="Arial"/>
              <a:sym typeface="Arial"/>
            </a:endParaRPr>
          </a:p>
          <a:p>
            <a:pPr marL="0" marR="0" lvl="0" indent="0" algn="l" rtl="0">
              <a:spcBef>
                <a:spcPts val="0"/>
              </a:spcBef>
              <a:spcAft>
                <a:spcPts val="0"/>
              </a:spcAft>
              <a:buNone/>
            </a:pPr>
            <a:r>
              <a:rPr lang="en-CA" sz="2800" b="1">
                <a:solidFill>
                  <a:schemeClr val="dk1"/>
                </a:solidFill>
                <a:latin typeface="Arial"/>
                <a:ea typeface="Arial"/>
                <a:cs typeface="Arial"/>
                <a:sym typeface="Arial"/>
              </a:rPr>
              <a:t>MOVING FORWARD</a:t>
            </a:r>
            <a:endParaRPr/>
          </a:p>
        </p:txBody>
      </p:sp>
      <p:pic>
        <p:nvPicPr>
          <p:cNvPr id="447" name="Google Shape;447;p19"/>
          <p:cNvPicPr preferRelativeResize="0"/>
          <p:nvPr/>
        </p:nvPicPr>
        <p:blipFill rotWithShape="1">
          <a:blip r:embed="rId3">
            <a:alphaModFix/>
          </a:blip>
          <a:srcRect/>
          <a:stretch/>
        </p:blipFill>
        <p:spPr>
          <a:xfrm>
            <a:off x="2593262" y="1713239"/>
            <a:ext cx="7060264" cy="476295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
        <p:cNvGrpSpPr/>
        <p:nvPr/>
      </p:nvGrpSpPr>
      <p:grpSpPr>
        <a:xfrm>
          <a:off x="0" y="0"/>
          <a:ext cx="0" cy="0"/>
          <a:chOff x="0" y="0"/>
          <a:chExt cx="0" cy="0"/>
        </a:xfrm>
      </p:grpSpPr>
      <p:sp>
        <p:nvSpPr>
          <p:cNvPr id="103" name="Google Shape;103;p2"/>
          <p:cNvSpPr/>
          <p:nvPr/>
        </p:nvSpPr>
        <p:spPr>
          <a:xfrm>
            <a:off x="3051" y="0"/>
            <a:ext cx="12188949"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4" name="Google Shape;104;p2"/>
          <p:cNvSpPr/>
          <p:nvPr/>
        </p:nvSpPr>
        <p:spPr>
          <a:xfrm>
            <a:off x="3051" y="0"/>
            <a:ext cx="12188949"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05" name="Google Shape;105;p2"/>
          <p:cNvGrpSpPr/>
          <p:nvPr/>
        </p:nvGrpSpPr>
        <p:grpSpPr>
          <a:xfrm>
            <a:off x="0" y="-7167"/>
            <a:ext cx="12188952" cy="3490956"/>
            <a:chOff x="651279" y="598259"/>
            <a:chExt cx="10889442" cy="5680742"/>
          </a:xfrm>
        </p:grpSpPr>
        <p:sp>
          <p:nvSpPr>
            <p:cNvPr id="106" name="Google Shape;106;p2"/>
            <p:cNvSpPr/>
            <p:nvPr/>
          </p:nvSpPr>
          <p:spPr>
            <a:xfrm>
              <a:off x="651279" y="598259"/>
              <a:ext cx="10889442" cy="5680742"/>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7" name="Google Shape;107;p2"/>
            <p:cNvSpPr/>
            <p:nvPr/>
          </p:nvSpPr>
          <p:spPr>
            <a:xfrm>
              <a:off x="651279" y="598259"/>
              <a:ext cx="10889442" cy="5680742"/>
            </a:xfrm>
            <a:prstGeom prst="rect">
              <a:avLst/>
            </a:prstGeom>
            <a:solidFill>
              <a:schemeClr val="accent6">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08" name="Google Shape;108;p2"/>
          <p:cNvGrpSpPr/>
          <p:nvPr/>
        </p:nvGrpSpPr>
        <p:grpSpPr>
          <a:xfrm>
            <a:off x="1524" y="0"/>
            <a:ext cx="12188952" cy="6858000"/>
            <a:chOff x="0" y="0"/>
            <a:chExt cx="12188952" cy="6858000"/>
          </a:xfrm>
        </p:grpSpPr>
        <p:sp>
          <p:nvSpPr>
            <p:cNvPr id="109" name="Google Shape;109;p2"/>
            <p:cNvSpPr/>
            <p:nvPr/>
          </p:nvSpPr>
          <p:spPr>
            <a:xfrm>
              <a:off x="26122" y="6015669"/>
              <a:ext cx="2605762" cy="842331"/>
            </a:xfrm>
            <a:custGeom>
              <a:avLst/>
              <a:gdLst/>
              <a:ahLst/>
              <a:cxnLst/>
              <a:rect l="l" t="t" r="r" b="b"/>
              <a:pathLst>
                <a:path w="3180577" h="1033951" extrusionOk="0">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0" name="Google Shape;110;p2"/>
            <p:cNvSpPr/>
            <p:nvPr/>
          </p:nvSpPr>
          <p:spPr>
            <a:xfrm>
              <a:off x="655184" y="5798001"/>
              <a:ext cx="2485581" cy="1059999"/>
            </a:xfrm>
            <a:custGeom>
              <a:avLst/>
              <a:gdLst/>
              <a:ahLst/>
              <a:cxnLst/>
              <a:rect l="l" t="t" r="r" b="b"/>
              <a:pathLst>
                <a:path w="2449768" h="1050628" extrusionOk="0">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1" name="Google Shape;111;p2"/>
            <p:cNvSpPr/>
            <p:nvPr/>
          </p:nvSpPr>
          <p:spPr>
            <a:xfrm>
              <a:off x="3474720" y="0"/>
              <a:ext cx="6177282" cy="1778750"/>
            </a:xfrm>
            <a:custGeom>
              <a:avLst/>
              <a:gdLst/>
              <a:ahLst/>
              <a:cxnLst/>
              <a:rect l="l" t="t" r="r" b="b"/>
              <a:pathLst>
                <a:path w="6386648" h="1849426" extrusionOk="0">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2" name="Google Shape;112;p2"/>
            <p:cNvSpPr/>
            <p:nvPr/>
          </p:nvSpPr>
          <p:spPr>
            <a:xfrm>
              <a:off x="0" y="2390523"/>
              <a:ext cx="611491" cy="1421482"/>
            </a:xfrm>
            <a:custGeom>
              <a:avLst/>
              <a:gdLst/>
              <a:ahLst/>
              <a:cxnLst/>
              <a:rect l="l" t="t" r="r" b="b"/>
              <a:pathLst>
                <a:path w="611491" h="1429512" extrusionOk="0">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3" name="Google Shape;113;p2"/>
            <p:cNvSpPr/>
            <p:nvPr/>
          </p:nvSpPr>
          <p:spPr>
            <a:xfrm>
              <a:off x="3792772" y="0"/>
              <a:ext cx="2423863" cy="1343767"/>
            </a:xfrm>
            <a:custGeom>
              <a:avLst/>
              <a:gdLst/>
              <a:ahLst/>
              <a:cxnLst/>
              <a:rect l="l" t="t" r="r" b="b"/>
              <a:pathLst>
                <a:path w="3015964" h="1681468" extrusionOk="0">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4" name="Google Shape;114;p2"/>
            <p:cNvSpPr/>
            <p:nvPr/>
          </p:nvSpPr>
          <p:spPr>
            <a:xfrm>
              <a:off x="10946850" y="0"/>
              <a:ext cx="1242102" cy="2620884"/>
            </a:xfrm>
            <a:custGeom>
              <a:avLst/>
              <a:gdLst/>
              <a:ahLst/>
              <a:cxnLst/>
              <a:rect l="l" t="t" r="r" b="b"/>
              <a:pathLst>
                <a:path w="1242102" h="2635689" extrusionOk="0">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5" name="Google Shape;115;p2"/>
            <p:cNvSpPr/>
            <p:nvPr/>
          </p:nvSpPr>
          <p:spPr>
            <a:xfrm>
              <a:off x="0" y="0"/>
              <a:ext cx="1577788" cy="980141"/>
            </a:xfrm>
            <a:custGeom>
              <a:avLst/>
              <a:gdLst/>
              <a:ahLst/>
              <a:cxnLst/>
              <a:rect l="l" t="t" r="r" b="b"/>
              <a:pathLst>
                <a:path w="1471018" h="795676" extrusionOk="0">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116" name="Google Shape;116;p2"/>
          <p:cNvSpPr txBox="1">
            <a:spLocks noGrp="1"/>
          </p:cNvSpPr>
          <p:nvPr>
            <p:ph type="subTitle" idx="1"/>
          </p:nvPr>
        </p:nvSpPr>
        <p:spPr>
          <a:xfrm>
            <a:off x="579223" y="2868091"/>
            <a:ext cx="11030505" cy="314757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None/>
            </a:pPr>
            <a:r>
              <a:rPr lang="en-CA" sz="2800" b="1">
                <a:latin typeface="Arial"/>
                <a:ea typeface="Arial"/>
                <a:cs typeface="Arial"/>
                <a:sym typeface="Arial"/>
              </a:rPr>
              <a:t>Agenda Item 3.1 – Response to the Housing Affordability Task Force’s Recommendations</a:t>
            </a:r>
            <a:endParaRPr sz="2800"/>
          </a:p>
          <a:p>
            <a:pPr marL="0" lvl="0" indent="0" algn="l" rtl="0">
              <a:lnSpc>
                <a:spcPct val="90000"/>
              </a:lnSpc>
              <a:spcBef>
                <a:spcPts val="1000"/>
              </a:spcBef>
              <a:spcAft>
                <a:spcPts val="0"/>
              </a:spcAft>
              <a:buClr>
                <a:schemeClr val="dk1"/>
              </a:buClr>
              <a:buSzPts val="2800"/>
              <a:buNone/>
            </a:pPr>
            <a:endParaRPr sz="2800"/>
          </a:p>
        </p:txBody>
      </p:sp>
      <p:sp>
        <p:nvSpPr>
          <p:cNvPr id="117" name="Google Shape;117;p2"/>
          <p:cNvSpPr txBox="1"/>
          <p:nvPr/>
        </p:nvSpPr>
        <p:spPr>
          <a:xfrm>
            <a:off x="828721" y="1400524"/>
            <a:ext cx="10901700" cy="2678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2800" b="1" i="0" u="none" strike="noStrike" cap="none">
                <a:solidFill>
                  <a:schemeClr val="dk1"/>
                </a:solidFill>
                <a:latin typeface="Arial"/>
                <a:ea typeface="Arial"/>
                <a:cs typeface="Arial"/>
                <a:sym typeface="Arial"/>
              </a:rPr>
              <a:t>SPECIAL COUNCIL MEETING - October 12, 2023</a:t>
            </a:r>
            <a:endParaRPr/>
          </a:p>
          <a:p>
            <a:pPr marL="0" marR="0" lvl="0" indent="0" algn="l" rtl="0">
              <a:spcBef>
                <a:spcPts val="0"/>
              </a:spcBef>
              <a:spcAft>
                <a:spcPts val="0"/>
              </a:spcAft>
              <a:buNone/>
            </a:pPr>
            <a:endParaRPr sz="2800" b="1">
              <a:solidFill>
                <a:schemeClr val="dk1"/>
              </a:solidFill>
              <a:latin typeface="Arial"/>
              <a:ea typeface="Arial"/>
              <a:cs typeface="Arial"/>
              <a:sym typeface="Arial"/>
            </a:endParaRPr>
          </a:p>
          <a:p>
            <a:pPr marL="0" marR="0" lvl="0" indent="0" algn="l" rtl="0">
              <a:spcBef>
                <a:spcPts val="0"/>
              </a:spcBef>
              <a:spcAft>
                <a:spcPts val="0"/>
              </a:spcAft>
              <a:buNone/>
            </a:pPr>
            <a:endParaRPr sz="2800" b="1">
              <a:solidFill>
                <a:schemeClr val="dk1"/>
              </a:solidFill>
              <a:latin typeface="Arial"/>
              <a:ea typeface="Arial"/>
              <a:cs typeface="Arial"/>
              <a:sym typeface="Arial"/>
            </a:endParaRPr>
          </a:p>
          <a:p>
            <a:pPr marL="0" marR="0" lvl="0" indent="0" algn="l" rtl="0">
              <a:spcBef>
                <a:spcPts val="0"/>
              </a:spcBef>
              <a:spcAft>
                <a:spcPts val="0"/>
              </a:spcAft>
              <a:buNone/>
            </a:pPr>
            <a:endParaRPr sz="2800" b="1">
              <a:solidFill>
                <a:schemeClr val="dk1"/>
              </a:solidFill>
              <a:latin typeface="Arial"/>
              <a:ea typeface="Arial"/>
              <a:cs typeface="Arial"/>
              <a:sym typeface="Arial"/>
            </a:endParaRPr>
          </a:p>
          <a:p>
            <a:pPr marL="0" marR="0" lvl="0" indent="0" algn="l" rtl="0">
              <a:spcBef>
                <a:spcPts val="0"/>
              </a:spcBef>
              <a:spcAft>
                <a:spcPts val="0"/>
              </a:spcAft>
              <a:buNone/>
            </a:pPr>
            <a:endParaRPr sz="2800" b="1">
              <a:solidFill>
                <a:schemeClr val="dk1"/>
              </a:solidFill>
              <a:latin typeface="Arial"/>
              <a:ea typeface="Arial"/>
              <a:cs typeface="Arial"/>
              <a:sym typeface="Arial"/>
            </a:endParaRPr>
          </a:p>
          <a:p>
            <a:pPr marL="0" marR="0" lvl="0" indent="0" algn="l" rtl="0">
              <a:spcBef>
                <a:spcPts val="0"/>
              </a:spcBef>
              <a:spcAft>
                <a:spcPts val="0"/>
              </a:spcAft>
              <a:buNone/>
            </a:pPr>
            <a:endParaRPr sz="2800" b="1">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1"/>
        <p:cNvGrpSpPr/>
        <p:nvPr/>
      </p:nvGrpSpPr>
      <p:grpSpPr>
        <a:xfrm>
          <a:off x="0" y="0"/>
          <a:ext cx="0" cy="0"/>
          <a:chOff x="0" y="0"/>
          <a:chExt cx="0" cy="0"/>
        </a:xfrm>
      </p:grpSpPr>
      <p:sp>
        <p:nvSpPr>
          <p:cNvPr id="452" name="Google Shape;452;p20"/>
          <p:cNvSpPr/>
          <p:nvPr/>
        </p:nvSpPr>
        <p:spPr>
          <a:xfrm>
            <a:off x="3051" y="0"/>
            <a:ext cx="12188949"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3" name="Google Shape;453;p20"/>
          <p:cNvSpPr/>
          <p:nvPr/>
        </p:nvSpPr>
        <p:spPr>
          <a:xfrm>
            <a:off x="-118924" y="187650"/>
            <a:ext cx="12189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454" name="Google Shape;454;p20"/>
          <p:cNvGrpSpPr/>
          <p:nvPr/>
        </p:nvGrpSpPr>
        <p:grpSpPr>
          <a:xfrm>
            <a:off x="0" y="-7167"/>
            <a:ext cx="12188952" cy="3490956"/>
            <a:chOff x="651279" y="598259"/>
            <a:chExt cx="10889442" cy="5680742"/>
          </a:xfrm>
        </p:grpSpPr>
        <p:sp>
          <p:nvSpPr>
            <p:cNvPr id="455" name="Google Shape;455;p20"/>
            <p:cNvSpPr/>
            <p:nvPr/>
          </p:nvSpPr>
          <p:spPr>
            <a:xfrm>
              <a:off x="651279" y="598259"/>
              <a:ext cx="10889442" cy="5680742"/>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6" name="Google Shape;456;p20"/>
            <p:cNvSpPr/>
            <p:nvPr/>
          </p:nvSpPr>
          <p:spPr>
            <a:xfrm>
              <a:off x="651279" y="598259"/>
              <a:ext cx="10889442" cy="5680742"/>
            </a:xfrm>
            <a:prstGeom prst="rect">
              <a:avLst/>
            </a:prstGeom>
            <a:solidFill>
              <a:schemeClr val="accent6">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457" name="Google Shape;457;p20"/>
          <p:cNvGrpSpPr/>
          <p:nvPr/>
        </p:nvGrpSpPr>
        <p:grpSpPr>
          <a:xfrm>
            <a:off x="1524" y="0"/>
            <a:ext cx="12188952" cy="6858000"/>
            <a:chOff x="0" y="0"/>
            <a:chExt cx="12188952" cy="6858000"/>
          </a:xfrm>
        </p:grpSpPr>
        <p:sp>
          <p:nvSpPr>
            <p:cNvPr id="458" name="Google Shape;458;p20"/>
            <p:cNvSpPr/>
            <p:nvPr/>
          </p:nvSpPr>
          <p:spPr>
            <a:xfrm>
              <a:off x="26122" y="6015669"/>
              <a:ext cx="2605762" cy="842331"/>
            </a:xfrm>
            <a:custGeom>
              <a:avLst/>
              <a:gdLst/>
              <a:ahLst/>
              <a:cxnLst/>
              <a:rect l="l" t="t" r="r" b="b"/>
              <a:pathLst>
                <a:path w="3180577" h="1033951" extrusionOk="0">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9" name="Google Shape;459;p20"/>
            <p:cNvSpPr/>
            <p:nvPr/>
          </p:nvSpPr>
          <p:spPr>
            <a:xfrm>
              <a:off x="655184" y="5798001"/>
              <a:ext cx="2485581" cy="1059999"/>
            </a:xfrm>
            <a:custGeom>
              <a:avLst/>
              <a:gdLst/>
              <a:ahLst/>
              <a:cxnLst/>
              <a:rect l="l" t="t" r="r" b="b"/>
              <a:pathLst>
                <a:path w="2449768" h="1050628" extrusionOk="0">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0" name="Google Shape;460;p20"/>
            <p:cNvSpPr/>
            <p:nvPr/>
          </p:nvSpPr>
          <p:spPr>
            <a:xfrm>
              <a:off x="3474720" y="0"/>
              <a:ext cx="6177282" cy="1778750"/>
            </a:xfrm>
            <a:custGeom>
              <a:avLst/>
              <a:gdLst/>
              <a:ahLst/>
              <a:cxnLst/>
              <a:rect l="l" t="t" r="r" b="b"/>
              <a:pathLst>
                <a:path w="6386648" h="1849426" extrusionOk="0">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1" name="Google Shape;461;p20"/>
            <p:cNvSpPr/>
            <p:nvPr/>
          </p:nvSpPr>
          <p:spPr>
            <a:xfrm>
              <a:off x="0" y="2390523"/>
              <a:ext cx="611491" cy="1421482"/>
            </a:xfrm>
            <a:custGeom>
              <a:avLst/>
              <a:gdLst/>
              <a:ahLst/>
              <a:cxnLst/>
              <a:rect l="l" t="t" r="r" b="b"/>
              <a:pathLst>
                <a:path w="611491" h="1429512" extrusionOk="0">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2" name="Google Shape;462;p20"/>
            <p:cNvSpPr/>
            <p:nvPr/>
          </p:nvSpPr>
          <p:spPr>
            <a:xfrm>
              <a:off x="3792772" y="0"/>
              <a:ext cx="2423863" cy="1343767"/>
            </a:xfrm>
            <a:custGeom>
              <a:avLst/>
              <a:gdLst/>
              <a:ahLst/>
              <a:cxnLst/>
              <a:rect l="l" t="t" r="r" b="b"/>
              <a:pathLst>
                <a:path w="3015964" h="1681468" extrusionOk="0">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3" name="Google Shape;463;p20"/>
            <p:cNvSpPr/>
            <p:nvPr/>
          </p:nvSpPr>
          <p:spPr>
            <a:xfrm>
              <a:off x="10946850" y="0"/>
              <a:ext cx="1242102" cy="2620884"/>
            </a:xfrm>
            <a:custGeom>
              <a:avLst/>
              <a:gdLst/>
              <a:ahLst/>
              <a:cxnLst/>
              <a:rect l="l" t="t" r="r" b="b"/>
              <a:pathLst>
                <a:path w="1242102" h="2635689" extrusionOk="0">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4" name="Google Shape;464;p20"/>
            <p:cNvSpPr/>
            <p:nvPr/>
          </p:nvSpPr>
          <p:spPr>
            <a:xfrm>
              <a:off x="0" y="0"/>
              <a:ext cx="1577788" cy="980141"/>
            </a:xfrm>
            <a:custGeom>
              <a:avLst/>
              <a:gdLst/>
              <a:ahLst/>
              <a:cxnLst/>
              <a:rect l="l" t="t" r="r" b="b"/>
              <a:pathLst>
                <a:path w="1471018" h="795676" extrusionOk="0">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65" name="Google Shape;465;p20"/>
          <p:cNvSpPr txBox="1">
            <a:spLocks noGrp="1"/>
          </p:cNvSpPr>
          <p:nvPr>
            <p:ph type="subTitle" idx="1"/>
          </p:nvPr>
        </p:nvSpPr>
        <p:spPr>
          <a:xfrm>
            <a:off x="307269" y="2454769"/>
            <a:ext cx="11063802" cy="3147578"/>
          </a:xfrm>
          <a:prstGeom prst="rect">
            <a:avLst/>
          </a:prstGeom>
          <a:noFill/>
          <a:ln>
            <a:noFill/>
          </a:ln>
        </p:spPr>
        <p:txBody>
          <a:bodyPr spcFirstLastPara="1" wrap="square" lIns="91425" tIns="45700" rIns="91425" bIns="45700" anchor="ctr" anchorCtr="0">
            <a:normAutofit fontScale="62500" lnSpcReduction="20000"/>
          </a:bodyPr>
          <a:lstStyle/>
          <a:p>
            <a:pPr marL="0" lvl="0" indent="0" algn="just" rtl="0">
              <a:lnSpc>
                <a:spcPct val="120000"/>
              </a:lnSpc>
              <a:spcBef>
                <a:spcPts val="0"/>
              </a:spcBef>
              <a:spcAft>
                <a:spcPts val="0"/>
              </a:spcAft>
              <a:buClr>
                <a:schemeClr val="dk1"/>
              </a:buClr>
              <a:buSzPct val="100000"/>
              <a:buNone/>
            </a:pPr>
            <a:br>
              <a:rPr lang="en-CA" sz="8000" b="0">
                <a:latin typeface="Arial"/>
                <a:ea typeface="Arial"/>
                <a:cs typeface="Arial"/>
                <a:sym typeface="Arial"/>
              </a:rPr>
            </a:br>
            <a:br>
              <a:rPr lang="en-CA"/>
            </a:br>
            <a:endParaRPr b="1">
              <a:latin typeface="Arial"/>
              <a:ea typeface="Arial"/>
              <a:cs typeface="Arial"/>
              <a:sym typeface="Arial"/>
            </a:endParaRPr>
          </a:p>
          <a:p>
            <a:pPr marL="0" lvl="0" indent="0" algn="l" rtl="0">
              <a:lnSpc>
                <a:spcPct val="90000"/>
              </a:lnSpc>
              <a:spcBef>
                <a:spcPts val="1000"/>
              </a:spcBef>
              <a:spcAft>
                <a:spcPts val="0"/>
              </a:spcAft>
              <a:buClr>
                <a:schemeClr val="dk1"/>
              </a:buClr>
              <a:buSzPct val="100000"/>
              <a:buNone/>
            </a:pPr>
            <a:endParaRPr>
              <a:latin typeface="Arial"/>
              <a:ea typeface="Arial"/>
              <a:cs typeface="Arial"/>
              <a:sym typeface="Arial"/>
            </a:endParaRPr>
          </a:p>
          <a:p>
            <a:pPr marL="0" lvl="0" indent="0" algn="ctr" rtl="0">
              <a:lnSpc>
                <a:spcPct val="90000"/>
              </a:lnSpc>
              <a:spcBef>
                <a:spcPts val="1000"/>
              </a:spcBef>
              <a:spcAft>
                <a:spcPts val="0"/>
              </a:spcAft>
              <a:buClr>
                <a:schemeClr val="dk1"/>
              </a:buClr>
              <a:buSzPct val="37500"/>
              <a:buNone/>
            </a:pPr>
            <a:br>
              <a:rPr lang="en-CA"/>
            </a:br>
            <a:r>
              <a:rPr lang="en-CA">
                <a:latin typeface="Arial"/>
                <a:ea typeface="Arial"/>
                <a:cs typeface="Arial"/>
                <a:sym typeface="Arial"/>
              </a:rPr>
              <a:t>	</a:t>
            </a:r>
            <a:br>
              <a:rPr lang="en-CA" sz="2000" b="0">
                <a:latin typeface="Arial"/>
                <a:ea typeface="Arial"/>
                <a:cs typeface="Arial"/>
                <a:sym typeface="Arial"/>
              </a:rPr>
            </a:br>
            <a:endParaRPr sz="6400" b="0">
              <a:latin typeface="Arial"/>
              <a:ea typeface="Arial"/>
              <a:cs typeface="Arial"/>
              <a:sym typeface="Arial"/>
            </a:endParaRPr>
          </a:p>
          <a:p>
            <a:pPr marL="0" lvl="0" indent="0" algn="just" rtl="0">
              <a:lnSpc>
                <a:spcPct val="120000"/>
              </a:lnSpc>
              <a:spcBef>
                <a:spcPts val="0"/>
              </a:spcBef>
              <a:spcAft>
                <a:spcPts val="0"/>
              </a:spcAft>
              <a:buClr>
                <a:srgbClr val="222222"/>
              </a:buClr>
              <a:buSzPct val="100000"/>
              <a:buNone/>
            </a:pPr>
            <a:r>
              <a:rPr lang="en-CA" sz="6400" b="0" i="0" u="none" strike="noStrike">
                <a:solidFill>
                  <a:srgbClr val="222222"/>
                </a:solidFill>
                <a:latin typeface="Arial"/>
                <a:ea typeface="Arial"/>
                <a:cs typeface="Arial"/>
                <a:sym typeface="Arial"/>
              </a:rPr>
              <a:t>  </a:t>
            </a:r>
            <a:endParaRPr sz="2800"/>
          </a:p>
        </p:txBody>
      </p:sp>
      <p:sp>
        <p:nvSpPr>
          <p:cNvPr id="466" name="Google Shape;466;p20"/>
          <p:cNvSpPr txBox="1"/>
          <p:nvPr/>
        </p:nvSpPr>
        <p:spPr>
          <a:xfrm>
            <a:off x="656708" y="503087"/>
            <a:ext cx="9057815"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800" b="1">
              <a:solidFill>
                <a:schemeClr val="dk1"/>
              </a:solidFill>
              <a:latin typeface="Arial"/>
              <a:ea typeface="Arial"/>
              <a:cs typeface="Arial"/>
              <a:sym typeface="Arial"/>
            </a:endParaRPr>
          </a:p>
          <a:p>
            <a:pPr marL="0" marR="0" lvl="0" indent="0" algn="l" rtl="0">
              <a:spcBef>
                <a:spcPts val="0"/>
              </a:spcBef>
              <a:spcAft>
                <a:spcPts val="0"/>
              </a:spcAft>
              <a:buNone/>
            </a:pPr>
            <a:r>
              <a:rPr lang="en-CA" sz="2800" b="1">
                <a:solidFill>
                  <a:schemeClr val="dk1"/>
                </a:solidFill>
                <a:latin typeface="Arial"/>
                <a:ea typeface="Arial"/>
                <a:cs typeface="Arial"/>
                <a:sym typeface="Arial"/>
              </a:rPr>
              <a:t>STAFF REPORT DATED </a:t>
            </a:r>
            <a:endParaRPr/>
          </a:p>
          <a:p>
            <a:pPr marL="0" marR="0" lvl="0" indent="0" algn="l" rtl="0">
              <a:spcBef>
                <a:spcPts val="0"/>
              </a:spcBef>
              <a:spcAft>
                <a:spcPts val="0"/>
              </a:spcAft>
              <a:buNone/>
            </a:pPr>
            <a:r>
              <a:rPr lang="en-CA" sz="2800" b="1">
                <a:solidFill>
                  <a:schemeClr val="dk1"/>
                </a:solidFill>
                <a:latin typeface="Arial"/>
                <a:ea typeface="Arial"/>
                <a:cs typeface="Arial"/>
                <a:sym typeface="Arial"/>
              </a:rPr>
              <a:t>OCTOBER 3, 2023</a:t>
            </a:r>
            <a:endParaRPr/>
          </a:p>
        </p:txBody>
      </p:sp>
      <p:pic>
        <p:nvPicPr>
          <p:cNvPr id="467" name="Google Shape;467;p20"/>
          <p:cNvPicPr preferRelativeResize="0"/>
          <p:nvPr/>
        </p:nvPicPr>
        <p:blipFill>
          <a:blip r:embed="rId3">
            <a:alphaModFix/>
          </a:blip>
          <a:stretch>
            <a:fillRect/>
          </a:stretch>
        </p:blipFill>
        <p:spPr>
          <a:xfrm>
            <a:off x="6196875" y="242038"/>
            <a:ext cx="5505450" cy="64674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1"/>
        <p:cNvGrpSpPr/>
        <p:nvPr/>
      </p:nvGrpSpPr>
      <p:grpSpPr>
        <a:xfrm>
          <a:off x="0" y="0"/>
          <a:ext cx="0" cy="0"/>
          <a:chOff x="0" y="0"/>
          <a:chExt cx="0" cy="0"/>
        </a:xfrm>
      </p:grpSpPr>
      <p:sp>
        <p:nvSpPr>
          <p:cNvPr id="472" name="Google Shape;472;p21"/>
          <p:cNvSpPr/>
          <p:nvPr/>
        </p:nvSpPr>
        <p:spPr>
          <a:xfrm>
            <a:off x="3051" y="0"/>
            <a:ext cx="12188949"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3" name="Google Shape;473;p21"/>
          <p:cNvSpPr/>
          <p:nvPr/>
        </p:nvSpPr>
        <p:spPr>
          <a:xfrm>
            <a:off x="3051" y="0"/>
            <a:ext cx="12188949"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474" name="Google Shape;474;p21"/>
          <p:cNvGrpSpPr/>
          <p:nvPr/>
        </p:nvGrpSpPr>
        <p:grpSpPr>
          <a:xfrm>
            <a:off x="0" y="-7167"/>
            <a:ext cx="12188952" cy="3490956"/>
            <a:chOff x="651279" y="598259"/>
            <a:chExt cx="10889442" cy="5680742"/>
          </a:xfrm>
        </p:grpSpPr>
        <p:sp>
          <p:nvSpPr>
            <p:cNvPr id="475" name="Google Shape;475;p21"/>
            <p:cNvSpPr/>
            <p:nvPr/>
          </p:nvSpPr>
          <p:spPr>
            <a:xfrm>
              <a:off x="651279" y="598259"/>
              <a:ext cx="10889442" cy="5680742"/>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6" name="Google Shape;476;p21"/>
            <p:cNvSpPr/>
            <p:nvPr/>
          </p:nvSpPr>
          <p:spPr>
            <a:xfrm>
              <a:off x="651279" y="598259"/>
              <a:ext cx="10889442" cy="5680742"/>
            </a:xfrm>
            <a:prstGeom prst="rect">
              <a:avLst/>
            </a:prstGeom>
            <a:solidFill>
              <a:schemeClr val="accent6">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477" name="Google Shape;477;p21"/>
          <p:cNvGrpSpPr/>
          <p:nvPr/>
        </p:nvGrpSpPr>
        <p:grpSpPr>
          <a:xfrm>
            <a:off x="1524" y="0"/>
            <a:ext cx="12188952" cy="6858000"/>
            <a:chOff x="0" y="0"/>
            <a:chExt cx="12188952" cy="6858000"/>
          </a:xfrm>
        </p:grpSpPr>
        <p:sp>
          <p:nvSpPr>
            <p:cNvPr id="478" name="Google Shape;478;p21"/>
            <p:cNvSpPr/>
            <p:nvPr/>
          </p:nvSpPr>
          <p:spPr>
            <a:xfrm>
              <a:off x="26122" y="6015669"/>
              <a:ext cx="2605762" cy="842331"/>
            </a:xfrm>
            <a:custGeom>
              <a:avLst/>
              <a:gdLst/>
              <a:ahLst/>
              <a:cxnLst/>
              <a:rect l="l" t="t" r="r" b="b"/>
              <a:pathLst>
                <a:path w="3180577" h="1033951" extrusionOk="0">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9" name="Google Shape;479;p21"/>
            <p:cNvSpPr/>
            <p:nvPr/>
          </p:nvSpPr>
          <p:spPr>
            <a:xfrm>
              <a:off x="655184" y="5798001"/>
              <a:ext cx="2485581" cy="1059999"/>
            </a:xfrm>
            <a:custGeom>
              <a:avLst/>
              <a:gdLst/>
              <a:ahLst/>
              <a:cxnLst/>
              <a:rect l="l" t="t" r="r" b="b"/>
              <a:pathLst>
                <a:path w="2449768" h="1050628" extrusionOk="0">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0" name="Google Shape;480;p21"/>
            <p:cNvSpPr/>
            <p:nvPr/>
          </p:nvSpPr>
          <p:spPr>
            <a:xfrm>
              <a:off x="3474720" y="0"/>
              <a:ext cx="6177282" cy="1778750"/>
            </a:xfrm>
            <a:custGeom>
              <a:avLst/>
              <a:gdLst/>
              <a:ahLst/>
              <a:cxnLst/>
              <a:rect l="l" t="t" r="r" b="b"/>
              <a:pathLst>
                <a:path w="6386648" h="1849426" extrusionOk="0">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1" name="Google Shape;481;p21"/>
            <p:cNvSpPr/>
            <p:nvPr/>
          </p:nvSpPr>
          <p:spPr>
            <a:xfrm>
              <a:off x="0" y="2390523"/>
              <a:ext cx="611491" cy="1421482"/>
            </a:xfrm>
            <a:custGeom>
              <a:avLst/>
              <a:gdLst/>
              <a:ahLst/>
              <a:cxnLst/>
              <a:rect l="l" t="t" r="r" b="b"/>
              <a:pathLst>
                <a:path w="611491" h="1429512" extrusionOk="0">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2" name="Google Shape;482;p21"/>
            <p:cNvSpPr/>
            <p:nvPr/>
          </p:nvSpPr>
          <p:spPr>
            <a:xfrm>
              <a:off x="3792772" y="0"/>
              <a:ext cx="2423863" cy="1343767"/>
            </a:xfrm>
            <a:custGeom>
              <a:avLst/>
              <a:gdLst/>
              <a:ahLst/>
              <a:cxnLst/>
              <a:rect l="l" t="t" r="r" b="b"/>
              <a:pathLst>
                <a:path w="3015964" h="1681468" extrusionOk="0">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3" name="Google Shape;483;p21"/>
            <p:cNvSpPr/>
            <p:nvPr/>
          </p:nvSpPr>
          <p:spPr>
            <a:xfrm>
              <a:off x="10946850" y="0"/>
              <a:ext cx="1242102" cy="2620884"/>
            </a:xfrm>
            <a:custGeom>
              <a:avLst/>
              <a:gdLst/>
              <a:ahLst/>
              <a:cxnLst/>
              <a:rect l="l" t="t" r="r" b="b"/>
              <a:pathLst>
                <a:path w="1242102" h="2635689" extrusionOk="0">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4" name="Google Shape;484;p21"/>
            <p:cNvSpPr/>
            <p:nvPr/>
          </p:nvSpPr>
          <p:spPr>
            <a:xfrm>
              <a:off x="0" y="0"/>
              <a:ext cx="1577788" cy="980141"/>
            </a:xfrm>
            <a:custGeom>
              <a:avLst/>
              <a:gdLst/>
              <a:ahLst/>
              <a:cxnLst/>
              <a:rect l="l" t="t" r="r" b="b"/>
              <a:pathLst>
                <a:path w="1471018" h="795676" extrusionOk="0">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85" name="Google Shape;485;p21"/>
          <p:cNvSpPr txBox="1">
            <a:spLocks noGrp="1"/>
          </p:cNvSpPr>
          <p:nvPr>
            <p:ph type="subTitle" idx="1"/>
          </p:nvPr>
        </p:nvSpPr>
        <p:spPr>
          <a:xfrm>
            <a:off x="527832" y="3483789"/>
            <a:ext cx="11030505" cy="314757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None/>
            </a:pPr>
            <a:r>
              <a:rPr lang="en-CA" sz="2800"/>
              <a:t> </a:t>
            </a:r>
            <a:endParaRPr sz="2800"/>
          </a:p>
        </p:txBody>
      </p:sp>
      <p:sp>
        <p:nvSpPr>
          <p:cNvPr id="486" name="Google Shape;486;p21"/>
          <p:cNvSpPr txBox="1"/>
          <p:nvPr/>
        </p:nvSpPr>
        <p:spPr>
          <a:xfrm>
            <a:off x="667796" y="1276724"/>
            <a:ext cx="10901629" cy="26776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2800" b="1">
                <a:solidFill>
                  <a:schemeClr val="dk1"/>
                </a:solidFill>
                <a:latin typeface="Arial"/>
                <a:ea typeface="Arial"/>
                <a:cs typeface="Arial"/>
                <a:sym typeface="Arial"/>
              </a:rPr>
              <a:t>OCA LETTER TO PREMIER FORD dated September 22, 2023</a:t>
            </a:r>
            <a:endParaRPr/>
          </a:p>
          <a:p>
            <a:pPr marL="0" marR="0" lvl="0" indent="0" algn="l" rtl="0">
              <a:spcBef>
                <a:spcPts val="0"/>
              </a:spcBef>
              <a:spcAft>
                <a:spcPts val="0"/>
              </a:spcAft>
              <a:buNone/>
            </a:pPr>
            <a:endParaRPr sz="2800" b="1">
              <a:solidFill>
                <a:schemeClr val="dk1"/>
              </a:solidFill>
              <a:latin typeface="Arial"/>
              <a:ea typeface="Arial"/>
              <a:cs typeface="Arial"/>
              <a:sym typeface="Arial"/>
            </a:endParaRPr>
          </a:p>
          <a:p>
            <a:pPr marL="0" marR="0" lvl="0" indent="0" algn="l" rtl="0">
              <a:spcBef>
                <a:spcPts val="0"/>
              </a:spcBef>
              <a:spcAft>
                <a:spcPts val="0"/>
              </a:spcAft>
              <a:buNone/>
            </a:pPr>
            <a:endParaRPr sz="2800" b="1">
              <a:solidFill>
                <a:schemeClr val="dk1"/>
              </a:solidFill>
              <a:latin typeface="Arial"/>
              <a:ea typeface="Arial"/>
              <a:cs typeface="Arial"/>
              <a:sym typeface="Arial"/>
            </a:endParaRPr>
          </a:p>
          <a:p>
            <a:pPr marL="0" marR="0" lvl="0" indent="0" algn="l" rtl="0">
              <a:spcBef>
                <a:spcPts val="0"/>
              </a:spcBef>
              <a:spcAft>
                <a:spcPts val="0"/>
              </a:spcAft>
              <a:buNone/>
            </a:pPr>
            <a:endParaRPr sz="2800" b="1">
              <a:solidFill>
                <a:schemeClr val="dk1"/>
              </a:solidFill>
              <a:latin typeface="Arial"/>
              <a:ea typeface="Arial"/>
              <a:cs typeface="Arial"/>
              <a:sym typeface="Arial"/>
            </a:endParaRPr>
          </a:p>
          <a:p>
            <a:pPr marL="0" marR="0" lvl="0" indent="0" algn="l" rtl="0">
              <a:spcBef>
                <a:spcPts val="0"/>
              </a:spcBef>
              <a:spcAft>
                <a:spcPts val="0"/>
              </a:spcAft>
              <a:buNone/>
            </a:pPr>
            <a:endParaRPr sz="2800" b="1">
              <a:solidFill>
                <a:schemeClr val="dk1"/>
              </a:solidFill>
              <a:latin typeface="Arial"/>
              <a:ea typeface="Arial"/>
              <a:cs typeface="Arial"/>
              <a:sym typeface="Arial"/>
            </a:endParaRPr>
          </a:p>
          <a:p>
            <a:pPr marL="0" marR="0" lvl="0" indent="0" algn="l" rtl="0">
              <a:spcBef>
                <a:spcPts val="0"/>
              </a:spcBef>
              <a:spcAft>
                <a:spcPts val="0"/>
              </a:spcAft>
              <a:buNone/>
            </a:pPr>
            <a:endParaRPr sz="2800" b="1">
              <a:solidFill>
                <a:schemeClr val="dk1"/>
              </a:solidFill>
              <a:latin typeface="Arial"/>
              <a:ea typeface="Arial"/>
              <a:cs typeface="Arial"/>
              <a:sym typeface="Arial"/>
            </a:endParaRPr>
          </a:p>
        </p:txBody>
      </p:sp>
      <p:pic>
        <p:nvPicPr>
          <p:cNvPr id="487" name="Google Shape;487;p21"/>
          <p:cNvPicPr preferRelativeResize="0"/>
          <p:nvPr/>
        </p:nvPicPr>
        <p:blipFill rotWithShape="1">
          <a:blip r:embed="rId3">
            <a:alphaModFix/>
          </a:blip>
          <a:srcRect/>
          <a:stretch/>
        </p:blipFill>
        <p:spPr>
          <a:xfrm>
            <a:off x="1390121" y="2891342"/>
            <a:ext cx="9305925" cy="26384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1"/>
        <p:cNvGrpSpPr/>
        <p:nvPr/>
      </p:nvGrpSpPr>
      <p:grpSpPr>
        <a:xfrm>
          <a:off x="0" y="0"/>
          <a:ext cx="0" cy="0"/>
          <a:chOff x="0" y="0"/>
          <a:chExt cx="0" cy="0"/>
        </a:xfrm>
      </p:grpSpPr>
      <p:sp>
        <p:nvSpPr>
          <p:cNvPr id="492" name="Google Shape;492;p22"/>
          <p:cNvSpPr/>
          <p:nvPr/>
        </p:nvSpPr>
        <p:spPr>
          <a:xfrm>
            <a:off x="3051" y="0"/>
            <a:ext cx="12188949"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3" name="Google Shape;493;p22"/>
          <p:cNvSpPr/>
          <p:nvPr/>
        </p:nvSpPr>
        <p:spPr>
          <a:xfrm>
            <a:off x="3051" y="0"/>
            <a:ext cx="12188949"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494" name="Google Shape;494;p22"/>
          <p:cNvGrpSpPr/>
          <p:nvPr/>
        </p:nvGrpSpPr>
        <p:grpSpPr>
          <a:xfrm>
            <a:off x="0" y="-7167"/>
            <a:ext cx="12188952" cy="3490956"/>
            <a:chOff x="651279" y="598259"/>
            <a:chExt cx="10889442" cy="5680742"/>
          </a:xfrm>
        </p:grpSpPr>
        <p:sp>
          <p:nvSpPr>
            <p:cNvPr id="495" name="Google Shape;495;p22"/>
            <p:cNvSpPr/>
            <p:nvPr/>
          </p:nvSpPr>
          <p:spPr>
            <a:xfrm>
              <a:off x="651279" y="598259"/>
              <a:ext cx="10889442" cy="5680742"/>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6" name="Google Shape;496;p22"/>
            <p:cNvSpPr/>
            <p:nvPr/>
          </p:nvSpPr>
          <p:spPr>
            <a:xfrm>
              <a:off x="651279" y="598259"/>
              <a:ext cx="10889442" cy="5680742"/>
            </a:xfrm>
            <a:prstGeom prst="rect">
              <a:avLst/>
            </a:prstGeom>
            <a:solidFill>
              <a:schemeClr val="accent6">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497" name="Google Shape;497;p22"/>
          <p:cNvGrpSpPr/>
          <p:nvPr/>
        </p:nvGrpSpPr>
        <p:grpSpPr>
          <a:xfrm>
            <a:off x="1524" y="0"/>
            <a:ext cx="12188952" cy="6858000"/>
            <a:chOff x="0" y="0"/>
            <a:chExt cx="12188952" cy="6858000"/>
          </a:xfrm>
        </p:grpSpPr>
        <p:sp>
          <p:nvSpPr>
            <p:cNvPr id="498" name="Google Shape;498;p22"/>
            <p:cNvSpPr/>
            <p:nvPr/>
          </p:nvSpPr>
          <p:spPr>
            <a:xfrm>
              <a:off x="26122" y="6015669"/>
              <a:ext cx="2605762" cy="842331"/>
            </a:xfrm>
            <a:custGeom>
              <a:avLst/>
              <a:gdLst/>
              <a:ahLst/>
              <a:cxnLst/>
              <a:rect l="l" t="t" r="r" b="b"/>
              <a:pathLst>
                <a:path w="3180577" h="1033951" extrusionOk="0">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9" name="Google Shape;499;p22"/>
            <p:cNvSpPr/>
            <p:nvPr/>
          </p:nvSpPr>
          <p:spPr>
            <a:xfrm>
              <a:off x="655184" y="5798001"/>
              <a:ext cx="2485581" cy="1059999"/>
            </a:xfrm>
            <a:custGeom>
              <a:avLst/>
              <a:gdLst/>
              <a:ahLst/>
              <a:cxnLst/>
              <a:rect l="l" t="t" r="r" b="b"/>
              <a:pathLst>
                <a:path w="2449768" h="1050628" extrusionOk="0">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0" name="Google Shape;500;p22"/>
            <p:cNvSpPr/>
            <p:nvPr/>
          </p:nvSpPr>
          <p:spPr>
            <a:xfrm>
              <a:off x="3474720" y="0"/>
              <a:ext cx="6177282" cy="1778750"/>
            </a:xfrm>
            <a:custGeom>
              <a:avLst/>
              <a:gdLst/>
              <a:ahLst/>
              <a:cxnLst/>
              <a:rect l="l" t="t" r="r" b="b"/>
              <a:pathLst>
                <a:path w="6386648" h="1849426" extrusionOk="0">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1" name="Google Shape;501;p22"/>
            <p:cNvSpPr/>
            <p:nvPr/>
          </p:nvSpPr>
          <p:spPr>
            <a:xfrm>
              <a:off x="0" y="2390523"/>
              <a:ext cx="611491" cy="1421482"/>
            </a:xfrm>
            <a:custGeom>
              <a:avLst/>
              <a:gdLst/>
              <a:ahLst/>
              <a:cxnLst/>
              <a:rect l="l" t="t" r="r" b="b"/>
              <a:pathLst>
                <a:path w="611491" h="1429512" extrusionOk="0">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2" name="Google Shape;502;p22"/>
            <p:cNvSpPr/>
            <p:nvPr/>
          </p:nvSpPr>
          <p:spPr>
            <a:xfrm>
              <a:off x="3792772" y="0"/>
              <a:ext cx="2423863" cy="1343767"/>
            </a:xfrm>
            <a:custGeom>
              <a:avLst/>
              <a:gdLst/>
              <a:ahLst/>
              <a:cxnLst/>
              <a:rect l="l" t="t" r="r" b="b"/>
              <a:pathLst>
                <a:path w="3015964" h="1681468" extrusionOk="0">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3" name="Google Shape;503;p22"/>
            <p:cNvSpPr/>
            <p:nvPr/>
          </p:nvSpPr>
          <p:spPr>
            <a:xfrm>
              <a:off x="10946850" y="0"/>
              <a:ext cx="1242102" cy="2620884"/>
            </a:xfrm>
            <a:custGeom>
              <a:avLst/>
              <a:gdLst/>
              <a:ahLst/>
              <a:cxnLst/>
              <a:rect l="l" t="t" r="r" b="b"/>
              <a:pathLst>
                <a:path w="1242102" h="2635689" extrusionOk="0">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4" name="Google Shape;504;p22"/>
            <p:cNvSpPr/>
            <p:nvPr/>
          </p:nvSpPr>
          <p:spPr>
            <a:xfrm>
              <a:off x="0" y="0"/>
              <a:ext cx="1577788" cy="980141"/>
            </a:xfrm>
            <a:custGeom>
              <a:avLst/>
              <a:gdLst/>
              <a:ahLst/>
              <a:cxnLst/>
              <a:rect l="l" t="t" r="r" b="b"/>
              <a:pathLst>
                <a:path w="1471018" h="795676" extrusionOk="0">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05" name="Google Shape;505;p22"/>
          <p:cNvSpPr txBox="1">
            <a:spLocks noGrp="1"/>
          </p:cNvSpPr>
          <p:nvPr>
            <p:ph type="subTitle" idx="1"/>
          </p:nvPr>
        </p:nvSpPr>
        <p:spPr>
          <a:xfrm>
            <a:off x="1162240" y="-2895116"/>
            <a:ext cx="9683560" cy="248721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None/>
            </a:pPr>
            <a:r>
              <a:rPr lang="en-CA" sz="3200" b="1">
                <a:latin typeface="Arial"/>
                <a:ea typeface="Arial"/>
                <a:cs typeface="Arial"/>
                <a:sym typeface="Arial"/>
              </a:rPr>
              <a:t>THANK YOU FOR LISTENING</a:t>
            </a:r>
            <a:endParaRPr sz="3200" b="1">
              <a:latin typeface="Arial"/>
              <a:ea typeface="Arial"/>
              <a:cs typeface="Arial"/>
              <a:sym typeface="Arial"/>
            </a:endParaRPr>
          </a:p>
        </p:txBody>
      </p:sp>
      <p:sp>
        <p:nvSpPr>
          <p:cNvPr id="506" name="Google Shape;506;p22"/>
          <p:cNvSpPr txBox="1"/>
          <p:nvPr/>
        </p:nvSpPr>
        <p:spPr>
          <a:xfrm>
            <a:off x="814871" y="382012"/>
            <a:ext cx="1109980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3200" b="1">
                <a:solidFill>
                  <a:schemeClr val="dk1"/>
                </a:solidFill>
                <a:latin typeface="Arial"/>
                <a:ea typeface="Arial"/>
                <a:cs typeface="Arial"/>
                <a:sym typeface="Arial"/>
              </a:rPr>
              <a:t> </a:t>
            </a:r>
            <a:endParaRPr sz="3200" b="1">
              <a:solidFill>
                <a:schemeClr val="dk1"/>
              </a:solidFill>
              <a:latin typeface="Arial"/>
              <a:ea typeface="Arial"/>
              <a:cs typeface="Arial"/>
              <a:sym typeface="Arial"/>
            </a:endParaRPr>
          </a:p>
        </p:txBody>
      </p:sp>
      <p:pic>
        <p:nvPicPr>
          <p:cNvPr id="507" name="Google Shape;507;p22"/>
          <p:cNvPicPr preferRelativeResize="0"/>
          <p:nvPr/>
        </p:nvPicPr>
        <p:blipFill rotWithShape="1">
          <a:blip r:embed="rId3">
            <a:alphaModFix/>
          </a:blip>
          <a:srcRect/>
          <a:stretch/>
        </p:blipFill>
        <p:spPr>
          <a:xfrm>
            <a:off x="7426830" y="126001"/>
            <a:ext cx="3807059" cy="3224620"/>
          </a:xfrm>
          <a:prstGeom prst="rect">
            <a:avLst/>
          </a:prstGeom>
          <a:noFill/>
          <a:ln>
            <a:noFill/>
          </a:ln>
        </p:spPr>
      </p:pic>
      <p:sp>
        <p:nvSpPr>
          <p:cNvPr id="508" name="Google Shape;508;p22"/>
          <p:cNvSpPr txBox="1"/>
          <p:nvPr/>
        </p:nvSpPr>
        <p:spPr>
          <a:xfrm>
            <a:off x="454621" y="1075535"/>
            <a:ext cx="6817431" cy="42165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800" b="1">
              <a:solidFill>
                <a:schemeClr val="dk1"/>
              </a:solidFill>
              <a:latin typeface="Arial"/>
              <a:ea typeface="Arial"/>
              <a:cs typeface="Arial"/>
              <a:sym typeface="Arial"/>
            </a:endParaRPr>
          </a:p>
          <a:p>
            <a:pPr marL="0" marR="0" lvl="0" indent="0" algn="l" rtl="0">
              <a:spcBef>
                <a:spcPts val="0"/>
              </a:spcBef>
              <a:spcAft>
                <a:spcPts val="0"/>
              </a:spcAft>
              <a:buNone/>
            </a:pPr>
            <a:br>
              <a:rPr lang="en-CA" sz="1800" b="1">
                <a:solidFill>
                  <a:schemeClr val="dk1"/>
                </a:solidFill>
                <a:latin typeface="Arial"/>
                <a:ea typeface="Arial"/>
                <a:cs typeface="Arial"/>
                <a:sym typeface="Arial"/>
              </a:rPr>
            </a:br>
            <a:br>
              <a:rPr lang="en-CA" sz="1800" b="1">
                <a:solidFill>
                  <a:schemeClr val="dk1"/>
                </a:solidFill>
                <a:latin typeface="Arial"/>
                <a:ea typeface="Arial"/>
                <a:cs typeface="Arial"/>
                <a:sym typeface="Arial"/>
              </a:rPr>
            </a:br>
            <a:endParaRPr sz="1800" b="1">
              <a:solidFill>
                <a:schemeClr val="dk1"/>
              </a:solidFill>
              <a:latin typeface="Arial"/>
              <a:ea typeface="Arial"/>
              <a:cs typeface="Arial"/>
              <a:sym typeface="Arial"/>
            </a:endParaRPr>
          </a:p>
          <a:p>
            <a:pPr marL="0" marR="0" lvl="0" indent="0" algn="l" rtl="0">
              <a:spcBef>
                <a:spcPts val="0"/>
              </a:spcBef>
              <a:spcAft>
                <a:spcPts val="0"/>
              </a:spcAft>
              <a:buNone/>
            </a:pPr>
            <a:endParaRPr sz="1800" b="1">
              <a:solidFill>
                <a:schemeClr val="dk1"/>
              </a:solidFill>
              <a:latin typeface="Arial"/>
              <a:ea typeface="Arial"/>
              <a:cs typeface="Arial"/>
              <a:sym typeface="Arial"/>
            </a:endParaRPr>
          </a:p>
          <a:p>
            <a:pPr marL="0" marR="0" lvl="0" indent="0" algn="l" rtl="0">
              <a:spcBef>
                <a:spcPts val="0"/>
              </a:spcBef>
              <a:spcAft>
                <a:spcPts val="0"/>
              </a:spcAft>
              <a:buNone/>
            </a:pPr>
            <a:endParaRPr sz="1800" b="1">
              <a:solidFill>
                <a:schemeClr val="dk1"/>
              </a:solidFill>
              <a:latin typeface="Arial"/>
              <a:ea typeface="Arial"/>
              <a:cs typeface="Arial"/>
              <a:sym typeface="Arial"/>
            </a:endParaRPr>
          </a:p>
          <a:p>
            <a:pPr marL="0" marR="0" lvl="0" indent="0" algn="l" rtl="0">
              <a:spcBef>
                <a:spcPts val="0"/>
              </a:spcBef>
              <a:spcAft>
                <a:spcPts val="0"/>
              </a:spcAft>
              <a:buNone/>
            </a:pPr>
            <a:endParaRPr sz="1800" b="1">
              <a:solidFill>
                <a:schemeClr val="dk1"/>
              </a:solidFill>
              <a:latin typeface="Arial"/>
              <a:ea typeface="Arial"/>
              <a:cs typeface="Arial"/>
              <a:sym typeface="Arial"/>
            </a:endParaRPr>
          </a:p>
          <a:p>
            <a:pPr marL="0" marR="0" lvl="0" indent="0" algn="l" rtl="0">
              <a:spcBef>
                <a:spcPts val="0"/>
              </a:spcBef>
              <a:spcAft>
                <a:spcPts val="0"/>
              </a:spcAft>
              <a:buNone/>
            </a:pPr>
            <a:endParaRPr sz="1800" b="1">
              <a:solidFill>
                <a:schemeClr val="dk1"/>
              </a:solidFill>
              <a:latin typeface="Arial"/>
              <a:ea typeface="Arial"/>
              <a:cs typeface="Arial"/>
              <a:sym typeface="Arial"/>
            </a:endParaRPr>
          </a:p>
          <a:p>
            <a:pPr marL="0" marR="0" lvl="0" indent="0" algn="l" rtl="0">
              <a:spcBef>
                <a:spcPts val="0"/>
              </a:spcBef>
              <a:spcAft>
                <a:spcPts val="0"/>
              </a:spcAft>
              <a:buNone/>
            </a:pPr>
            <a:endParaRPr sz="1800" b="1">
              <a:solidFill>
                <a:schemeClr val="dk1"/>
              </a:solidFill>
              <a:latin typeface="Arial"/>
              <a:ea typeface="Arial"/>
              <a:cs typeface="Arial"/>
              <a:sym typeface="Arial"/>
            </a:endParaRPr>
          </a:p>
          <a:p>
            <a:pPr marL="0" marR="0" lvl="0" indent="0" algn="l" rtl="0">
              <a:spcBef>
                <a:spcPts val="0"/>
              </a:spcBef>
              <a:spcAft>
                <a:spcPts val="0"/>
              </a:spcAft>
              <a:buNone/>
            </a:pPr>
            <a:endParaRPr sz="2400" b="1">
              <a:solidFill>
                <a:schemeClr val="dk1"/>
              </a:solidFill>
              <a:latin typeface="Arial"/>
              <a:ea typeface="Arial"/>
              <a:cs typeface="Arial"/>
              <a:sym typeface="Arial"/>
            </a:endParaRPr>
          </a:p>
          <a:p>
            <a:pPr marL="0" marR="0" lvl="0" indent="0" algn="l" rtl="0">
              <a:spcBef>
                <a:spcPts val="0"/>
              </a:spcBef>
              <a:spcAft>
                <a:spcPts val="0"/>
              </a:spcAft>
              <a:buNone/>
            </a:pPr>
            <a:r>
              <a:rPr lang="en-CA" sz="2400" b="1">
                <a:solidFill>
                  <a:schemeClr val="dk1"/>
                </a:solidFill>
                <a:latin typeface="Arial"/>
                <a:ea typeface="Arial"/>
                <a:cs typeface="Arial"/>
                <a:sym typeface="Arial"/>
              </a:rPr>
              <a:t>Sincerely,</a:t>
            </a:r>
            <a:br>
              <a:rPr lang="en-CA" sz="2400" b="1">
                <a:solidFill>
                  <a:schemeClr val="dk1"/>
                </a:solidFill>
                <a:latin typeface="Arial"/>
                <a:ea typeface="Arial"/>
                <a:cs typeface="Arial"/>
                <a:sym typeface="Arial"/>
              </a:rPr>
            </a:br>
            <a:br>
              <a:rPr lang="en-CA" sz="2400" b="1">
                <a:solidFill>
                  <a:schemeClr val="dk1"/>
                </a:solidFill>
                <a:latin typeface="Arial"/>
                <a:ea typeface="Arial"/>
                <a:cs typeface="Arial"/>
                <a:sym typeface="Arial"/>
              </a:rPr>
            </a:br>
            <a:r>
              <a:rPr lang="en-CA" sz="2400" b="1">
                <a:solidFill>
                  <a:schemeClr val="dk1"/>
                </a:solidFill>
                <a:latin typeface="Arial"/>
                <a:ea typeface="Arial"/>
                <a:cs typeface="Arial"/>
                <a:sym typeface="Arial"/>
              </a:rPr>
              <a:t>OCA Board of Directors and our Members</a:t>
            </a:r>
            <a:endParaRPr sz="24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1"/>
        <p:cNvGrpSpPr/>
        <p:nvPr/>
      </p:nvGrpSpPr>
      <p:grpSpPr>
        <a:xfrm>
          <a:off x="0" y="0"/>
          <a:ext cx="0" cy="0"/>
          <a:chOff x="0" y="0"/>
          <a:chExt cx="0" cy="0"/>
        </a:xfrm>
      </p:grpSpPr>
      <p:sp>
        <p:nvSpPr>
          <p:cNvPr id="122" name="Google Shape;122;p3"/>
          <p:cNvSpPr/>
          <p:nvPr/>
        </p:nvSpPr>
        <p:spPr>
          <a:xfrm>
            <a:off x="3051" y="0"/>
            <a:ext cx="12188949"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3" name="Google Shape;123;p3"/>
          <p:cNvSpPr/>
          <p:nvPr/>
        </p:nvSpPr>
        <p:spPr>
          <a:xfrm>
            <a:off x="3051" y="0"/>
            <a:ext cx="12188949"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24" name="Google Shape;124;p3"/>
          <p:cNvGrpSpPr/>
          <p:nvPr/>
        </p:nvGrpSpPr>
        <p:grpSpPr>
          <a:xfrm>
            <a:off x="0" y="-7167"/>
            <a:ext cx="12188952" cy="3490956"/>
            <a:chOff x="651279" y="598259"/>
            <a:chExt cx="10889442" cy="5680742"/>
          </a:xfrm>
        </p:grpSpPr>
        <p:sp>
          <p:nvSpPr>
            <p:cNvPr id="125" name="Google Shape;125;p3"/>
            <p:cNvSpPr/>
            <p:nvPr/>
          </p:nvSpPr>
          <p:spPr>
            <a:xfrm>
              <a:off x="651279" y="598259"/>
              <a:ext cx="10889442" cy="5680742"/>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6" name="Google Shape;126;p3"/>
            <p:cNvSpPr/>
            <p:nvPr/>
          </p:nvSpPr>
          <p:spPr>
            <a:xfrm>
              <a:off x="651279" y="598259"/>
              <a:ext cx="10889442" cy="5680742"/>
            </a:xfrm>
            <a:prstGeom prst="rect">
              <a:avLst/>
            </a:prstGeom>
            <a:solidFill>
              <a:schemeClr val="accent6">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27" name="Google Shape;127;p3"/>
          <p:cNvGrpSpPr/>
          <p:nvPr/>
        </p:nvGrpSpPr>
        <p:grpSpPr>
          <a:xfrm>
            <a:off x="1524" y="0"/>
            <a:ext cx="12188952" cy="6858000"/>
            <a:chOff x="0" y="0"/>
            <a:chExt cx="12188952" cy="6858000"/>
          </a:xfrm>
        </p:grpSpPr>
        <p:sp>
          <p:nvSpPr>
            <p:cNvPr id="128" name="Google Shape;128;p3"/>
            <p:cNvSpPr/>
            <p:nvPr/>
          </p:nvSpPr>
          <p:spPr>
            <a:xfrm>
              <a:off x="26122" y="6015669"/>
              <a:ext cx="2605762" cy="842331"/>
            </a:xfrm>
            <a:custGeom>
              <a:avLst/>
              <a:gdLst/>
              <a:ahLst/>
              <a:cxnLst/>
              <a:rect l="l" t="t" r="r" b="b"/>
              <a:pathLst>
                <a:path w="3180577" h="1033951" extrusionOk="0">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9" name="Google Shape;129;p3"/>
            <p:cNvSpPr/>
            <p:nvPr/>
          </p:nvSpPr>
          <p:spPr>
            <a:xfrm>
              <a:off x="655184" y="5798001"/>
              <a:ext cx="2485581" cy="1059999"/>
            </a:xfrm>
            <a:custGeom>
              <a:avLst/>
              <a:gdLst/>
              <a:ahLst/>
              <a:cxnLst/>
              <a:rect l="l" t="t" r="r" b="b"/>
              <a:pathLst>
                <a:path w="2449768" h="1050628" extrusionOk="0">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0" name="Google Shape;130;p3"/>
            <p:cNvSpPr/>
            <p:nvPr/>
          </p:nvSpPr>
          <p:spPr>
            <a:xfrm>
              <a:off x="3474720" y="0"/>
              <a:ext cx="6177282" cy="1778750"/>
            </a:xfrm>
            <a:custGeom>
              <a:avLst/>
              <a:gdLst/>
              <a:ahLst/>
              <a:cxnLst/>
              <a:rect l="l" t="t" r="r" b="b"/>
              <a:pathLst>
                <a:path w="6386648" h="1849426" extrusionOk="0">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1" name="Google Shape;131;p3"/>
            <p:cNvSpPr/>
            <p:nvPr/>
          </p:nvSpPr>
          <p:spPr>
            <a:xfrm>
              <a:off x="0" y="2390523"/>
              <a:ext cx="611491" cy="1421482"/>
            </a:xfrm>
            <a:custGeom>
              <a:avLst/>
              <a:gdLst/>
              <a:ahLst/>
              <a:cxnLst/>
              <a:rect l="l" t="t" r="r" b="b"/>
              <a:pathLst>
                <a:path w="611491" h="1429512" extrusionOk="0">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2" name="Google Shape;132;p3"/>
            <p:cNvSpPr/>
            <p:nvPr/>
          </p:nvSpPr>
          <p:spPr>
            <a:xfrm>
              <a:off x="3792772" y="0"/>
              <a:ext cx="2423863" cy="1343767"/>
            </a:xfrm>
            <a:custGeom>
              <a:avLst/>
              <a:gdLst/>
              <a:ahLst/>
              <a:cxnLst/>
              <a:rect l="l" t="t" r="r" b="b"/>
              <a:pathLst>
                <a:path w="3015964" h="1681468" extrusionOk="0">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3" name="Google Shape;133;p3"/>
            <p:cNvSpPr/>
            <p:nvPr/>
          </p:nvSpPr>
          <p:spPr>
            <a:xfrm>
              <a:off x="10946850" y="0"/>
              <a:ext cx="1242102" cy="2620884"/>
            </a:xfrm>
            <a:custGeom>
              <a:avLst/>
              <a:gdLst/>
              <a:ahLst/>
              <a:cxnLst/>
              <a:rect l="l" t="t" r="r" b="b"/>
              <a:pathLst>
                <a:path w="1242102" h="2635689" extrusionOk="0">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4" name="Google Shape;134;p3"/>
            <p:cNvSpPr/>
            <p:nvPr/>
          </p:nvSpPr>
          <p:spPr>
            <a:xfrm>
              <a:off x="0" y="0"/>
              <a:ext cx="1577788" cy="980141"/>
            </a:xfrm>
            <a:custGeom>
              <a:avLst/>
              <a:gdLst/>
              <a:ahLst/>
              <a:cxnLst/>
              <a:rect l="l" t="t" r="r" b="b"/>
              <a:pathLst>
                <a:path w="1471018" h="795676" extrusionOk="0">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35" name="Google Shape;135;p3"/>
          <p:cNvSpPr txBox="1">
            <a:spLocks noGrp="1"/>
          </p:cNvSpPr>
          <p:nvPr>
            <p:ph type="subTitle" idx="1"/>
          </p:nvPr>
        </p:nvSpPr>
        <p:spPr>
          <a:xfrm>
            <a:off x="568805" y="2157051"/>
            <a:ext cx="11030505" cy="3147578"/>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000"/>
              <a:buNone/>
            </a:pPr>
            <a:endParaRPr sz="2000"/>
          </a:p>
        </p:txBody>
      </p:sp>
      <p:sp>
        <p:nvSpPr>
          <p:cNvPr id="136" name="Google Shape;136;p3"/>
          <p:cNvSpPr txBox="1"/>
          <p:nvPr/>
        </p:nvSpPr>
        <p:spPr>
          <a:xfrm>
            <a:off x="667796" y="1276724"/>
            <a:ext cx="10901629"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2800" b="1">
                <a:solidFill>
                  <a:schemeClr val="dk1"/>
                </a:solidFill>
                <a:latin typeface="Arial"/>
                <a:ea typeface="Arial"/>
                <a:cs typeface="Arial"/>
                <a:sym typeface="Arial"/>
              </a:rPr>
              <a:t>APPENDIX “B”</a:t>
            </a:r>
            <a:endParaRPr/>
          </a:p>
          <a:p>
            <a:pPr marL="0" marR="0" lvl="0" indent="0" algn="l" rtl="0">
              <a:spcBef>
                <a:spcPts val="0"/>
              </a:spcBef>
              <a:spcAft>
                <a:spcPts val="0"/>
              </a:spcAft>
              <a:buNone/>
            </a:pPr>
            <a:endParaRPr sz="2800" b="1">
              <a:solidFill>
                <a:schemeClr val="dk1"/>
              </a:solidFill>
              <a:latin typeface="Arial"/>
              <a:ea typeface="Arial"/>
              <a:cs typeface="Arial"/>
              <a:sym typeface="Arial"/>
            </a:endParaRPr>
          </a:p>
          <a:p>
            <a:pPr marL="0" marR="0" lvl="0" indent="0" algn="l" rtl="0">
              <a:spcBef>
                <a:spcPts val="0"/>
              </a:spcBef>
              <a:spcAft>
                <a:spcPts val="0"/>
              </a:spcAft>
              <a:buNone/>
            </a:pPr>
            <a:endParaRPr sz="2800" b="1">
              <a:solidFill>
                <a:schemeClr val="dk1"/>
              </a:solidFill>
              <a:latin typeface="Arial"/>
              <a:ea typeface="Arial"/>
              <a:cs typeface="Arial"/>
              <a:sym typeface="Arial"/>
            </a:endParaRPr>
          </a:p>
        </p:txBody>
      </p:sp>
      <p:pic>
        <p:nvPicPr>
          <p:cNvPr id="137" name="Google Shape;137;p3"/>
          <p:cNvPicPr preferRelativeResize="0"/>
          <p:nvPr/>
        </p:nvPicPr>
        <p:blipFill rotWithShape="1">
          <a:blip r:embed="rId3">
            <a:alphaModFix/>
          </a:blip>
          <a:srcRect/>
          <a:stretch/>
        </p:blipFill>
        <p:spPr>
          <a:xfrm>
            <a:off x="4588638" y="838858"/>
            <a:ext cx="6076859" cy="55979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1"/>
        <p:cNvGrpSpPr/>
        <p:nvPr/>
      </p:nvGrpSpPr>
      <p:grpSpPr>
        <a:xfrm>
          <a:off x="0" y="0"/>
          <a:ext cx="0" cy="0"/>
          <a:chOff x="0" y="0"/>
          <a:chExt cx="0" cy="0"/>
        </a:xfrm>
      </p:grpSpPr>
      <p:sp>
        <p:nvSpPr>
          <p:cNvPr id="142" name="Google Shape;142;p4"/>
          <p:cNvSpPr/>
          <p:nvPr/>
        </p:nvSpPr>
        <p:spPr>
          <a:xfrm>
            <a:off x="3051" y="0"/>
            <a:ext cx="12188949"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 name="Google Shape;143;p4"/>
          <p:cNvSpPr/>
          <p:nvPr/>
        </p:nvSpPr>
        <p:spPr>
          <a:xfrm>
            <a:off x="3051" y="0"/>
            <a:ext cx="12188949"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44" name="Google Shape;144;p4"/>
          <p:cNvGrpSpPr/>
          <p:nvPr/>
        </p:nvGrpSpPr>
        <p:grpSpPr>
          <a:xfrm>
            <a:off x="0" y="-7167"/>
            <a:ext cx="12188952" cy="3490956"/>
            <a:chOff x="651279" y="598259"/>
            <a:chExt cx="10889442" cy="5680742"/>
          </a:xfrm>
        </p:grpSpPr>
        <p:sp>
          <p:nvSpPr>
            <p:cNvPr id="145" name="Google Shape;145;p4"/>
            <p:cNvSpPr/>
            <p:nvPr/>
          </p:nvSpPr>
          <p:spPr>
            <a:xfrm>
              <a:off x="651279" y="598259"/>
              <a:ext cx="10889442" cy="5680742"/>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6" name="Google Shape;146;p4"/>
            <p:cNvSpPr/>
            <p:nvPr/>
          </p:nvSpPr>
          <p:spPr>
            <a:xfrm>
              <a:off x="651279" y="598259"/>
              <a:ext cx="10889442" cy="5680742"/>
            </a:xfrm>
            <a:prstGeom prst="rect">
              <a:avLst/>
            </a:prstGeom>
            <a:solidFill>
              <a:schemeClr val="accent6">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47" name="Google Shape;147;p4"/>
          <p:cNvGrpSpPr/>
          <p:nvPr/>
        </p:nvGrpSpPr>
        <p:grpSpPr>
          <a:xfrm>
            <a:off x="1524" y="0"/>
            <a:ext cx="12188952" cy="6858000"/>
            <a:chOff x="0" y="0"/>
            <a:chExt cx="12188952" cy="6858000"/>
          </a:xfrm>
        </p:grpSpPr>
        <p:sp>
          <p:nvSpPr>
            <p:cNvPr id="148" name="Google Shape;148;p4"/>
            <p:cNvSpPr/>
            <p:nvPr/>
          </p:nvSpPr>
          <p:spPr>
            <a:xfrm>
              <a:off x="26122" y="6015669"/>
              <a:ext cx="2605762" cy="842331"/>
            </a:xfrm>
            <a:custGeom>
              <a:avLst/>
              <a:gdLst/>
              <a:ahLst/>
              <a:cxnLst/>
              <a:rect l="l" t="t" r="r" b="b"/>
              <a:pathLst>
                <a:path w="3180577" h="1033951" extrusionOk="0">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9" name="Google Shape;149;p4"/>
            <p:cNvSpPr/>
            <p:nvPr/>
          </p:nvSpPr>
          <p:spPr>
            <a:xfrm>
              <a:off x="655184" y="5798001"/>
              <a:ext cx="2485581" cy="1059999"/>
            </a:xfrm>
            <a:custGeom>
              <a:avLst/>
              <a:gdLst/>
              <a:ahLst/>
              <a:cxnLst/>
              <a:rect l="l" t="t" r="r" b="b"/>
              <a:pathLst>
                <a:path w="2449768" h="1050628" extrusionOk="0">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0" name="Google Shape;150;p4"/>
            <p:cNvSpPr/>
            <p:nvPr/>
          </p:nvSpPr>
          <p:spPr>
            <a:xfrm>
              <a:off x="3474720" y="0"/>
              <a:ext cx="6177282" cy="1778750"/>
            </a:xfrm>
            <a:custGeom>
              <a:avLst/>
              <a:gdLst/>
              <a:ahLst/>
              <a:cxnLst/>
              <a:rect l="l" t="t" r="r" b="b"/>
              <a:pathLst>
                <a:path w="6386648" h="1849426" extrusionOk="0">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1" name="Google Shape;151;p4"/>
            <p:cNvSpPr/>
            <p:nvPr/>
          </p:nvSpPr>
          <p:spPr>
            <a:xfrm>
              <a:off x="0" y="2390523"/>
              <a:ext cx="611491" cy="1421482"/>
            </a:xfrm>
            <a:custGeom>
              <a:avLst/>
              <a:gdLst/>
              <a:ahLst/>
              <a:cxnLst/>
              <a:rect l="l" t="t" r="r" b="b"/>
              <a:pathLst>
                <a:path w="611491" h="1429512" extrusionOk="0">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2" name="Google Shape;152;p4"/>
            <p:cNvSpPr/>
            <p:nvPr/>
          </p:nvSpPr>
          <p:spPr>
            <a:xfrm>
              <a:off x="3792772" y="0"/>
              <a:ext cx="2423863" cy="1343767"/>
            </a:xfrm>
            <a:custGeom>
              <a:avLst/>
              <a:gdLst/>
              <a:ahLst/>
              <a:cxnLst/>
              <a:rect l="l" t="t" r="r" b="b"/>
              <a:pathLst>
                <a:path w="3015964" h="1681468" extrusionOk="0">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3" name="Google Shape;153;p4"/>
            <p:cNvSpPr/>
            <p:nvPr/>
          </p:nvSpPr>
          <p:spPr>
            <a:xfrm>
              <a:off x="10946850" y="0"/>
              <a:ext cx="1242102" cy="2620884"/>
            </a:xfrm>
            <a:custGeom>
              <a:avLst/>
              <a:gdLst/>
              <a:ahLst/>
              <a:cxnLst/>
              <a:rect l="l" t="t" r="r" b="b"/>
              <a:pathLst>
                <a:path w="1242102" h="2635689" extrusionOk="0">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4" name="Google Shape;154;p4"/>
            <p:cNvSpPr/>
            <p:nvPr/>
          </p:nvSpPr>
          <p:spPr>
            <a:xfrm>
              <a:off x="0" y="0"/>
              <a:ext cx="1577788" cy="980141"/>
            </a:xfrm>
            <a:custGeom>
              <a:avLst/>
              <a:gdLst/>
              <a:ahLst/>
              <a:cxnLst/>
              <a:rect l="l" t="t" r="r" b="b"/>
              <a:pathLst>
                <a:path w="1471018" h="795676" extrusionOk="0">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55" name="Google Shape;155;p4"/>
          <p:cNvSpPr txBox="1">
            <a:spLocks noGrp="1"/>
          </p:cNvSpPr>
          <p:nvPr>
            <p:ph type="subTitle" idx="1"/>
          </p:nvPr>
        </p:nvSpPr>
        <p:spPr>
          <a:xfrm>
            <a:off x="568805" y="2157051"/>
            <a:ext cx="11030505" cy="3147578"/>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2400"/>
              <a:buNone/>
            </a:pPr>
            <a:r>
              <a:rPr lang="en-CA" b="1" i="0" u="none" strike="noStrike">
                <a:solidFill>
                  <a:srgbClr val="000000"/>
                </a:solidFill>
                <a:latin typeface="Arial"/>
                <a:ea typeface="Arial"/>
                <a:cs typeface="Arial"/>
                <a:sym typeface="Arial"/>
              </a:rPr>
              <a:t>The most important thing the Ontario Government can do is utilize surplus provincial lands to build affordable housing and mixed or residential housing, now, while we continue to work as hard as we can to maximize supply. (Recommendation #70).</a:t>
            </a:r>
            <a:r>
              <a:rPr lang="en-CA" b="0" i="0" u="none" strike="noStrike">
                <a:solidFill>
                  <a:srgbClr val="000000"/>
                </a:solidFill>
                <a:latin typeface="Arial"/>
                <a:ea typeface="Arial"/>
                <a:cs typeface="Arial"/>
                <a:sym typeface="Arial"/>
              </a:rPr>
              <a:t> The impact of increasing supply on prices for homebuyers will only be felt, in the long-term, when supply meets or exceeds demand. </a:t>
            </a:r>
            <a:endParaRPr/>
          </a:p>
        </p:txBody>
      </p:sp>
      <p:sp>
        <p:nvSpPr>
          <p:cNvPr id="156" name="Google Shape;156;p4"/>
          <p:cNvSpPr txBox="1"/>
          <p:nvPr/>
        </p:nvSpPr>
        <p:spPr>
          <a:xfrm>
            <a:off x="667796" y="1276724"/>
            <a:ext cx="10901629"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2800" b="1">
                <a:solidFill>
                  <a:schemeClr val="dk1"/>
                </a:solidFill>
                <a:latin typeface="Arial"/>
                <a:ea typeface="Arial"/>
                <a:cs typeface="Arial"/>
                <a:sym typeface="Arial"/>
              </a:rPr>
              <a:t>74 RECOMMENDATIONS</a:t>
            </a:r>
            <a:endParaRPr/>
          </a:p>
          <a:p>
            <a:pPr marL="0" marR="0" lvl="0" indent="0" algn="l" rtl="0">
              <a:spcBef>
                <a:spcPts val="0"/>
              </a:spcBef>
              <a:spcAft>
                <a:spcPts val="0"/>
              </a:spcAft>
              <a:buNone/>
            </a:pPr>
            <a:endParaRPr sz="2800" b="1">
              <a:solidFill>
                <a:schemeClr val="dk1"/>
              </a:solidFill>
              <a:latin typeface="Arial"/>
              <a:ea typeface="Arial"/>
              <a:cs typeface="Arial"/>
              <a:sym typeface="Arial"/>
            </a:endParaRPr>
          </a:p>
          <a:p>
            <a:pPr marL="0" marR="0" lvl="0" indent="0" algn="l" rtl="0">
              <a:spcBef>
                <a:spcPts val="0"/>
              </a:spcBef>
              <a:spcAft>
                <a:spcPts val="0"/>
              </a:spcAft>
              <a:buNone/>
            </a:pPr>
            <a:endParaRPr sz="2800" b="1">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0"/>
        <p:cNvGrpSpPr/>
        <p:nvPr/>
      </p:nvGrpSpPr>
      <p:grpSpPr>
        <a:xfrm>
          <a:off x="0" y="0"/>
          <a:ext cx="0" cy="0"/>
          <a:chOff x="0" y="0"/>
          <a:chExt cx="0" cy="0"/>
        </a:xfrm>
      </p:grpSpPr>
      <p:sp>
        <p:nvSpPr>
          <p:cNvPr id="161" name="Google Shape;161;p5"/>
          <p:cNvSpPr/>
          <p:nvPr/>
        </p:nvSpPr>
        <p:spPr>
          <a:xfrm>
            <a:off x="3051" y="0"/>
            <a:ext cx="12188949"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2" name="Google Shape;162;p5"/>
          <p:cNvSpPr/>
          <p:nvPr/>
        </p:nvSpPr>
        <p:spPr>
          <a:xfrm>
            <a:off x="-74436" y="0"/>
            <a:ext cx="12189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63" name="Google Shape;163;p5"/>
          <p:cNvGrpSpPr/>
          <p:nvPr/>
        </p:nvGrpSpPr>
        <p:grpSpPr>
          <a:xfrm>
            <a:off x="0" y="-7167"/>
            <a:ext cx="12188952" cy="3490956"/>
            <a:chOff x="651279" y="598259"/>
            <a:chExt cx="10889442" cy="5680742"/>
          </a:xfrm>
        </p:grpSpPr>
        <p:sp>
          <p:nvSpPr>
            <p:cNvPr id="164" name="Google Shape;164;p5"/>
            <p:cNvSpPr/>
            <p:nvPr/>
          </p:nvSpPr>
          <p:spPr>
            <a:xfrm>
              <a:off x="651279" y="598259"/>
              <a:ext cx="10889442" cy="5680742"/>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5" name="Google Shape;165;p5"/>
            <p:cNvSpPr/>
            <p:nvPr/>
          </p:nvSpPr>
          <p:spPr>
            <a:xfrm>
              <a:off x="651279" y="598259"/>
              <a:ext cx="10889442" cy="5680742"/>
            </a:xfrm>
            <a:prstGeom prst="rect">
              <a:avLst/>
            </a:prstGeom>
            <a:solidFill>
              <a:schemeClr val="accent6">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66" name="Google Shape;166;p5"/>
          <p:cNvGrpSpPr/>
          <p:nvPr/>
        </p:nvGrpSpPr>
        <p:grpSpPr>
          <a:xfrm>
            <a:off x="1524" y="0"/>
            <a:ext cx="12188952" cy="6858000"/>
            <a:chOff x="0" y="0"/>
            <a:chExt cx="12188952" cy="6858000"/>
          </a:xfrm>
        </p:grpSpPr>
        <p:sp>
          <p:nvSpPr>
            <p:cNvPr id="167" name="Google Shape;167;p5"/>
            <p:cNvSpPr/>
            <p:nvPr/>
          </p:nvSpPr>
          <p:spPr>
            <a:xfrm>
              <a:off x="26122" y="6015669"/>
              <a:ext cx="2605762" cy="842331"/>
            </a:xfrm>
            <a:custGeom>
              <a:avLst/>
              <a:gdLst/>
              <a:ahLst/>
              <a:cxnLst/>
              <a:rect l="l" t="t" r="r" b="b"/>
              <a:pathLst>
                <a:path w="3180577" h="1033951" extrusionOk="0">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8" name="Google Shape;168;p5"/>
            <p:cNvSpPr/>
            <p:nvPr/>
          </p:nvSpPr>
          <p:spPr>
            <a:xfrm>
              <a:off x="655184" y="5798001"/>
              <a:ext cx="2485581" cy="1059999"/>
            </a:xfrm>
            <a:custGeom>
              <a:avLst/>
              <a:gdLst/>
              <a:ahLst/>
              <a:cxnLst/>
              <a:rect l="l" t="t" r="r" b="b"/>
              <a:pathLst>
                <a:path w="2449768" h="1050628" extrusionOk="0">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9" name="Google Shape;169;p5"/>
            <p:cNvSpPr/>
            <p:nvPr/>
          </p:nvSpPr>
          <p:spPr>
            <a:xfrm>
              <a:off x="3474720" y="0"/>
              <a:ext cx="6177282" cy="1778750"/>
            </a:xfrm>
            <a:custGeom>
              <a:avLst/>
              <a:gdLst/>
              <a:ahLst/>
              <a:cxnLst/>
              <a:rect l="l" t="t" r="r" b="b"/>
              <a:pathLst>
                <a:path w="6386648" h="1849426" extrusionOk="0">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0" name="Google Shape;170;p5"/>
            <p:cNvSpPr/>
            <p:nvPr/>
          </p:nvSpPr>
          <p:spPr>
            <a:xfrm>
              <a:off x="0" y="2390523"/>
              <a:ext cx="611491" cy="1421482"/>
            </a:xfrm>
            <a:custGeom>
              <a:avLst/>
              <a:gdLst/>
              <a:ahLst/>
              <a:cxnLst/>
              <a:rect l="l" t="t" r="r" b="b"/>
              <a:pathLst>
                <a:path w="611491" h="1429512" extrusionOk="0">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1" name="Google Shape;171;p5"/>
            <p:cNvSpPr/>
            <p:nvPr/>
          </p:nvSpPr>
          <p:spPr>
            <a:xfrm>
              <a:off x="3792772" y="0"/>
              <a:ext cx="2423863" cy="1343767"/>
            </a:xfrm>
            <a:custGeom>
              <a:avLst/>
              <a:gdLst/>
              <a:ahLst/>
              <a:cxnLst/>
              <a:rect l="l" t="t" r="r" b="b"/>
              <a:pathLst>
                <a:path w="3015964" h="1681468" extrusionOk="0">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2" name="Google Shape;172;p5"/>
            <p:cNvSpPr/>
            <p:nvPr/>
          </p:nvSpPr>
          <p:spPr>
            <a:xfrm>
              <a:off x="10946850" y="0"/>
              <a:ext cx="1242102" cy="2620884"/>
            </a:xfrm>
            <a:custGeom>
              <a:avLst/>
              <a:gdLst/>
              <a:ahLst/>
              <a:cxnLst/>
              <a:rect l="l" t="t" r="r" b="b"/>
              <a:pathLst>
                <a:path w="1242102" h="2635689" extrusionOk="0">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3" name="Google Shape;173;p5"/>
            <p:cNvSpPr/>
            <p:nvPr/>
          </p:nvSpPr>
          <p:spPr>
            <a:xfrm>
              <a:off x="0" y="0"/>
              <a:ext cx="1577788" cy="980141"/>
            </a:xfrm>
            <a:custGeom>
              <a:avLst/>
              <a:gdLst/>
              <a:ahLst/>
              <a:cxnLst/>
              <a:rect l="l" t="t" r="r" b="b"/>
              <a:pathLst>
                <a:path w="1471018" h="795676" extrusionOk="0">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74" name="Google Shape;174;p5"/>
          <p:cNvSpPr txBox="1">
            <a:spLocks noGrp="1"/>
          </p:cNvSpPr>
          <p:nvPr>
            <p:ph type="subTitle" idx="1"/>
          </p:nvPr>
        </p:nvSpPr>
        <p:spPr>
          <a:xfrm>
            <a:off x="504787" y="2650423"/>
            <a:ext cx="11030505" cy="3147578"/>
          </a:xfrm>
          <a:prstGeom prst="rect">
            <a:avLst/>
          </a:prstGeom>
          <a:noFill/>
          <a:ln>
            <a:noFill/>
          </a:ln>
        </p:spPr>
        <p:txBody>
          <a:bodyPr spcFirstLastPara="1" wrap="square" lIns="91425" tIns="45700" rIns="91425" bIns="45700" anchor="ctr" anchorCtr="0">
            <a:normAutofit fontScale="62500" lnSpcReduction="20000"/>
          </a:bodyPr>
          <a:lstStyle/>
          <a:p>
            <a:pPr marL="0" lvl="0" indent="0" algn="just" rtl="0">
              <a:lnSpc>
                <a:spcPct val="120000"/>
              </a:lnSpc>
              <a:spcBef>
                <a:spcPts val="0"/>
              </a:spcBef>
              <a:spcAft>
                <a:spcPts val="0"/>
              </a:spcAft>
              <a:buClr>
                <a:schemeClr val="dk1"/>
              </a:buClr>
              <a:buSzPct val="100000"/>
              <a:buNone/>
            </a:pPr>
            <a:r>
              <a:rPr lang="en-CA" sz="2800" b="1" i="0" u="none" strike="noStrike" dirty="0">
                <a:latin typeface="Arial"/>
                <a:ea typeface="Arial"/>
                <a:cs typeface="Arial"/>
                <a:sym typeface="Arial"/>
              </a:rPr>
              <a:t>#70 Review surplus lands and accelerate the sale and development through RFP of surplus government land </a:t>
            </a:r>
            <a:r>
              <a:rPr lang="en-CA" sz="2800" b="0" i="0" u="none" strike="noStrike" dirty="0">
                <a:latin typeface="Arial"/>
                <a:ea typeface="Arial"/>
                <a:cs typeface="Arial"/>
                <a:sym typeface="Arial"/>
              </a:rPr>
              <a:t>and surrounding land by provincially pre-zoning for density, affordable housing, and mixed or residential use. The most important thing the Ontario government can do is </a:t>
            </a:r>
            <a:r>
              <a:rPr lang="en-CA" sz="2800" b="1" i="0" u="none" strike="noStrike" dirty="0">
                <a:latin typeface="Arial"/>
                <a:ea typeface="Arial"/>
                <a:cs typeface="Arial"/>
                <a:sym typeface="Arial"/>
              </a:rPr>
              <a:t>utilize surplus provincial lands to build affordable housing</a:t>
            </a:r>
            <a:r>
              <a:rPr lang="en-CA" sz="2800" b="0" i="0" u="none" strike="noStrike" dirty="0">
                <a:latin typeface="Arial"/>
                <a:ea typeface="Arial"/>
                <a:cs typeface="Arial"/>
                <a:sym typeface="Arial"/>
              </a:rPr>
              <a:t> and mixed or residential housing now, in the short term. (Recommendation #70). The impact of increasing supply on prices for homebuyers will only be felt, in the long-term, when supply meets or exceeds demand. </a:t>
            </a:r>
            <a:endParaRPr sz="2800" b="0" dirty="0">
              <a:latin typeface="Arial"/>
              <a:ea typeface="Arial"/>
              <a:cs typeface="Arial"/>
              <a:sym typeface="Arial"/>
            </a:endParaRPr>
          </a:p>
          <a:p>
            <a:pPr marL="0" lvl="0" indent="0" algn="ctr" rtl="0">
              <a:lnSpc>
                <a:spcPct val="90000"/>
              </a:lnSpc>
              <a:spcBef>
                <a:spcPts val="1000"/>
              </a:spcBef>
              <a:spcAft>
                <a:spcPts val="0"/>
              </a:spcAft>
              <a:buClr>
                <a:schemeClr val="dk1"/>
              </a:buClr>
              <a:buSzPct val="100000"/>
              <a:buNone/>
            </a:pPr>
            <a:br>
              <a:rPr lang="en-CA" sz="1800" b="0" dirty="0">
                <a:latin typeface="Arial"/>
                <a:ea typeface="Arial"/>
                <a:cs typeface="Arial"/>
                <a:sym typeface="Arial"/>
              </a:rPr>
            </a:br>
            <a:endParaRPr sz="1800" b="0" dirty="0">
              <a:latin typeface="Arial"/>
              <a:ea typeface="Arial"/>
              <a:cs typeface="Arial"/>
              <a:sym typeface="Arial"/>
            </a:endParaRPr>
          </a:p>
          <a:p>
            <a:pPr marL="0" lvl="0" indent="0" algn="ctr" rtl="0">
              <a:lnSpc>
                <a:spcPct val="90000"/>
              </a:lnSpc>
              <a:spcBef>
                <a:spcPts val="1000"/>
              </a:spcBef>
              <a:spcAft>
                <a:spcPts val="0"/>
              </a:spcAft>
              <a:buClr>
                <a:schemeClr val="dk1"/>
              </a:buClr>
              <a:buSzPct val="100000"/>
              <a:buNone/>
            </a:pPr>
            <a:endParaRPr sz="1800" i="0" u="none" strike="noStrike" dirty="0">
              <a:latin typeface="Arial"/>
              <a:ea typeface="Arial"/>
              <a:cs typeface="Arial"/>
              <a:sym typeface="Arial"/>
            </a:endParaRPr>
          </a:p>
          <a:p>
            <a:pPr marL="0" lvl="0" indent="0" algn="ctr" rtl="0">
              <a:lnSpc>
                <a:spcPct val="90000"/>
              </a:lnSpc>
              <a:spcBef>
                <a:spcPts val="1000"/>
              </a:spcBef>
              <a:spcAft>
                <a:spcPts val="0"/>
              </a:spcAft>
              <a:buClr>
                <a:schemeClr val="dk1"/>
              </a:buClr>
              <a:buSzPct val="100000"/>
              <a:buNone/>
            </a:pPr>
            <a:endParaRPr sz="1800" b="1" dirty="0">
              <a:latin typeface="Arial"/>
              <a:ea typeface="Arial"/>
              <a:cs typeface="Arial"/>
              <a:sym typeface="Arial"/>
            </a:endParaRPr>
          </a:p>
          <a:p>
            <a:pPr marL="0" lvl="0" indent="0" algn="ctr" rtl="0">
              <a:lnSpc>
                <a:spcPct val="90000"/>
              </a:lnSpc>
              <a:spcBef>
                <a:spcPts val="1000"/>
              </a:spcBef>
              <a:spcAft>
                <a:spcPts val="0"/>
              </a:spcAft>
              <a:buClr>
                <a:schemeClr val="dk1"/>
              </a:buClr>
              <a:buSzPct val="100000"/>
              <a:buNone/>
            </a:pPr>
            <a:endParaRPr sz="2000" b="1" i="0" u="none" strike="noStrike" dirty="0">
              <a:latin typeface="Arial"/>
              <a:ea typeface="Arial"/>
              <a:cs typeface="Arial"/>
              <a:sym typeface="Arial"/>
            </a:endParaRPr>
          </a:p>
          <a:p>
            <a:pPr marL="0" lvl="0" indent="0" algn="ctr" rtl="0">
              <a:lnSpc>
                <a:spcPct val="90000"/>
              </a:lnSpc>
              <a:spcBef>
                <a:spcPts val="1000"/>
              </a:spcBef>
              <a:spcAft>
                <a:spcPts val="0"/>
              </a:spcAft>
              <a:buClr>
                <a:schemeClr val="dk1"/>
              </a:buClr>
              <a:buSzPct val="100000"/>
              <a:buNone/>
            </a:pPr>
            <a:r>
              <a:rPr lang="en-CA" sz="2000" b="1" i="0" u="none" strike="noStrike" dirty="0">
                <a:latin typeface="Arial"/>
                <a:ea typeface="Arial"/>
                <a:cs typeface="Arial"/>
                <a:sym typeface="Arial"/>
              </a:rPr>
              <a:t>SELL GOVERNMENT LAND  </a:t>
            </a:r>
            <a:r>
              <a:rPr lang="en-CA" sz="2000" b="0" i="0" u="none" strike="noStrike" dirty="0">
                <a:latin typeface="Arial"/>
                <a:ea typeface="Arial"/>
                <a:cs typeface="Arial"/>
                <a:sym typeface="Arial"/>
              </a:rPr>
              <a:t>             </a:t>
            </a:r>
            <a:r>
              <a:rPr lang="en-CA" sz="2000" b="1" i="0" u="none" strike="noStrike" dirty="0">
                <a:latin typeface="Arial"/>
                <a:ea typeface="Arial"/>
                <a:cs typeface="Arial"/>
                <a:sym typeface="Arial"/>
              </a:rPr>
              <a:t>PURCHASER               BUILDER                AFFORDABLE HOMES</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ct val="100000"/>
              <a:buNone/>
            </a:pPr>
            <a:endParaRPr sz="2000" dirty="0"/>
          </a:p>
        </p:txBody>
      </p:sp>
      <p:sp>
        <p:nvSpPr>
          <p:cNvPr id="175" name="Google Shape;175;p5"/>
          <p:cNvSpPr txBox="1"/>
          <p:nvPr/>
        </p:nvSpPr>
        <p:spPr>
          <a:xfrm>
            <a:off x="667796" y="1276724"/>
            <a:ext cx="10901629"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2800" b="1">
                <a:solidFill>
                  <a:schemeClr val="dk1"/>
                </a:solidFill>
                <a:latin typeface="Arial"/>
                <a:ea typeface="Arial"/>
                <a:cs typeface="Arial"/>
                <a:sym typeface="Arial"/>
              </a:rPr>
              <a:t>RECOMMENDATION #70</a:t>
            </a:r>
            <a:endParaRPr/>
          </a:p>
          <a:p>
            <a:pPr marL="0" marR="0" lvl="0" indent="0" algn="l" rtl="0">
              <a:spcBef>
                <a:spcPts val="0"/>
              </a:spcBef>
              <a:spcAft>
                <a:spcPts val="0"/>
              </a:spcAft>
              <a:buNone/>
            </a:pPr>
            <a:endParaRPr sz="2800" b="1">
              <a:solidFill>
                <a:schemeClr val="dk1"/>
              </a:solidFill>
              <a:latin typeface="Arial"/>
              <a:ea typeface="Arial"/>
              <a:cs typeface="Arial"/>
              <a:sym typeface="Arial"/>
            </a:endParaRPr>
          </a:p>
          <a:p>
            <a:pPr marL="0" marR="0" lvl="0" indent="0" algn="l" rtl="0">
              <a:spcBef>
                <a:spcPts val="0"/>
              </a:spcBef>
              <a:spcAft>
                <a:spcPts val="0"/>
              </a:spcAft>
              <a:buNone/>
            </a:pPr>
            <a:endParaRPr sz="2800" b="1">
              <a:solidFill>
                <a:schemeClr val="dk1"/>
              </a:solidFill>
              <a:latin typeface="Arial"/>
              <a:ea typeface="Arial"/>
              <a:cs typeface="Arial"/>
              <a:sym typeface="Arial"/>
            </a:endParaRPr>
          </a:p>
        </p:txBody>
      </p:sp>
      <p:sp>
        <p:nvSpPr>
          <p:cNvPr id="176" name="Google Shape;176;p5"/>
          <p:cNvSpPr/>
          <p:nvPr/>
        </p:nvSpPr>
        <p:spPr>
          <a:xfrm>
            <a:off x="4332156" y="5420398"/>
            <a:ext cx="606600" cy="274200"/>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7" name="Google Shape;177;p5"/>
          <p:cNvSpPr/>
          <p:nvPr/>
        </p:nvSpPr>
        <p:spPr>
          <a:xfrm>
            <a:off x="6020039" y="5422963"/>
            <a:ext cx="606705" cy="274256"/>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8" name="Google Shape;178;p5"/>
          <p:cNvSpPr/>
          <p:nvPr/>
        </p:nvSpPr>
        <p:spPr>
          <a:xfrm>
            <a:off x="7454486" y="5420398"/>
            <a:ext cx="606600" cy="274200"/>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2"/>
        <p:cNvGrpSpPr/>
        <p:nvPr/>
      </p:nvGrpSpPr>
      <p:grpSpPr>
        <a:xfrm>
          <a:off x="0" y="0"/>
          <a:ext cx="0" cy="0"/>
          <a:chOff x="0" y="0"/>
          <a:chExt cx="0" cy="0"/>
        </a:xfrm>
      </p:grpSpPr>
      <p:sp>
        <p:nvSpPr>
          <p:cNvPr id="183" name="Google Shape;183;p7"/>
          <p:cNvSpPr/>
          <p:nvPr/>
        </p:nvSpPr>
        <p:spPr>
          <a:xfrm>
            <a:off x="3051" y="0"/>
            <a:ext cx="12188949"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4" name="Google Shape;184;p7"/>
          <p:cNvSpPr/>
          <p:nvPr/>
        </p:nvSpPr>
        <p:spPr>
          <a:xfrm>
            <a:off x="3051" y="0"/>
            <a:ext cx="12188949"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5" name="Google Shape;185;p7"/>
          <p:cNvGrpSpPr/>
          <p:nvPr/>
        </p:nvGrpSpPr>
        <p:grpSpPr>
          <a:xfrm>
            <a:off x="0" y="-7167"/>
            <a:ext cx="12188952" cy="3490956"/>
            <a:chOff x="651279" y="598259"/>
            <a:chExt cx="10889442" cy="5680742"/>
          </a:xfrm>
        </p:grpSpPr>
        <p:sp>
          <p:nvSpPr>
            <p:cNvPr id="186" name="Google Shape;186;p7"/>
            <p:cNvSpPr/>
            <p:nvPr/>
          </p:nvSpPr>
          <p:spPr>
            <a:xfrm>
              <a:off x="651279" y="598259"/>
              <a:ext cx="10889442" cy="5680742"/>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7" name="Google Shape;187;p7"/>
            <p:cNvSpPr/>
            <p:nvPr/>
          </p:nvSpPr>
          <p:spPr>
            <a:xfrm>
              <a:off x="651279" y="598259"/>
              <a:ext cx="10889442" cy="5680742"/>
            </a:xfrm>
            <a:prstGeom prst="rect">
              <a:avLst/>
            </a:prstGeom>
            <a:solidFill>
              <a:schemeClr val="accent6">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88" name="Google Shape;188;p7"/>
          <p:cNvGrpSpPr/>
          <p:nvPr/>
        </p:nvGrpSpPr>
        <p:grpSpPr>
          <a:xfrm>
            <a:off x="1524" y="0"/>
            <a:ext cx="12188952" cy="6858000"/>
            <a:chOff x="0" y="0"/>
            <a:chExt cx="12188952" cy="6858000"/>
          </a:xfrm>
        </p:grpSpPr>
        <p:sp>
          <p:nvSpPr>
            <p:cNvPr id="189" name="Google Shape;189;p7"/>
            <p:cNvSpPr/>
            <p:nvPr/>
          </p:nvSpPr>
          <p:spPr>
            <a:xfrm>
              <a:off x="26122" y="6015669"/>
              <a:ext cx="2605762" cy="842331"/>
            </a:xfrm>
            <a:custGeom>
              <a:avLst/>
              <a:gdLst/>
              <a:ahLst/>
              <a:cxnLst/>
              <a:rect l="l" t="t" r="r" b="b"/>
              <a:pathLst>
                <a:path w="3180577" h="1033951" extrusionOk="0">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0" name="Google Shape;190;p7"/>
            <p:cNvSpPr/>
            <p:nvPr/>
          </p:nvSpPr>
          <p:spPr>
            <a:xfrm>
              <a:off x="655184" y="5798001"/>
              <a:ext cx="2485581" cy="1059999"/>
            </a:xfrm>
            <a:custGeom>
              <a:avLst/>
              <a:gdLst/>
              <a:ahLst/>
              <a:cxnLst/>
              <a:rect l="l" t="t" r="r" b="b"/>
              <a:pathLst>
                <a:path w="2449768" h="1050628" extrusionOk="0">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1" name="Google Shape;191;p7"/>
            <p:cNvSpPr/>
            <p:nvPr/>
          </p:nvSpPr>
          <p:spPr>
            <a:xfrm>
              <a:off x="3474720" y="0"/>
              <a:ext cx="6177282" cy="1778750"/>
            </a:xfrm>
            <a:custGeom>
              <a:avLst/>
              <a:gdLst/>
              <a:ahLst/>
              <a:cxnLst/>
              <a:rect l="l" t="t" r="r" b="b"/>
              <a:pathLst>
                <a:path w="6386648" h="1849426" extrusionOk="0">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2" name="Google Shape;192;p7"/>
            <p:cNvSpPr/>
            <p:nvPr/>
          </p:nvSpPr>
          <p:spPr>
            <a:xfrm>
              <a:off x="0" y="2390523"/>
              <a:ext cx="611491" cy="1421482"/>
            </a:xfrm>
            <a:custGeom>
              <a:avLst/>
              <a:gdLst/>
              <a:ahLst/>
              <a:cxnLst/>
              <a:rect l="l" t="t" r="r" b="b"/>
              <a:pathLst>
                <a:path w="611491" h="1429512" extrusionOk="0">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3" name="Google Shape;193;p7"/>
            <p:cNvSpPr/>
            <p:nvPr/>
          </p:nvSpPr>
          <p:spPr>
            <a:xfrm>
              <a:off x="3792772" y="0"/>
              <a:ext cx="2423863" cy="1343767"/>
            </a:xfrm>
            <a:custGeom>
              <a:avLst/>
              <a:gdLst/>
              <a:ahLst/>
              <a:cxnLst/>
              <a:rect l="l" t="t" r="r" b="b"/>
              <a:pathLst>
                <a:path w="3015964" h="1681468" extrusionOk="0">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4" name="Google Shape;194;p7"/>
            <p:cNvSpPr/>
            <p:nvPr/>
          </p:nvSpPr>
          <p:spPr>
            <a:xfrm>
              <a:off x="10946850" y="0"/>
              <a:ext cx="1242102" cy="2620884"/>
            </a:xfrm>
            <a:custGeom>
              <a:avLst/>
              <a:gdLst/>
              <a:ahLst/>
              <a:cxnLst/>
              <a:rect l="l" t="t" r="r" b="b"/>
              <a:pathLst>
                <a:path w="1242102" h="2635689" extrusionOk="0">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7"/>
            <p:cNvSpPr/>
            <p:nvPr/>
          </p:nvSpPr>
          <p:spPr>
            <a:xfrm>
              <a:off x="0" y="0"/>
              <a:ext cx="1577788" cy="980141"/>
            </a:xfrm>
            <a:custGeom>
              <a:avLst/>
              <a:gdLst/>
              <a:ahLst/>
              <a:cxnLst/>
              <a:rect l="l" t="t" r="r" b="b"/>
              <a:pathLst>
                <a:path w="1471018" h="795676" extrusionOk="0">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96" name="Google Shape;196;p7"/>
          <p:cNvSpPr txBox="1">
            <a:spLocks noGrp="1"/>
          </p:cNvSpPr>
          <p:nvPr>
            <p:ph type="subTitle" idx="1"/>
          </p:nvPr>
        </p:nvSpPr>
        <p:spPr>
          <a:xfrm>
            <a:off x="388831" y="2127668"/>
            <a:ext cx="11063802" cy="3147578"/>
          </a:xfrm>
          <a:prstGeom prst="rect">
            <a:avLst/>
          </a:prstGeom>
          <a:noFill/>
          <a:ln>
            <a:noFill/>
          </a:ln>
        </p:spPr>
        <p:txBody>
          <a:bodyPr spcFirstLastPara="1" wrap="square" lIns="91425" tIns="45700" rIns="91425" bIns="45700" anchor="ctr" anchorCtr="0">
            <a:normAutofit fontScale="25000" lnSpcReduction="20000"/>
          </a:bodyPr>
          <a:lstStyle/>
          <a:p>
            <a:pPr marL="0" lvl="0" indent="0" algn="l" rtl="0">
              <a:lnSpc>
                <a:spcPct val="90000"/>
              </a:lnSpc>
              <a:spcBef>
                <a:spcPts val="0"/>
              </a:spcBef>
              <a:spcAft>
                <a:spcPts val="0"/>
              </a:spcAft>
              <a:buClr>
                <a:schemeClr val="dk1"/>
              </a:buClr>
              <a:buSzPct val="100000"/>
              <a:buNone/>
            </a:pPr>
            <a:endParaRPr b="1">
              <a:latin typeface="Arial"/>
              <a:ea typeface="Arial"/>
              <a:cs typeface="Arial"/>
              <a:sym typeface="Arial"/>
            </a:endParaRPr>
          </a:p>
          <a:p>
            <a:pPr marL="0" lvl="0" indent="0" algn="l" rtl="0">
              <a:lnSpc>
                <a:spcPct val="120000"/>
              </a:lnSpc>
              <a:spcBef>
                <a:spcPts val="0"/>
              </a:spcBef>
              <a:spcAft>
                <a:spcPts val="0"/>
              </a:spcAft>
              <a:buClr>
                <a:schemeClr val="dk1"/>
              </a:buClr>
              <a:buSzPct val="100000"/>
              <a:buNone/>
            </a:pPr>
            <a:endParaRPr sz="8000">
              <a:latin typeface="Arial"/>
              <a:ea typeface="Arial"/>
              <a:cs typeface="Arial"/>
              <a:sym typeface="Arial"/>
            </a:endParaRPr>
          </a:p>
          <a:p>
            <a:pPr marL="0" lvl="0" indent="0" algn="just" rtl="0">
              <a:lnSpc>
                <a:spcPct val="120000"/>
              </a:lnSpc>
              <a:spcBef>
                <a:spcPts val="0"/>
              </a:spcBef>
              <a:spcAft>
                <a:spcPts val="0"/>
              </a:spcAft>
              <a:buClr>
                <a:srgbClr val="000000"/>
              </a:buClr>
              <a:buSzPct val="100000"/>
              <a:buNone/>
            </a:pPr>
            <a:r>
              <a:rPr lang="en-CA" sz="8000" b="0" i="0" u="none" strike="noStrike">
                <a:solidFill>
                  <a:srgbClr val="000000"/>
                </a:solidFill>
                <a:latin typeface="Arial"/>
                <a:ea typeface="Arial"/>
                <a:cs typeface="Arial"/>
                <a:sym typeface="Arial"/>
              </a:rPr>
              <a:t>“I received feedback and recommendations from Oakville Town Staff, the Oakville Chamber of Commerce, We Love Oakville, the Trafalgar Chartwell Residents' Association, and Oakville Town Councillors. There was </a:t>
            </a:r>
            <a:r>
              <a:rPr lang="en-CA" sz="8000" b="1" i="0" u="none" strike="noStrike">
                <a:solidFill>
                  <a:srgbClr val="000000"/>
                </a:solidFill>
                <a:latin typeface="Arial"/>
                <a:ea typeface="Arial"/>
                <a:cs typeface="Arial"/>
                <a:sym typeface="Arial"/>
              </a:rPr>
              <a:t>consensus on a majority of recommendations</a:t>
            </a:r>
            <a:r>
              <a:rPr lang="en-CA" sz="8000" b="0" i="0" u="none" strike="noStrike">
                <a:solidFill>
                  <a:srgbClr val="000000"/>
                </a:solidFill>
                <a:latin typeface="Arial"/>
                <a:ea typeface="Arial"/>
                <a:cs typeface="Arial"/>
                <a:sym typeface="Arial"/>
              </a:rPr>
              <a:t>,</a:t>
            </a:r>
            <a:r>
              <a:rPr lang="en-CA" sz="8000" b="1" i="0" u="none" strike="noStrike">
                <a:solidFill>
                  <a:srgbClr val="000000"/>
                </a:solidFill>
                <a:latin typeface="Arial"/>
                <a:ea typeface="Arial"/>
                <a:cs typeface="Arial"/>
                <a:sym typeface="Arial"/>
              </a:rPr>
              <a:t> and I incorporated their suggestions into my priority recommendations…”</a:t>
            </a:r>
            <a:endParaRPr/>
          </a:p>
          <a:p>
            <a:pPr marL="0" lvl="0" indent="0" algn="just" rtl="0">
              <a:lnSpc>
                <a:spcPct val="120000"/>
              </a:lnSpc>
              <a:spcBef>
                <a:spcPts val="0"/>
              </a:spcBef>
              <a:spcAft>
                <a:spcPts val="0"/>
              </a:spcAft>
              <a:buClr>
                <a:schemeClr val="dk1"/>
              </a:buClr>
              <a:buSzPct val="100000"/>
              <a:buNone/>
            </a:pPr>
            <a:endParaRPr sz="8000" b="0">
              <a:latin typeface="Arial"/>
              <a:ea typeface="Arial"/>
              <a:cs typeface="Arial"/>
              <a:sym typeface="Arial"/>
            </a:endParaRPr>
          </a:p>
          <a:p>
            <a:pPr marL="0" lvl="0" indent="0" algn="just" rtl="0">
              <a:lnSpc>
                <a:spcPct val="120000"/>
              </a:lnSpc>
              <a:spcBef>
                <a:spcPts val="0"/>
              </a:spcBef>
              <a:spcAft>
                <a:spcPts val="0"/>
              </a:spcAft>
              <a:buClr>
                <a:schemeClr val="dk1"/>
              </a:buClr>
              <a:buSzPct val="100000"/>
              <a:buNone/>
            </a:pPr>
            <a:br>
              <a:rPr lang="en-CA" sz="8000" b="0">
                <a:latin typeface="Arial"/>
                <a:ea typeface="Arial"/>
                <a:cs typeface="Arial"/>
                <a:sym typeface="Arial"/>
              </a:rPr>
            </a:br>
            <a:r>
              <a:rPr lang="en-CA" sz="8000" b="1" i="0" u="none" strike="noStrike">
                <a:solidFill>
                  <a:srgbClr val="000000"/>
                </a:solidFill>
                <a:latin typeface="Arial"/>
                <a:ea typeface="Arial"/>
                <a:cs typeface="Arial"/>
                <a:sym typeface="Arial"/>
              </a:rPr>
              <a:t>WHY ONLY SELECT ORGANIZATIONS MENTIONED AND </a:t>
            </a:r>
            <a:r>
              <a:rPr lang="en-CA" sz="8000" b="1" i="0" u="none" strike="noStrike">
                <a:solidFill>
                  <a:srgbClr val="FF0000"/>
                </a:solidFill>
                <a:latin typeface="Arial"/>
                <a:ea typeface="Arial"/>
                <a:cs typeface="Arial"/>
                <a:sym typeface="Arial"/>
              </a:rPr>
              <a:t>NOT MENTION</a:t>
            </a:r>
            <a:r>
              <a:rPr lang="en-CA" sz="8000" b="1" i="0" u="none" strike="noStrike">
                <a:solidFill>
                  <a:srgbClr val="000000"/>
                </a:solidFill>
                <a:latin typeface="Arial"/>
                <a:ea typeface="Arial"/>
                <a:cs typeface="Arial"/>
                <a:sym typeface="Arial"/>
              </a:rPr>
              <a:t> SIGNIFICANT OTHERS WHO COMMENTED AND OFFERED INPUT</a:t>
            </a:r>
            <a:r>
              <a:rPr lang="en-CA" sz="8000" b="1">
                <a:solidFill>
                  <a:srgbClr val="000000"/>
                </a:solidFill>
                <a:latin typeface="Arial"/>
                <a:ea typeface="Arial"/>
                <a:cs typeface="Arial"/>
                <a:sym typeface="Arial"/>
              </a:rPr>
              <a:t> </a:t>
            </a:r>
            <a:r>
              <a:rPr lang="en-CA" sz="8000" b="1" i="0" u="none" strike="noStrike">
                <a:solidFill>
                  <a:srgbClr val="000000"/>
                </a:solidFill>
                <a:latin typeface="Arial"/>
                <a:ea typeface="Arial"/>
                <a:cs typeface="Arial"/>
                <a:sym typeface="Arial"/>
              </a:rPr>
              <a:t>THAT MAKES SOME SENSE</a:t>
            </a:r>
            <a:r>
              <a:rPr lang="en-CA" sz="8000" b="1">
                <a:solidFill>
                  <a:srgbClr val="000000"/>
                </a:solidFill>
                <a:latin typeface="Arial"/>
                <a:ea typeface="Arial"/>
                <a:cs typeface="Arial"/>
                <a:sym typeface="Arial"/>
              </a:rPr>
              <a:t>?</a:t>
            </a:r>
            <a:endParaRPr sz="8000" b="0" strike="sngStrike">
              <a:latin typeface="Arial"/>
              <a:ea typeface="Arial"/>
              <a:cs typeface="Arial"/>
              <a:sym typeface="Arial"/>
            </a:endParaRPr>
          </a:p>
          <a:p>
            <a:pPr marL="0" lvl="0" indent="0" algn="ctr" rtl="0">
              <a:lnSpc>
                <a:spcPct val="120000"/>
              </a:lnSpc>
              <a:spcBef>
                <a:spcPts val="0"/>
              </a:spcBef>
              <a:spcAft>
                <a:spcPts val="0"/>
              </a:spcAft>
              <a:buClr>
                <a:schemeClr val="dk1"/>
              </a:buClr>
              <a:buSzPct val="100000"/>
              <a:buNone/>
            </a:pPr>
            <a:br>
              <a:rPr lang="en-CA" sz="8000">
                <a:latin typeface="Arial"/>
                <a:ea typeface="Arial"/>
                <a:cs typeface="Arial"/>
                <a:sym typeface="Arial"/>
              </a:rPr>
            </a:br>
            <a:r>
              <a:rPr lang="en-CA" sz="8000">
                <a:latin typeface="Arial"/>
                <a:ea typeface="Arial"/>
                <a:cs typeface="Arial"/>
                <a:sym typeface="Arial"/>
              </a:rPr>
              <a:t>	</a:t>
            </a:r>
            <a:br>
              <a:rPr lang="en-CA" sz="2000" b="0">
                <a:latin typeface="Arial"/>
                <a:ea typeface="Arial"/>
                <a:cs typeface="Arial"/>
                <a:sym typeface="Arial"/>
              </a:rPr>
            </a:br>
            <a:endParaRPr sz="6400" b="0">
              <a:latin typeface="Arial"/>
              <a:ea typeface="Arial"/>
              <a:cs typeface="Arial"/>
              <a:sym typeface="Arial"/>
            </a:endParaRPr>
          </a:p>
          <a:p>
            <a:pPr marL="0" lvl="0" indent="0" algn="just" rtl="0">
              <a:lnSpc>
                <a:spcPct val="120000"/>
              </a:lnSpc>
              <a:spcBef>
                <a:spcPts val="0"/>
              </a:spcBef>
              <a:spcAft>
                <a:spcPts val="0"/>
              </a:spcAft>
              <a:buClr>
                <a:srgbClr val="222222"/>
              </a:buClr>
              <a:buSzPct val="100000"/>
              <a:buNone/>
            </a:pPr>
            <a:r>
              <a:rPr lang="en-CA" sz="6400" b="0" i="0" u="none" strike="noStrike">
                <a:solidFill>
                  <a:srgbClr val="222222"/>
                </a:solidFill>
                <a:latin typeface="Arial"/>
                <a:ea typeface="Arial"/>
                <a:cs typeface="Arial"/>
                <a:sym typeface="Arial"/>
              </a:rPr>
              <a:t>  </a:t>
            </a:r>
            <a:endParaRPr sz="2800"/>
          </a:p>
        </p:txBody>
      </p:sp>
      <p:sp>
        <p:nvSpPr>
          <p:cNvPr id="197" name="Google Shape;197;p7"/>
          <p:cNvSpPr txBox="1"/>
          <p:nvPr/>
        </p:nvSpPr>
        <p:spPr>
          <a:xfrm>
            <a:off x="627044" y="655909"/>
            <a:ext cx="6821305"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800" b="1">
              <a:solidFill>
                <a:schemeClr val="dk1"/>
              </a:solidFill>
              <a:latin typeface="Arial"/>
              <a:ea typeface="Arial"/>
              <a:cs typeface="Arial"/>
              <a:sym typeface="Arial"/>
            </a:endParaRPr>
          </a:p>
          <a:p>
            <a:pPr marL="0" marR="0" lvl="0" indent="0" algn="l" rtl="0">
              <a:spcBef>
                <a:spcPts val="0"/>
              </a:spcBef>
              <a:spcAft>
                <a:spcPts val="0"/>
              </a:spcAft>
              <a:buNone/>
            </a:pPr>
            <a:r>
              <a:rPr lang="en-CA" sz="2800" b="1">
                <a:solidFill>
                  <a:schemeClr val="dk1"/>
                </a:solidFill>
                <a:latin typeface="Arial"/>
                <a:ea typeface="Arial"/>
                <a:cs typeface="Arial"/>
                <a:sym typeface="Arial"/>
              </a:rPr>
              <a:t>FEEDBACK</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1"/>
        <p:cNvGrpSpPr/>
        <p:nvPr/>
      </p:nvGrpSpPr>
      <p:grpSpPr>
        <a:xfrm>
          <a:off x="0" y="0"/>
          <a:ext cx="0" cy="0"/>
          <a:chOff x="0" y="0"/>
          <a:chExt cx="0" cy="0"/>
        </a:xfrm>
      </p:grpSpPr>
      <p:sp>
        <p:nvSpPr>
          <p:cNvPr id="202" name="Google Shape;202;p8"/>
          <p:cNvSpPr/>
          <p:nvPr/>
        </p:nvSpPr>
        <p:spPr>
          <a:xfrm>
            <a:off x="3051" y="0"/>
            <a:ext cx="12188949"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8"/>
          <p:cNvSpPr/>
          <p:nvPr/>
        </p:nvSpPr>
        <p:spPr>
          <a:xfrm>
            <a:off x="3051" y="0"/>
            <a:ext cx="12188949"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04" name="Google Shape;204;p8"/>
          <p:cNvGrpSpPr/>
          <p:nvPr/>
        </p:nvGrpSpPr>
        <p:grpSpPr>
          <a:xfrm>
            <a:off x="0" y="-7167"/>
            <a:ext cx="12188952" cy="3490956"/>
            <a:chOff x="651279" y="598259"/>
            <a:chExt cx="10889442" cy="5680742"/>
          </a:xfrm>
        </p:grpSpPr>
        <p:sp>
          <p:nvSpPr>
            <p:cNvPr id="205" name="Google Shape;205;p8"/>
            <p:cNvSpPr/>
            <p:nvPr/>
          </p:nvSpPr>
          <p:spPr>
            <a:xfrm>
              <a:off x="651279" y="598259"/>
              <a:ext cx="10889442" cy="5680742"/>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8"/>
            <p:cNvSpPr/>
            <p:nvPr/>
          </p:nvSpPr>
          <p:spPr>
            <a:xfrm>
              <a:off x="651279" y="598259"/>
              <a:ext cx="10889442" cy="5680742"/>
            </a:xfrm>
            <a:prstGeom prst="rect">
              <a:avLst/>
            </a:prstGeom>
            <a:solidFill>
              <a:schemeClr val="accent6">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207" name="Google Shape;207;p8"/>
          <p:cNvGrpSpPr/>
          <p:nvPr/>
        </p:nvGrpSpPr>
        <p:grpSpPr>
          <a:xfrm>
            <a:off x="1524" y="0"/>
            <a:ext cx="12188952" cy="6858000"/>
            <a:chOff x="0" y="0"/>
            <a:chExt cx="12188952" cy="6858000"/>
          </a:xfrm>
        </p:grpSpPr>
        <p:sp>
          <p:nvSpPr>
            <p:cNvPr id="208" name="Google Shape;208;p8"/>
            <p:cNvSpPr/>
            <p:nvPr/>
          </p:nvSpPr>
          <p:spPr>
            <a:xfrm>
              <a:off x="26122" y="6015669"/>
              <a:ext cx="2605762" cy="842331"/>
            </a:xfrm>
            <a:custGeom>
              <a:avLst/>
              <a:gdLst/>
              <a:ahLst/>
              <a:cxnLst/>
              <a:rect l="l" t="t" r="r" b="b"/>
              <a:pathLst>
                <a:path w="3180577" h="1033951" extrusionOk="0">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8"/>
            <p:cNvSpPr/>
            <p:nvPr/>
          </p:nvSpPr>
          <p:spPr>
            <a:xfrm>
              <a:off x="655184" y="5798001"/>
              <a:ext cx="2485581" cy="1059999"/>
            </a:xfrm>
            <a:custGeom>
              <a:avLst/>
              <a:gdLst/>
              <a:ahLst/>
              <a:cxnLst/>
              <a:rect l="l" t="t" r="r" b="b"/>
              <a:pathLst>
                <a:path w="2449768" h="1050628" extrusionOk="0">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8"/>
            <p:cNvSpPr/>
            <p:nvPr/>
          </p:nvSpPr>
          <p:spPr>
            <a:xfrm>
              <a:off x="3474720" y="0"/>
              <a:ext cx="6177282" cy="1778750"/>
            </a:xfrm>
            <a:custGeom>
              <a:avLst/>
              <a:gdLst/>
              <a:ahLst/>
              <a:cxnLst/>
              <a:rect l="l" t="t" r="r" b="b"/>
              <a:pathLst>
                <a:path w="6386648" h="1849426" extrusionOk="0">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1" name="Google Shape;211;p8"/>
            <p:cNvSpPr/>
            <p:nvPr/>
          </p:nvSpPr>
          <p:spPr>
            <a:xfrm>
              <a:off x="0" y="2390523"/>
              <a:ext cx="611491" cy="1421482"/>
            </a:xfrm>
            <a:custGeom>
              <a:avLst/>
              <a:gdLst/>
              <a:ahLst/>
              <a:cxnLst/>
              <a:rect l="l" t="t" r="r" b="b"/>
              <a:pathLst>
                <a:path w="611491" h="1429512" extrusionOk="0">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2" name="Google Shape;212;p8"/>
            <p:cNvSpPr/>
            <p:nvPr/>
          </p:nvSpPr>
          <p:spPr>
            <a:xfrm>
              <a:off x="3792772" y="0"/>
              <a:ext cx="2423863" cy="1343767"/>
            </a:xfrm>
            <a:custGeom>
              <a:avLst/>
              <a:gdLst/>
              <a:ahLst/>
              <a:cxnLst/>
              <a:rect l="l" t="t" r="r" b="b"/>
              <a:pathLst>
                <a:path w="3015964" h="1681468" extrusionOk="0">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3" name="Google Shape;213;p8"/>
            <p:cNvSpPr/>
            <p:nvPr/>
          </p:nvSpPr>
          <p:spPr>
            <a:xfrm>
              <a:off x="10946850" y="0"/>
              <a:ext cx="1242102" cy="2620884"/>
            </a:xfrm>
            <a:custGeom>
              <a:avLst/>
              <a:gdLst/>
              <a:ahLst/>
              <a:cxnLst/>
              <a:rect l="l" t="t" r="r" b="b"/>
              <a:pathLst>
                <a:path w="1242102" h="2635689" extrusionOk="0">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4" name="Google Shape;214;p8"/>
            <p:cNvSpPr/>
            <p:nvPr/>
          </p:nvSpPr>
          <p:spPr>
            <a:xfrm>
              <a:off x="0" y="0"/>
              <a:ext cx="1577788" cy="980141"/>
            </a:xfrm>
            <a:custGeom>
              <a:avLst/>
              <a:gdLst/>
              <a:ahLst/>
              <a:cxnLst/>
              <a:rect l="l" t="t" r="r" b="b"/>
              <a:pathLst>
                <a:path w="1471018" h="795676" extrusionOk="0">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15" name="Google Shape;215;p8"/>
          <p:cNvSpPr txBox="1">
            <a:spLocks noGrp="1"/>
          </p:cNvSpPr>
          <p:nvPr>
            <p:ph type="subTitle" idx="1"/>
          </p:nvPr>
        </p:nvSpPr>
        <p:spPr>
          <a:xfrm>
            <a:off x="373840" y="2650423"/>
            <a:ext cx="11063700" cy="3147600"/>
          </a:xfrm>
          <a:prstGeom prst="rect">
            <a:avLst/>
          </a:prstGeom>
          <a:noFill/>
          <a:ln>
            <a:noFill/>
          </a:ln>
        </p:spPr>
        <p:txBody>
          <a:bodyPr spcFirstLastPara="1" wrap="square" lIns="91425" tIns="45700" rIns="91425" bIns="45700" anchor="ctr" anchorCtr="0">
            <a:normAutofit fontScale="25000" lnSpcReduction="20000"/>
          </a:bodyPr>
          <a:lstStyle/>
          <a:p>
            <a:pPr marL="0" lvl="0" indent="0" algn="just" rtl="0">
              <a:lnSpc>
                <a:spcPct val="120000"/>
              </a:lnSpc>
              <a:spcBef>
                <a:spcPts val="0"/>
              </a:spcBef>
              <a:spcAft>
                <a:spcPts val="0"/>
              </a:spcAft>
              <a:buClr>
                <a:srgbClr val="000000"/>
              </a:buClr>
              <a:buSzPct val="70331"/>
              <a:buNone/>
            </a:pPr>
            <a:r>
              <a:rPr lang="en-CA" sz="8815" i="0" u="none" strike="noStrike" dirty="0">
                <a:solidFill>
                  <a:srgbClr val="000000"/>
                </a:solidFill>
                <a:latin typeface="Arial"/>
                <a:ea typeface="Arial"/>
                <a:cs typeface="Arial"/>
                <a:sym typeface="Arial"/>
              </a:rPr>
              <a:t>#7 (6) 	   Permit “as of right” multi-tenant housing (renting rooms within a dwelling) </a:t>
            </a:r>
            <a:endParaRPr sz="5015" dirty="0">
              <a:latin typeface="Arial"/>
              <a:ea typeface="Arial"/>
              <a:cs typeface="Arial"/>
              <a:sym typeface="Arial"/>
            </a:endParaRPr>
          </a:p>
          <a:p>
            <a:pPr marL="0" lvl="0" indent="0" algn="just" rtl="0">
              <a:lnSpc>
                <a:spcPct val="120000"/>
              </a:lnSpc>
              <a:spcBef>
                <a:spcPts val="0"/>
              </a:spcBef>
              <a:spcAft>
                <a:spcPts val="0"/>
              </a:spcAft>
              <a:buClr>
                <a:srgbClr val="000000"/>
              </a:buClr>
              <a:buSzPct val="70331"/>
              <a:buNone/>
            </a:pPr>
            <a:r>
              <a:rPr lang="en-CA" sz="8815" dirty="0">
                <a:solidFill>
                  <a:srgbClr val="000000"/>
                </a:solidFill>
                <a:latin typeface="Arial"/>
                <a:ea typeface="Arial"/>
                <a:cs typeface="Arial"/>
                <a:sym typeface="Arial"/>
              </a:rPr>
              <a:t>	   p</a:t>
            </a:r>
            <a:r>
              <a:rPr lang="en-CA" sz="8815" i="0" u="none" strike="noStrike" dirty="0">
                <a:solidFill>
                  <a:srgbClr val="000000"/>
                </a:solidFill>
                <a:latin typeface="Arial"/>
                <a:ea typeface="Arial"/>
                <a:cs typeface="Arial"/>
                <a:sym typeface="Arial"/>
              </a:rPr>
              <a:t>rovince-wide. </a:t>
            </a:r>
            <a:endParaRPr sz="8815" dirty="0">
              <a:latin typeface="Arial"/>
              <a:ea typeface="Arial"/>
              <a:cs typeface="Arial"/>
              <a:sym typeface="Arial"/>
            </a:endParaRPr>
          </a:p>
          <a:p>
            <a:pPr marL="0" lvl="0" indent="0" algn="just" rtl="0">
              <a:lnSpc>
                <a:spcPct val="120000"/>
              </a:lnSpc>
              <a:spcBef>
                <a:spcPts val="0"/>
              </a:spcBef>
              <a:spcAft>
                <a:spcPts val="0"/>
              </a:spcAft>
              <a:buClr>
                <a:schemeClr val="dk1"/>
              </a:buClr>
              <a:buSzPct val="70331"/>
              <a:buNone/>
            </a:pPr>
            <a:br>
              <a:rPr lang="en-CA" sz="8815" dirty="0">
                <a:latin typeface="Arial"/>
                <a:ea typeface="Arial"/>
                <a:cs typeface="Arial"/>
                <a:sym typeface="Arial"/>
              </a:rPr>
            </a:br>
            <a:r>
              <a:rPr lang="en-CA" sz="8815" i="0" u="none" strike="noStrike" dirty="0">
                <a:solidFill>
                  <a:srgbClr val="000000"/>
                </a:solidFill>
                <a:latin typeface="Arial"/>
                <a:ea typeface="Arial"/>
                <a:cs typeface="Arial"/>
                <a:sym typeface="Arial"/>
              </a:rPr>
              <a:t>#49 (41)  Funding for pilot projects that create innovative pathways to homeownership, </a:t>
            </a:r>
            <a:endParaRPr sz="5015" dirty="0">
              <a:latin typeface="Arial"/>
              <a:ea typeface="Arial"/>
              <a:cs typeface="Arial"/>
              <a:sym typeface="Arial"/>
            </a:endParaRPr>
          </a:p>
          <a:p>
            <a:pPr marL="0" lvl="0" indent="0" algn="just" rtl="0">
              <a:lnSpc>
                <a:spcPct val="120000"/>
              </a:lnSpc>
              <a:spcBef>
                <a:spcPts val="0"/>
              </a:spcBef>
              <a:spcAft>
                <a:spcPts val="0"/>
              </a:spcAft>
              <a:buClr>
                <a:srgbClr val="000000"/>
              </a:buClr>
              <a:buSzPct val="70331"/>
              <a:buNone/>
            </a:pPr>
            <a:r>
              <a:rPr lang="en-CA" sz="8815" dirty="0">
                <a:solidFill>
                  <a:srgbClr val="000000"/>
                </a:solidFill>
                <a:latin typeface="Arial"/>
                <a:ea typeface="Arial"/>
                <a:cs typeface="Arial"/>
                <a:sym typeface="Arial"/>
              </a:rPr>
              <a:t>	    </a:t>
            </a:r>
            <a:r>
              <a:rPr lang="en-CA" sz="8815" i="0" u="none" strike="noStrike" dirty="0">
                <a:solidFill>
                  <a:srgbClr val="000000"/>
                </a:solidFill>
                <a:latin typeface="Arial"/>
                <a:ea typeface="Arial"/>
                <a:cs typeface="Arial"/>
                <a:sym typeface="Arial"/>
              </a:rPr>
              <a:t>for</a:t>
            </a:r>
            <a:r>
              <a:rPr lang="en-CA" sz="8815" dirty="0">
                <a:solidFill>
                  <a:srgbClr val="000000"/>
                </a:solidFill>
                <a:latin typeface="Arial"/>
                <a:ea typeface="Arial"/>
                <a:cs typeface="Arial"/>
                <a:sym typeface="Arial"/>
              </a:rPr>
              <a:t> </a:t>
            </a:r>
            <a:r>
              <a:rPr lang="en-CA" sz="8815" i="0" u="none" strike="noStrike" dirty="0">
                <a:solidFill>
                  <a:srgbClr val="000000"/>
                </a:solidFill>
                <a:latin typeface="Arial"/>
                <a:ea typeface="Arial"/>
                <a:cs typeface="Arial"/>
                <a:sym typeface="Arial"/>
              </a:rPr>
              <a:t>Black, Indigenous, and marginalized people and first-generation</a:t>
            </a:r>
            <a:endParaRPr sz="8815" i="0" u="none" strike="noStrike" dirty="0">
              <a:solidFill>
                <a:srgbClr val="000000"/>
              </a:solidFill>
              <a:latin typeface="Arial"/>
              <a:ea typeface="Arial"/>
              <a:cs typeface="Arial"/>
              <a:sym typeface="Arial"/>
            </a:endParaRPr>
          </a:p>
          <a:p>
            <a:pPr marL="457200" lvl="0" indent="457200" algn="just" rtl="0">
              <a:lnSpc>
                <a:spcPct val="120000"/>
              </a:lnSpc>
              <a:spcBef>
                <a:spcPts val="0"/>
              </a:spcBef>
              <a:spcAft>
                <a:spcPts val="0"/>
              </a:spcAft>
              <a:buClr>
                <a:srgbClr val="000000"/>
              </a:buClr>
              <a:buSzPct val="70331"/>
              <a:buNone/>
            </a:pPr>
            <a:r>
              <a:rPr lang="en-CA" sz="8815" i="0" u="none" strike="noStrike" dirty="0">
                <a:solidFill>
                  <a:srgbClr val="000000"/>
                </a:solidFill>
                <a:latin typeface="Arial"/>
                <a:ea typeface="Arial"/>
                <a:cs typeface="Arial"/>
                <a:sym typeface="Arial"/>
              </a:rPr>
              <a:t>    homeowners.</a:t>
            </a:r>
            <a:r>
              <a:rPr lang="en-CA" sz="7400" i="0" u="none" strike="noStrike" dirty="0">
                <a:solidFill>
                  <a:srgbClr val="000000"/>
                </a:solidFill>
                <a:latin typeface="Arial"/>
                <a:ea typeface="Arial"/>
                <a:cs typeface="Arial"/>
                <a:sym typeface="Arial"/>
              </a:rPr>
              <a:t> </a:t>
            </a:r>
            <a:endParaRPr sz="7400" dirty="0">
              <a:latin typeface="Arial"/>
              <a:ea typeface="Arial"/>
              <a:cs typeface="Arial"/>
              <a:sym typeface="Arial"/>
            </a:endParaRPr>
          </a:p>
          <a:p>
            <a:pPr marL="0" lvl="0" indent="0" algn="ctr" rtl="0">
              <a:lnSpc>
                <a:spcPct val="90000"/>
              </a:lnSpc>
              <a:spcBef>
                <a:spcPts val="1000"/>
              </a:spcBef>
              <a:spcAft>
                <a:spcPts val="0"/>
              </a:spcAft>
              <a:buClr>
                <a:schemeClr val="dk1"/>
              </a:buClr>
              <a:buSzPct val="37500"/>
              <a:buNone/>
            </a:pPr>
            <a:br>
              <a:rPr lang="en-CA" sz="6400" dirty="0"/>
            </a:br>
            <a:endParaRPr sz="6400" b="1" dirty="0">
              <a:latin typeface="Arial"/>
              <a:ea typeface="Arial"/>
              <a:cs typeface="Arial"/>
              <a:sym typeface="Arial"/>
            </a:endParaRPr>
          </a:p>
          <a:p>
            <a:pPr marL="0" lvl="0" indent="0" algn="l" rtl="0">
              <a:lnSpc>
                <a:spcPct val="90000"/>
              </a:lnSpc>
              <a:spcBef>
                <a:spcPts val="1000"/>
              </a:spcBef>
              <a:spcAft>
                <a:spcPts val="0"/>
              </a:spcAft>
              <a:buClr>
                <a:schemeClr val="dk1"/>
              </a:buClr>
              <a:buSzPct val="100000"/>
              <a:buNone/>
            </a:pPr>
            <a:endParaRPr dirty="0">
              <a:latin typeface="Arial"/>
              <a:ea typeface="Arial"/>
              <a:cs typeface="Arial"/>
              <a:sym typeface="Arial"/>
            </a:endParaRPr>
          </a:p>
          <a:p>
            <a:pPr marL="0" lvl="0" indent="0" algn="ctr" rtl="0">
              <a:lnSpc>
                <a:spcPct val="90000"/>
              </a:lnSpc>
              <a:spcBef>
                <a:spcPts val="1000"/>
              </a:spcBef>
              <a:spcAft>
                <a:spcPts val="0"/>
              </a:spcAft>
              <a:buClr>
                <a:schemeClr val="dk1"/>
              </a:buClr>
              <a:buSzPct val="37500"/>
              <a:buNone/>
            </a:pPr>
            <a:br>
              <a:rPr lang="en-CA" dirty="0"/>
            </a:br>
            <a:r>
              <a:rPr lang="en-CA" dirty="0">
                <a:latin typeface="Arial"/>
                <a:ea typeface="Arial"/>
                <a:cs typeface="Arial"/>
                <a:sym typeface="Arial"/>
              </a:rPr>
              <a:t>	</a:t>
            </a:r>
            <a:br>
              <a:rPr lang="en-CA" sz="2000" b="0" dirty="0">
                <a:latin typeface="Arial"/>
                <a:ea typeface="Arial"/>
                <a:cs typeface="Arial"/>
                <a:sym typeface="Arial"/>
              </a:rPr>
            </a:br>
            <a:endParaRPr sz="6400" b="0" dirty="0">
              <a:latin typeface="Arial"/>
              <a:ea typeface="Arial"/>
              <a:cs typeface="Arial"/>
              <a:sym typeface="Arial"/>
            </a:endParaRPr>
          </a:p>
          <a:p>
            <a:pPr marL="0" lvl="0" indent="0" algn="just" rtl="0">
              <a:lnSpc>
                <a:spcPct val="120000"/>
              </a:lnSpc>
              <a:spcBef>
                <a:spcPts val="0"/>
              </a:spcBef>
              <a:spcAft>
                <a:spcPts val="0"/>
              </a:spcAft>
              <a:buClr>
                <a:srgbClr val="222222"/>
              </a:buClr>
              <a:buSzPct val="100000"/>
              <a:buNone/>
            </a:pPr>
            <a:r>
              <a:rPr lang="en-CA" sz="6400" b="0" i="0" u="none" strike="noStrike" dirty="0">
                <a:solidFill>
                  <a:srgbClr val="222222"/>
                </a:solidFill>
                <a:latin typeface="Arial"/>
                <a:ea typeface="Arial"/>
                <a:cs typeface="Arial"/>
                <a:sym typeface="Arial"/>
              </a:rPr>
              <a:t>  </a:t>
            </a:r>
            <a:endParaRPr sz="2800" dirty="0"/>
          </a:p>
        </p:txBody>
      </p:sp>
      <p:sp>
        <p:nvSpPr>
          <p:cNvPr id="216" name="Google Shape;216;p8"/>
          <p:cNvSpPr txBox="1"/>
          <p:nvPr/>
        </p:nvSpPr>
        <p:spPr>
          <a:xfrm>
            <a:off x="656708" y="712323"/>
            <a:ext cx="6821305"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800" b="1">
              <a:solidFill>
                <a:schemeClr val="dk1"/>
              </a:solidFill>
              <a:latin typeface="Arial"/>
              <a:ea typeface="Arial"/>
              <a:cs typeface="Arial"/>
              <a:sym typeface="Arial"/>
            </a:endParaRPr>
          </a:p>
          <a:p>
            <a:pPr marL="0" marR="0" lvl="0" indent="0" algn="l" rtl="0">
              <a:spcBef>
                <a:spcPts val="0"/>
              </a:spcBef>
              <a:spcAft>
                <a:spcPts val="0"/>
              </a:spcAft>
              <a:buNone/>
            </a:pPr>
            <a:r>
              <a:rPr lang="en-CA" sz="2800" b="1">
                <a:solidFill>
                  <a:schemeClr val="dk1"/>
                </a:solidFill>
                <a:latin typeface="Arial"/>
                <a:ea typeface="Arial"/>
                <a:cs typeface="Arial"/>
                <a:sym typeface="Arial"/>
              </a:rPr>
              <a:t>RECOMMENDATIONS #7 AND #49</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0"/>
        <p:cNvGrpSpPr/>
        <p:nvPr/>
      </p:nvGrpSpPr>
      <p:grpSpPr>
        <a:xfrm>
          <a:off x="0" y="0"/>
          <a:ext cx="0" cy="0"/>
          <a:chOff x="0" y="0"/>
          <a:chExt cx="0" cy="0"/>
        </a:xfrm>
      </p:grpSpPr>
      <p:sp>
        <p:nvSpPr>
          <p:cNvPr id="221" name="Google Shape;221;p9"/>
          <p:cNvSpPr/>
          <p:nvPr/>
        </p:nvSpPr>
        <p:spPr>
          <a:xfrm>
            <a:off x="3051" y="0"/>
            <a:ext cx="12188949"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2" name="Google Shape;222;p9"/>
          <p:cNvSpPr/>
          <p:nvPr/>
        </p:nvSpPr>
        <p:spPr>
          <a:xfrm>
            <a:off x="3051" y="0"/>
            <a:ext cx="12188949"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23" name="Google Shape;223;p9"/>
          <p:cNvGrpSpPr/>
          <p:nvPr/>
        </p:nvGrpSpPr>
        <p:grpSpPr>
          <a:xfrm>
            <a:off x="0" y="-7167"/>
            <a:ext cx="12188952" cy="3490956"/>
            <a:chOff x="651279" y="598259"/>
            <a:chExt cx="10889442" cy="5680742"/>
          </a:xfrm>
        </p:grpSpPr>
        <p:sp>
          <p:nvSpPr>
            <p:cNvPr id="224" name="Google Shape;224;p9"/>
            <p:cNvSpPr/>
            <p:nvPr/>
          </p:nvSpPr>
          <p:spPr>
            <a:xfrm>
              <a:off x="651279" y="598259"/>
              <a:ext cx="10889442" cy="5680742"/>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5" name="Google Shape;225;p9"/>
            <p:cNvSpPr/>
            <p:nvPr/>
          </p:nvSpPr>
          <p:spPr>
            <a:xfrm>
              <a:off x="651279" y="598259"/>
              <a:ext cx="10889442" cy="5680742"/>
            </a:xfrm>
            <a:prstGeom prst="rect">
              <a:avLst/>
            </a:prstGeom>
            <a:solidFill>
              <a:schemeClr val="accent6">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226" name="Google Shape;226;p9"/>
          <p:cNvGrpSpPr/>
          <p:nvPr/>
        </p:nvGrpSpPr>
        <p:grpSpPr>
          <a:xfrm>
            <a:off x="1524" y="0"/>
            <a:ext cx="12188952" cy="6858000"/>
            <a:chOff x="0" y="0"/>
            <a:chExt cx="12188952" cy="6858000"/>
          </a:xfrm>
        </p:grpSpPr>
        <p:sp>
          <p:nvSpPr>
            <p:cNvPr id="227" name="Google Shape;227;p9"/>
            <p:cNvSpPr/>
            <p:nvPr/>
          </p:nvSpPr>
          <p:spPr>
            <a:xfrm>
              <a:off x="26122" y="6015669"/>
              <a:ext cx="2605762" cy="842331"/>
            </a:xfrm>
            <a:custGeom>
              <a:avLst/>
              <a:gdLst/>
              <a:ahLst/>
              <a:cxnLst/>
              <a:rect l="l" t="t" r="r" b="b"/>
              <a:pathLst>
                <a:path w="3180577" h="1033951" extrusionOk="0">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8" name="Google Shape;228;p9"/>
            <p:cNvSpPr/>
            <p:nvPr/>
          </p:nvSpPr>
          <p:spPr>
            <a:xfrm>
              <a:off x="655184" y="5798001"/>
              <a:ext cx="2485581" cy="1059999"/>
            </a:xfrm>
            <a:custGeom>
              <a:avLst/>
              <a:gdLst/>
              <a:ahLst/>
              <a:cxnLst/>
              <a:rect l="l" t="t" r="r" b="b"/>
              <a:pathLst>
                <a:path w="2449768" h="1050628" extrusionOk="0">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9" name="Google Shape;229;p9"/>
            <p:cNvSpPr/>
            <p:nvPr/>
          </p:nvSpPr>
          <p:spPr>
            <a:xfrm>
              <a:off x="3474720" y="0"/>
              <a:ext cx="6177282" cy="1778750"/>
            </a:xfrm>
            <a:custGeom>
              <a:avLst/>
              <a:gdLst/>
              <a:ahLst/>
              <a:cxnLst/>
              <a:rect l="l" t="t" r="r" b="b"/>
              <a:pathLst>
                <a:path w="6386648" h="1849426" extrusionOk="0">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0" name="Google Shape;230;p9"/>
            <p:cNvSpPr/>
            <p:nvPr/>
          </p:nvSpPr>
          <p:spPr>
            <a:xfrm>
              <a:off x="0" y="2390523"/>
              <a:ext cx="611491" cy="1421482"/>
            </a:xfrm>
            <a:custGeom>
              <a:avLst/>
              <a:gdLst/>
              <a:ahLst/>
              <a:cxnLst/>
              <a:rect l="l" t="t" r="r" b="b"/>
              <a:pathLst>
                <a:path w="611491" h="1429512" extrusionOk="0">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1" name="Google Shape;231;p9"/>
            <p:cNvSpPr/>
            <p:nvPr/>
          </p:nvSpPr>
          <p:spPr>
            <a:xfrm>
              <a:off x="3792772" y="0"/>
              <a:ext cx="2423863" cy="1343767"/>
            </a:xfrm>
            <a:custGeom>
              <a:avLst/>
              <a:gdLst/>
              <a:ahLst/>
              <a:cxnLst/>
              <a:rect l="l" t="t" r="r" b="b"/>
              <a:pathLst>
                <a:path w="3015964" h="1681468" extrusionOk="0">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2" name="Google Shape;232;p9"/>
            <p:cNvSpPr/>
            <p:nvPr/>
          </p:nvSpPr>
          <p:spPr>
            <a:xfrm>
              <a:off x="10946850" y="0"/>
              <a:ext cx="1242102" cy="2620884"/>
            </a:xfrm>
            <a:custGeom>
              <a:avLst/>
              <a:gdLst/>
              <a:ahLst/>
              <a:cxnLst/>
              <a:rect l="l" t="t" r="r" b="b"/>
              <a:pathLst>
                <a:path w="1242102" h="2635689" extrusionOk="0">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3" name="Google Shape;233;p9"/>
            <p:cNvSpPr/>
            <p:nvPr/>
          </p:nvSpPr>
          <p:spPr>
            <a:xfrm>
              <a:off x="0" y="0"/>
              <a:ext cx="1577788" cy="980141"/>
            </a:xfrm>
            <a:custGeom>
              <a:avLst/>
              <a:gdLst/>
              <a:ahLst/>
              <a:cxnLst/>
              <a:rect l="l" t="t" r="r" b="b"/>
              <a:pathLst>
                <a:path w="1471018" h="795676" extrusionOk="0">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34" name="Google Shape;234;p9"/>
          <p:cNvSpPr txBox="1">
            <a:spLocks noGrp="1"/>
          </p:cNvSpPr>
          <p:nvPr>
            <p:ph type="subTitle" idx="1"/>
          </p:nvPr>
        </p:nvSpPr>
        <p:spPr>
          <a:xfrm>
            <a:off x="307269" y="3124672"/>
            <a:ext cx="11063802" cy="3147578"/>
          </a:xfrm>
          <a:prstGeom prst="rect">
            <a:avLst/>
          </a:prstGeom>
          <a:noFill/>
          <a:ln>
            <a:noFill/>
          </a:ln>
        </p:spPr>
        <p:txBody>
          <a:bodyPr spcFirstLastPara="1" wrap="square" lIns="91425" tIns="45700" rIns="91425" bIns="45700" anchor="ctr" anchorCtr="0">
            <a:normAutofit fontScale="25000" lnSpcReduction="20000"/>
          </a:bodyPr>
          <a:lstStyle/>
          <a:p>
            <a:pPr marL="0" lvl="0" indent="1080000" algn="l" rtl="0">
              <a:lnSpc>
                <a:spcPct val="120000"/>
              </a:lnSpc>
              <a:spcBef>
                <a:spcPts val="0"/>
              </a:spcBef>
              <a:spcAft>
                <a:spcPts val="0"/>
              </a:spcAft>
              <a:buClr>
                <a:schemeClr val="dk1"/>
              </a:buClr>
              <a:buSzPct val="30000"/>
              <a:buNone/>
            </a:pPr>
            <a:br>
              <a:rPr lang="en-CA" dirty="0"/>
            </a:br>
            <a:br>
              <a:rPr lang="en-CA" sz="8000" b="0" dirty="0">
                <a:latin typeface="Arial"/>
                <a:ea typeface="Arial"/>
                <a:cs typeface="Arial"/>
                <a:sym typeface="Arial"/>
              </a:rPr>
            </a:br>
            <a:r>
              <a:rPr lang="en-CA" sz="8000" b="0" i="0" u="none" strike="noStrike" dirty="0">
                <a:solidFill>
                  <a:srgbClr val="000000"/>
                </a:solidFill>
                <a:latin typeface="Arial"/>
                <a:ea typeface="Arial"/>
                <a:cs typeface="Arial"/>
                <a:sym typeface="Arial"/>
              </a:rPr>
              <a:t>#50 (42) </a:t>
            </a:r>
            <a:r>
              <a:rPr lang="en-CA" sz="8000" dirty="0">
                <a:solidFill>
                  <a:srgbClr val="000000"/>
                </a:solidFill>
                <a:latin typeface="Arial"/>
                <a:ea typeface="Arial"/>
                <a:cs typeface="Arial"/>
                <a:sym typeface="Arial"/>
              </a:rPr>
              <a:t>   </a:t>
            </a:r>
            <a:r>
              <a:rPr lang="en-CA" sz="8000" b="0" i="0" u="none" strike="noStrike" dirty="0">
                <a:solidFill>
                  <a:srgbClr val="000000"/>
                </a:solidFill>
                <a:latin typeface="Arial"/>
                <a:ea typeface="Arial"/>
                <a:cs typeface="Arial"/>
                <a:sym typeface="Arial"/>
              </a:rPr>
              <a:t>Provide provincial and </a:t>
            </a:r>
            <a:r>
              <a:rPr lang="en-CA" sz="8000" b="1" i="0" u="none" strike="noStrike" dirty="0">
                <a:solidFill>
                  <a:srgbClr val="000000"/>
                </a:solidFill>
                <a:latin typeface="Arial"/>
                <a:ea typeface="Arial"/>
                <a:cs typeface="Arial"/>
                <a:sym typeface="Arial"/>
              </a:rPr>
              <a:t>federal loan guarantees</a:t>
            </a:r>
            <a:r>
              <a:rPr lang="en-CA" sz="8000" b="0" i="0" u="none" strike="noStrike" dirty="0">
                <a:solidFill>
                  <a:srgbClr val="000000"/>
                </a:solidFill>
                <a:latin typeface="Arial"/>
                <a:ea typeface="Arial"/>
                <a:cs typeface="Arial"/>
                <a:sym typeface="Arial"/>
              </a:rPr>
              <a:t> for purpose-built rental, affordable    	     rental and affordable ownership projects. </a:t>
            </a:r>
            <a:endParaRPr sz="8000" b="0" dirty="0">
              <a:latin typeface="Arial"/>
              <a:ea typeface="Arial"/>
              <a:cs typeface="Arial"/>
              <a:sym typeface="Arial"/>
            </a:endParaRPr>
          </a:p>
          <a:p>
            <a:pPr marL="0" lvl="0" indent="457200" algn="l" rtl="0">
              <a:lnSpc>
                <a:spcPct val="120000"/>
              </a:lnSpc>
              <a:spcBef>
                <a:spcPts val="0"/>
              </a:spcBef>
              <a:spcAft>
                <a:spcPts val="0"/>
              </a:spcAft>
              <a:buClr>
                <a:schemeClr val="dk1"/>
              </a:buClr>
              <a:buSzPct val="100000"/>
              <a:buNone/>
            </a:pPr>
            <a:br>
              <a:rPr lang="en-CA" sz="8000" b="0" dirty="0">
                <a:latin typeface="Arial"/>
                <a:ea typeface="Arial"/>
                <a:cs typeface="Arial"/>
                <a:sym typeface="Arial"/>
              </a:rPr>
            </a:br>
            <a:br>
              <a:rPr lang="en-CA" sz="8000" b="0" dirty="0">
                <a:latin typeface="Arial"/>
                <a:ea typeface="Arial"/>
                <a:cs typeface="Arial"/>
                <a:sym typeface="Arial"/>
              </a:rPr>
            </a:br>
            <a:r>
              <a:rPr lang="en-CA" sz="8000" b="0" i="0" u="none" strike="noStrike" dirty="0">
                <a:solidFill>
                  <a:srgbClr val="000000"/>
                </a:solidFill>
                <a:latin typeface="Arial"/>
                <a:ea typeface="Arial"/>
                <a:cs typeface="Arial"/>
                <a:sym typeface="Arial"/>
              </a:rPr>
              <a:t>#58 (50)    </a:t>
            </a:r>
            <a:r>
              <a:rPr lang="en-CA" sz="8000" b="1" i="0" u="none" strike="noStrike" dirty="0">
                <a:solidFill>
                  <a:srgbClr val="000000"/>
                </a:solidFill>
                <a:latin typeface="Arial"/>
                <a:ea typeface="Arial"/>
                <a:cs typeface="Arial"/>
                <a:sym typeface="Arial"/>
              </a:rPr>
              <a:t>Fund the adoption of consistent municipal e-permitting systems</a:t>
            </a:r>
            <a:r>
              <a:rPr lang="en-CA" sz="8000" b="0" i="0" u="none" strike="noStrike" dirty="0">
                <a:solidFill>
                  <a:srgbClr val="000000"/>
                </a:solidFill>
                <a:latin typeface="Arial"/>
                <a:ea typeface="Arial"/>
                <a:cs typeface="Arial"/>
                <a:sym typeface="Arial"/>
              </a:rPr>
              <a:t> and encourage 	     the federal government to match funding. Fund the development of a common data </a:t>
            </a:r>
            <a:endParaRPr sz="8000" b="0" i="0" u="none" strike="noStrike" dirty="0">
              <a:solidFill>
                <a:srgbClr val="000000"/>
              </a:solidFill>
              <a:latin typeface="Arial"/>
              <a:ea typeface="Arial"/>
              <a:cs typeface="Arial"/>
              <a:sym typeface="Arial"/>
            </a:endParaRPr>
          </a:p>
          <a:p>
            <a:pPr marL="1170000" lvl="0" indent="0" algn="l" rtl="0">
              <a:lnSpc>
                <a:spcPct val="120000"/>
              </a:lnSpc>
              <a:spcBef>
                <a:spcPts val="0"/>
              </a:spcBef>
              <a:spcAft>
                <a:spcPts val="0"/>
              </a:spcAft>
              <a:buClr>
                <a:schemeClr val="dk1"/>
              </a:buClr>
              <a:buSzPct val="100000"/>
              <a:buNone/>
            </a:pPr>
            <a:r>
              <a:rPr lang="en-CA" sz="8000" b="0" i="0" u="none" strike="noStrike" dirty="0">
                <a:solidFill>
                  <a:srgbClr val="000000"/>
                </a:solidFill>
                <a:latin typeface="Arial"/>
                <a:ea typeface="Arial"/>
                <a:cs typeface="Arial"/>
                <a:sym typeface="Arial"/>
              </a:rPr>
              <a:t> architecture standard, supported by an external expert committee, across</a:t>
            </a:r>
            <a:r>
              <a:rPr lang="en-CA" sz="8000" dirty="0">
                <a:solidFill>
                  <a:srgbClr val="000000"/>
                </a:solidFill>
                <a:latin typeface="Arial"/>
                <a:ea typeface="Arial"/>
                <a:cs typeface="Arial"/>
                <a:sym typeface="Arial"/>
              </a:rPr>
              <a:t>    </a:t>
            </a:r>
          </a:p>
          <a:p>
            <a:pPr marL="1170000" lvl="0" indent="0" algn="l" rtl="0">
              <a:lnSpc>
                <a:spcPct val="120000"/>
              </a:lnSpc>
              <a:spcBef>
                <a:spcPts val="0"/>
              </a:spcBef>
              <a:spcAft>
                <a:spcPts val="0"/>
              </a:spcAft>
              <a:buClr>
                <a:schemeClr val="dk1"/>
              </a:buClr>
              <a:buSzPct val="100000"/>
              <a:buNone/>
            </a:pPr>
            <a:r>
              <a:rPr lang="en-CA" sz="8000" b="0" i="0" u="none" strike="noStrike" dirty="0">
                <a:solidFill>
                  <a:srgbClr val="000000"/>
                </a:solidFill>
                <a:latin typeface="Arial"/>
                <a:ea typeface="Arial"/>
                <a:cs typeface="Arial"/>
                <a:sym typeface="Arial"/>
              </a:rPr>
              <a:t> municipalities and provincial agencies/ministries and require municipalities to provide</a:t>
            </a:r>
          </a:p>
          <a:p>
            <a:pPr marL="1170000" lvl="0" indent="0" algn="l" rtl="0">
              <a:lnSpc>
                <a:spcPct val="120000"/>
              </a:lnSpc>
              <a:spcBef>
                <a:spcPts val="0"/>
              </a:spcBef>
              <a:spcAft>
                <a:spcPts val="0"/>
              </a:spcAft>
              <a:buClr>
                <a:schemeClr val="dk1"/>
              </a:buClr>
              <a:buSzPct val="100000"/>
              <a:buNone/>
            </a:pPr>
            <a:r>
              <a:rPr lang="en-CA" sz="8000" b="0" i="0" u="none" strike="noStrike" dirty="0">
                <a:solidFill>
                  <a:srgbClr val="000000"/>
                </a:solidFill>
                <a:latin typeface="Arial"/>
                <a:ea typeface="Arial"/>
                <a:cs typeface="Arial"/>
                <a:sym typeface="Arial"/>
              </a:rPr>
              <a:t> their zoning bylaws with open data standards. Set an implementation goal of 2025</a:t>
            </a:r>
          </a:p>
          <a:p>
            <a:pPr marL="1170000" lvl="0" indent="0" algn="l" rtl="0">
              <a:lnSpc>
                <a:spcPct val="120000"/>
              </a:lnSpc>
              <a:spcBef>
                <a:spcPts val="0"/>
              </a:spcBef>
              <a:spcAft>
                <a:spcPts val="0"/>
              </a:spcAft>
              <a:buClr>
                <a:schemeClr val="dk1"/>
              </a:buClr>
              <a:buSzPct val="100000"/>
              <a:buNone/>
            </a:pPr>
            <a:r>
              <a:rPr lang="en-CA" sz="8000" b="0" i="0" u="none" strike="noStrike" dirty="0">
                <a:solidFill>
                  <a:srgbClr val="000000"/>
                </a:solidFill>
                <a:latin typeface="Arial"/>
                <a:ea typeface="Arial"/>
                <a:cs typeface="Arial"/>
                <a:sym typeface="Arial"/>
              </a:rPr>
              <a:t> and make funding conditional on established targets.</a:t>
            </a:r>
            <a:endParaRPr sz="8000" b="0" dirty="0">
              <a:latin typeface="Arial"/>
              <a:ea typeface="Arial"/>
              <a:cs typeface="Arial"/>
              <a:sym typeface="Arial"/>
            </a:endParaRPr>
          </a:p>
          <a:p>
            <a:pPr marL="0" lvl="0" indent="0" algn="ctr" rtl="0">
              <a:lnSpc>
                <a:spcPct val="90000"/>
              </a:lnSpc>
              <a:spcBef>
                <a:spcPts val="1000"/>
              </a:spcBef>
              <a:spcAft>
                <a:spcPts val="0"/>
              </a:spcAft>
              <a:buClr>
                <a:schemeClr val="dk1"/>
              </a:buClr>
              <a:buSzPct val="100000"/>
              <a:buNone/>
            </a:pPr>
            <a:br>
              <a:rPr lang="en-CA" dirty="0"/>
            </a:br>
            <a:endParaRPr b="1" dirty="0">
              <a:latin typeface="Arial"/>
              <a:ea typeface="Arial"/>
              <a:cs typeface="Arial"/>
              <a:sym typeface="Arial"/>
            </a:endParaRPr>
          </a:p>
          <a:p>
            <a:pPr marL="0" lvl="0" indent="0" algn="l" rtl="0">
              <a:lnSpc>
                <a:spcPct val="90000"/>
              </a:lnSpc>
              <a:spcBef>
                <a:spcPts val="1000"/>
              </a:spcBef>
              <a:spcAft>
                <a:spcPts val="0"/>
              </a:spcAft>
              <a:buClr>
                <a:schemeClr val="dk1"/>
              </a:buClr>
              <a:buSzPct val="100000"/>
              <a:buNone/>
            </a:pPr>
            <a:endParaRPr dirty="0">
              <a:latin typeface="Arial"/>
              <a:ea typeface="Arial"/>
              <a:cs typeface="Arial"/>
              <a:sym typeface="Arial"/>
            </a:endParaRPr>
          </a:p>
          <a:p>
            <a:pPr marL="0" lvl="0" indent="0" algn="ctr" rtl="0">
              <a:lnSpc>
                <a:spcPct val="90000"/>
              </a:lnSpc>
              <a:spcBef>
                <a:spcPts val="1000"/>
              </a:spcBef>
              <a:spcAft>
                <a:spcPts val="0"/>
              </a:spcAft>
              <a:buClr>
                <a:schemeClr val="dk1"/>
              </a:buClr>
              <a:buSzPct val="37500"/>
              <a:buNone/>
            </a:pPr>
            <a:br>
              <a:rPr lang="en-CA" dirty="0"/>
            </a:br>
            <a:r>
              <a:rPr lang="en-CA" dirty="0">
                <a:latin typeface="Arial"/>
                <a:ea typeface="Arial"/>
                <a:cs typeface="Arial"/>
                <a:sym typeface="Arial"/>
              </a:rPr>
              <a:t>	</a:t>
            </a:r>
            <a:br>
              <a:rPr lang="en-CA" sz="2000" b="0" dirty="0">
                <a:latin typeface="Arial"/>
                <a:ea typeface="Arial"/>
                <a:cs typeface="Arial"/>
                <a:sym typeface="Arial"/>
              </a:rPr>
            </a:br>
            <a:endParaRPr sz="6400" b="0" dirty="0">
              <a:latin typeface="Arial"/>
              <a:ea typeface="Arial"/>
              <a:cs typeface="Arial"/>
              <a:sym typeface="Arial"/>
            </a:endParaRPr>
          </a:p>
          <a:p>
            <a:pPr marL="0" lvl="0" indent="0" algn="just" rtl="0">
              <a:lnSpc>
                <a:spcPct val="120000"/>
              </a:lnSpc>
              <a:spcBef>
                <a:spcPts val="0"/>
              </a:spcBef>
              <a:spcAft>
                <a:spcPts val="0"/>
              </a:spcAft>
              <a:buClr>
                <a:srgbClr val="222222"/>
              </a:buClr>
              <a:buSzPct val="100000"/>
              <a:buNone/>
            </a:pPr>
            <a:r>
              <a:rPr lang="en-CA" sz="6400" b="0" i="0" u="none" strike="noStrike" dirty="0">
                <a:solidFill>
                  <a:srgbClr val="222222"/>
                </a:solidFill>
                <a:latin typeface="Arial"/>
                <a:ea typeface="Arial"/>
                <a:cs typeface="Arial"/>
                <a:sym typeface="Arial"/>
              </a:rPr>
              <a:t>  </a:t>
            </a:r>
            <a:endParaRPr sz="2800" dirty="0"/>
          </a:p>
        </p:txBody>
      </p:sp>
      <p:sp>
        <p:nvSpPr>
          <p:cNvPr id="235" name="Google Shape;235;p9"/>
          <p:cNvSpPr txBox="1"/>
          <p:nvPr/>
        </p:nvSpPr>
        <p:spPr>
          <a:xfrm>
            <a:off x="613014" y="932628"/>
            <a:ext cx="6821305"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800" b="1">
              <a:solidFill>
                <a:schemeClr val="dk1"/>
              </a:solidFill>
              <a:latin typeface="Arial"/>
              <a:ea typeface="Arial"/>
              <a:cs typeface="Arial"/>
              <a:sym typeface="Arial"/>
            </a:endParaRPr>
          </a:p>
          <a:p>
            <a:pPr marL="0" marR="0" lvl="0" indent="0" algn="l" rtl="0">
              <a:spcBef>
                <a:spcPts val="0"/>
              </a:spcBef>
              <a:spcAft>
                <a:spcPts val="0"/>
              </a:spcAft>
              <a:buNone/>
            </a:pPr>
            <a:r>
              <a:rPr lang="en-CA" sz="2800" b="1">
                <a:solidFill>
                  <a:schemeClr val="dk1"/>
                </a:solidFill>
                <a:latin typeface="Arial"/>
                <a:ea typeface="Arial"/>
                <a:cs typeface="Arial"/>
                <a:sym typeface="Arial"/>
              </a:rPr>
              <a:t>RECOMMENDATIONS #50 AND #58</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9"/>
        <p:cNvGrpSpPr/>
        <p:nvPr/>
      </p:nvGrpSpPr>
      <p:grpSpPr>
        <a:xfrm>
          <a:off x="0" y="0"/>
          <a:ext cx="0" cy="0"/>
          <a:chOff x="0" y="0"/>
          <a:chExt cx="0" cy="0"/>
        </a:xfrm>
      </p:grpSpPr>
      <p:sp>
        <p:nvSpPr>
          <p:cNvPr id="240" name="Google Shape;240;p13"/>
          <p:cNvSpPr/>
          <p:nvPr/>
        </p:nvSpPr>
        <p:spPr>
          <a:xfrm>
            <a:off x="3051" y="0"/>
            <a:ext cx="12188949"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1" name="Google Shape;241;p13"/>
          <p:cNvSpPr/>
          <p:nvPr/>
        </p:nvSpPr>
        <p:spPr>
          <a:xfrm>
            <a:off x="3051" y="0"/>
            <a:ext cx="12188949"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42" name="Google Shape;242;p13"/>
          <p:cNvGrpSpPr/>
          <p:nvPr/>
        </p:nvGrpSpPr>
        <p:grpSpPr>
          <a:xfrm>
            <a:off x="0" y="-7167"/>
            <a:ext cx="12188952" cy="3490956"/>
            <a:chOff x="651279" y="598259"/>
            <a:chExt cx="10889442" cy="5680742"/>
          </a:xfrm>
        </p:grpSpPr>
        <p:sp>
          <p:nvSpPr>
            <p:cNvPr id="243" name="Google Shape;243;p13"/>
            <p:cNvSpPr/>
            <p:nvPr/>
          </p:nvSpPr>
          <p:spPr>
            <a:xfrm>
              <a:off x="651279" y="598259"/>
              <a:ext cx="10889442" cy="5680742"/>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4" name="Google Shape;244;p13"/>
            <p:cNvSpPr/>
            <p:nvPr/>
          </p:nvSpPr>
          <p:spPr>
            <a:xfrm>
              <a:off x="651279" y="598259"/>
              <a:ext cx="10889442" cy="5680742"/>
            </a:xfrm>
            <a:prstGeom prst="rect">
              <a:avLst/>
            </a:prstGeom>
            <a:solidFill>
              <a:schemeClr val="accent6">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245" name="Google Shape;245;p13"/>
          <p:cNvGrpSpPr/>
          <p:nvPr/>
        </p:nvGrpSpPr>
        <p:grpSpPr>
          <a:xfrm>
            <a:off x="1524" y="0"/>
            <a:ext cx="12188952" cy="6858000"/>
            <a:chOff x="0" y="0"/>
            <a:chExt cx="12188952" cy="6858000"/>
          </a:xfrm>
        </p:grpSpPr>
        <p:sp>
          <p:nvSpPr>
            <p:cNvPr id="246" name="Google Shape;246;p13"/>
            <p:cNvSpPr/>
            <p:nvPr/>
          </p:nvSpPr>
          <p:spPr>
            <a:xfrm>
              <a:off x="26122" y="6015669"/>
              <a:ext cx="2605762" cy="842331"/>
            </a:xfrm>
            <a:custGeom>
              <a:avLst/>
              <a:gdLst/>
              <a:ahLst/>
              <a:cxnLst/>
              <a:rect l="l" t="t" r="r" b="b"/>
              <a:pathLst>
                <a:path w="3180577" h="1033951" extrusionOk="0">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7" name="Google Shape;247;p13"/>
            <p:cNvSpPr/>
            <p:nvPr/>
          </p:nvSpPr>
          <p:spPr>
            <a:xfrm>
              <a:off x="655184" y="5798001"/>
              <a:ext cx="2485581" cy="1059999"/>
            </a:xfrm>
            <a:custGeom>
              <a:avLst/>
              <a:gdLst/>
              <a:ahLst/>
              <a:cxnLst/>
              <a:rect l="l" t="t" r="r" b="b"/>
              <a:pathLst>
                <a:path w="2449768" h="1050628" extrusionOk="0">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8" name="Google Shape;248;p13"/>
            <p:cNvSpPr/>
            <p:nvPr/>
          </p:nvSpPr>
          <p:spPr>
            <a:xfrm>
              <a:off x="3474720" y="0"/>
              <a:ext cx="6177282" cy="1778750"/>
            </a:xfrm>
            <a:custGeom>
              <a:avLst/>
              <a:gdLst/>
              <a:ahLst/>
              <a:cxnLst/>
              <a:rect l="l" t="t" r="r" b="b"/>
              <a:pathLst>
                <a:path w="6386648" h="1849426" extrusionOk="0">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9" name="Google Shape;249;p13"/>
            <p:cNvSpPr/>
            <p:nvPr/>
          </p:nvSpPr>
          <p:spPr>
            <a:xfrm>
              <a:off x="0" y="2390523"/>
              <a:ext cx="611491" cy="1421482"/>
            </a:xfrm>
            <a:custGeom>
              <a:avLst/>
              <a:gdLst/>
              <a:ahLst/>
              <a:cxnLst/>
              <a:rect l="l" t="t" r="r" b="b"/>
              <a:pathLst>
                <a:path w="611491" h="1429512" extrusionOk="0">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0" name="Google Shape;250;p13"/>
            <p:cNvSpPr/>
            <p:nvPr/>
          </p:nvSpPr>
          <p:spPr>
            <a:xfrm>
              <a:off x="3792772" y="0"/>
              <a:ext cx="2423863" cy="1343767"/>
            </a:xfrm>
            <a:custGeom>
              <a:avLst/>
              <a:gdLst/>
              <a:ahLst/>
              <a:cxnLst/>
              <a:rect l="l" t="t" r="r" b="b"/>
              <a:pathLst>
                <a:path w="3015964" h="1681468" extrusionOk="0">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1" name="Google Shape;251;p13"/>
            <p:cNvSpPr/>
            <p:nvPr/>
          </p:nvSpPr>
          <p:spPr>
            <a:xfrm>
              <a:off x="10946850" y="0"/>
              <a:ext cx="1242102" cy="2620884"/>
            </a:xfrm>
            <a:custGeom>
              <a:avLst/>
              <a:gdLst/>
              <a:ahLst/>
              <a:cxnLst/>
              <a:rect l="l" t="t" r="r" b="b"/>
              <a:pathLst>
                <a:path w="1242102" h="2635689" extrusionOk="0">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2" name="Google Shape;252;p13"/>
            <p:cNvSpPr/>
            <p:nvPr/>
          </p:nvSpPr>
          <p:spPr>
            <a:xfrm>
              <a:off x="0" y="0"/>
              <a:ext cx="1577788" cy="980141"/>
            </a:xfrm>
            <a:custGeom>
              <a:avLst/>
              <a:gdLst/>
              <a:ahLst/>
              <a:cxnLst/>
              <a:rect l="l" t="t" r="r" b="b"/>
              <a:pathLst>
                <a:path w="1471018" h="795676" extrusionOk="0">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53" name="Google Shape;253;p13"/>
          <p:cNvSpPr txBox="1">
            <a:spLocks noGrp="1"/>
          </p:cNvSpPr>
          <p:nvPr>
            <p:ph type="subTitle" idx="1"/>
          </p:nvPr>
        </p:nvSpPr>
        <p:spPr>
          <a:xfrm>
            <a:off x="416685" y="2978639"/>
            <a:ext cx="11063802" cy="3147578"/>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Clr>
                <a:schemeClr val="dk1"/>
              </a:buClr>
              <a:buSzPts val="2000"/>
              <a:buNone/>
            </a:pPr>
            <a:br>
              <a:rPr lang="en-CA" sz="2000">
                <a:latin typeface="Arial"/>
                <a:ea typeface="Arial"/>
                <a:cs typeface="Arial"/>
                <a:sym typeface="Arial"/>
              </a:rPr>
            </a:br>
            <a:r>
              <a:rPr lang="en-CA" sz="2000" b="0" i="0" u="none" strike="noStrike">
                <a:solidFill>
                  <a:srgbClr val="000000"/>
                </a:solidFill>
                <a:latin typeface="Arial"/>
                <a:ea typeface="Arial"/>
                <a:cs typeface="Arial"/>
                <a:sym typeface="Arial"/>
              </a:rPr>
              <a:t>Our highly experienced and professional </a:t>
            </a:r>
            <a:r>
              <a:rPr lang="en-CA" sz="2000" b="1" i="0" u="none" strike="noStrike">
                <a:solidFill>
                  <a:srgbClr val="000000"/>
                </a:solidFill>
                <a:latin typeface="Arial"/>
                <a:ea typeface="Arial"/>
                <a:cs typeface="Arial"/>
                <a:sym typeface="Arial"/>
              </a:rPr>
              <a:t>planning and finance staff reviewed the Housing Affordability Task Force</a:t>
            </a:r>
            <a:r>
              <a:rPr lang="en-CA" sz="2000" b="0" i="0" u="none" strike="noStrike">
                <a:solidFill>
                  <a:srgbClr val="000000"/>
                </a:solidFill>
                <a:latin typeface="Arial"/>
                <a:ea typeface="Arial"/>
                <a:cs typeface="Arial"/>
                <a:sym typeface="Arial"/>
              </a:rPr>
              <a:t> report and determined that some recommendations “will either have no direct relation to housing affordability and attainable housing or will adversely affect the municipality.” (Report Attached) </a:t>
            </a:r>
            <a:r>
              <a:rPr lang="en-CA" sz="2000" b="1" i="0" u="none" strike="noStrike">
                <a:solidFill>
                  <a:srgbClr val="000000"/>
                </a:solidFill>
                <a:latin typeface="Arial"/>
                <a:ea typeface="Arial"/>
                <a:cs typeface="Arial"/>
                <a:sym typeface="Arial"/>
              </a:rPr>
              <a:t>We Love Oakville, a non-partisan grassroots organization comprising residents association throughout Oakville, also studied the Task Force’s Report and will be sending your office their White Paper on the recommendations.</a:t>
            </a:r>
            <a:r>
              <a:rPr lang="en-CA" sz="2000" b="0" i="0" u="none" strike="noStrike">
                <a:solidFill>
                  <a:srgbClr val="000000"/>
                </a:solidFill>
                <a:latin typeface="Arial"/>
                <a:ea typeface="Arial"/>
                <a:cs typeface="Arial"/>
                <a:sym typeface="Arial"/>
              </a:rPr>
              <a:t> The Town of Oakville is dedicated to contributing to the approval of housing applications, </a:t>
            </a:r>
            <a:r>
              <a:rPr lang="en-CA" sz="2000" b="0" i="0" u="sng">
                <a:solidFill>
                  <a:srgbClr val="000000"/>
                </a:solidFill>
                <a:latin typeface="Arial"/>
                <a:ea typeface="Arial"/>
                <a:cs typeface="Arial"/>
                <a:sym typeface="Arial"/>
              </a:rPr>
              <a:t>understanding that our role is in the approval process, not construction of housing units.</a:t>
            </a:r>
            <a:br>
              <a:rPr lang="en-CA" sz="2000" b="0">
                <a:latin typeface="Arial"/>
                <a:ea typeface="Arial"/>
                <a:cs typeface="Arial"/>
                <a:sym typeface="Arial"/>
              </a:rPr>
            </a:br>
            <a:br>
              <a:rPr lang="en-CA" sz="2000">
                <a:latin typeface="Arial"/>
                <a:ea typeface="Arial"/>
                <a:cs typeface="Arial"/>
                <a:sym typeface="Arial"/>
              </a:rPr>
            </a:br>
            <a:endParaRPr sz="2000" b="1">
              <a:latin typeface="Arial"/>
              <a:ea typeface="Arial"/>
              <a:cs typeface="Arial"/>
              <a:sym typeface="Arial"/>
            </a:endParaRPr>
          </a:p>
          <a:p>
            <a:pPr marL="0" lvl="0" indent="0" algn="l" rtl="0">
              <a:lnSpc>
                <a:spcPct val="100000"/>
              </a:lnSpc>
              <a:spcBef>
                <a:spcPts val="1000"/>
              </a:spcBef>
              <a:spcAft>
                <a:spcPts val="0"/>
              </a:spcAft>
              <a:buClr>
                <a:schemeClr val="dk1"/>
              </a:buClr>
              <a:buSzPts val="2000"/>
              <a:buNone/>
            </a:pPr>
            <a:endParaRPr sz="2000">
              <a:latin typeface="Arial"/>
              <a:ea typeface="Arial"/>
              <a:cs typeface="Arial"/>
              <a:sym typeface="Arial"/>
            </a:endParaRPr>
          </a:p>
          <a:p>
            <a:pPr marL="0" lvl="0" indent="0" algn="ctr" rtl="0">
              <a:lnSpc>
                <a:spcPct val="100000"/>
              </a:lnSpc>
              <a:spcBef>
                <a:spcPts val="1000"/>
              </a:spcBef>
              <a:spcAft>
                <a:spcPts val="0"/>
              </a:spcAft>
              <a:buClr>
                <a:schemeClr val="dk1"/>
              </a:buClr>
              <a:buSzPts val="2000"/>
              <a:buNone/>
            </a:pPr>
            <a:br>
              <a:rPr lang="en-CA" sz="2000">
                <a:latin typeface="Arial"/>
                <a:ea typeface="Arial"/>
                <a:cs typeface="Arial"/>
                <a:sym typeface="Arial"/>
              </a:rPr>
            </a:br>
            <a:r>
              <a:rPr lang="en-CA" sz="2000">
                <a:latin typeface="Arial"/>
                <a:ea typeface="Arial"/>
                <a:cs typeface="Arial"/>
                <a:sym typeface="Arial"/>
              </a:rPr>
              <a:t>	</a:t>
            </a:r>
            <a:br>
              <a:rPr lang="en-CA" sz="2000" b="0">
                <a:latin typeface="Arial"/>
                <a:ea typeface="Arial"/>
                <a:cs typeface="Arial"/>
                <a:sym typeface="Arial"/>
              </a:rPr>
            </a:br>
            <a:endParaRPr sz="2000" b="0">
              <a:latin typeface="Arial"/>
              <a:ea typeface="Arial"/>
              <a:cs typeface="Arial"/>
              <a:sym typeface="Arial"/>
            </a:endParaRPr>
          </a:p>
          <a:p>
            <a:pPr marL="0" lvl="0" indent="0" algn="just" rtl="0">
              <a:lnSpc>
                <a:spcPct val="100000"/>
              </a:lnSpc>
              <a:spcBef>
                <a:spcPts val="0"/>
              </a:spcBef>
              <a:spcAft>
                <a:spcPts val="0"/>
              </a:spcAft>
              <a:buClr>
                <a:srgbClr val="222222"/>
              </a:buClr>
              <a:buSzPts val="2000"/>
              <a:buNone/>
            </a:pPr>
            <a:r>
              <a:rPr lang="en-CA" sz="2000" b="0" i="0" u="none" strike="noStrike">
                <a:solidFill>
                  <a:srgbClr val="222222"/>
                </a:solidFill>
                <a:latin typeface="Arial"/>
                <a:ea typeface="Arial"/>
                <a:cs typeface="Arial"/>
                <a:sym typeface="Arial"/>
              </a:rPr>
              <a:t>  </a:t>
            </a:r>
            <a:endParaRPr sz="2000">
              <a:latin typeface="Arial"/>
              <a:ea typeface="Arial"/>
              <a:cs typeface="Arial"/>
              <a:sym typeface="Arial"/>
            </a:endParaRPr>
          </a:p>
        </p:txBody>
      </p:sp>
      <p:sp>
        <p:nvSpPr>
          <p:cNvPr id="254" name="Google Shape;254;p13"/>
          <p:cNvSpPr txBox="1"/>
          <p:nvPr/>
        </p:nvSpPr>
        <p:spPr>
          <a:xfrm>
            <a:off x="416685" y="489891"/>
            <a:ext cx="6923849"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800" b="1">
              <a:solidFill>
                <a:schemeClr val="dk1"/>
              </a:solidFill>
              <a:latin typeface="Arial"/>
              <a:ea typeface="Arial"/>
              <a:cs typeface="Arial"/>
              <a:sym typeface="Arial"/>
            </a:endParaRPr>
          </a:p>
          <a:p>
            <a:pPr marL="0" marR="0" lvl="0" indent="0" algn="l" rtl="0">
              <a:spcBef>
                <a:spcPts val="0"/>
              </a:spcBef>
              <a:spcAft>
                <a:spcPts val="0"/>
              </a:spcAft>
              <a:buNone/>
            </a:pPr>
            <a:r>
              <a:rPr lang="en-CA" sz="2800" b="1">
                <a:solidFill>
                  <a:schemeClr val="dk1"/>
                </a:solidFill>
                <a:latin typeface="Arial"/>
                <a:ea typeface="Arial"/>
                <a:cs typeface="Arial"/>
                <a:sym typeface="Arial"/>
              </a:rPr>
              <a:t>STAFF REVIEW </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927</Words>
  <Application>Microsoft Office PowerPoint</Application>
  <PresentationFormat>Widescreen</PresentationFormat>
  <Paragraphs>146</Paragraphs>
  <Slides>22</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Reid</dc:creator>
  <cp:lastModifiedBy>Michael Reid</cp:lastModifiedBy>
  <cp:revision>5</cp:revision>
  <dcterms:created xsi:type="dcterms:W3CDTF">2023-05-19T19:06:57Z</dcterms:created>
  <dcterms:modified xsi:type="dcterms:W3CDTF">2023-10-11T16:01:48Z</dcterms:modified>
</cp:coreProperties>
</file>