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80" r:id="rId3"/>
    <p:sldId id="277" r:id="rId4"/>
    <p:sldId id="288" r:id="rId5"/>
    <p:sldId id="278" r:id="rId6"/>
    <p:sldId id="296" r:id="rId7"/>
    <p:sldId id="303" r:id="rId8"/>
    <p:sldId id="299" r:id="rId9"/>
    <p:sldId id="301" r:id="rId10"/>
    <p:sldId id="302" r:id="rId11"/>
    <p:sldId id="304" r:id="rId12"/>
    <p:sldId id="300" r:id="rId13"/>
    <p:sldId id="305" r:id="rId14"/>
    <p:sldId id="306" r:id="rId15"/>
    <p:sldId id="307" r:id="rId16"/>
    <p:sldId id="298" r:id="rId17"/>
    <p:sldId id="295" r:id="rId18"/>
    <p:sldId id="308" r:id="rId19"/>
    <p:sldId id="286" r:id="rId20"/>
    <p:sldId id="287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1E7274FC-6181-43D8-9407-64A63C4730B8}">
          <p14:sldIdLst>
            <p14:sldId id="256"/>
            <p14:sldId id="280"/>
            <p14:sldId id="277"/>
            <p14:sldId id="288"/>
            <p14:sldId id="278"/>
            <p14:sldId id="296"/>
            <p14:sldId id="303"/>
            <p14:sldId id="299"/>
            <p14:sldId id="301"/>
            <p14:sldId id="302"/>
            <p14:sldId id="304"/>
            <p14:sldId id="300"/>
            <p14:sldId id="305"/>
            <p14:sldId id="306"/>
            <p14:sldId id="307"/>
            <p14:sldId id="298"/>
            <p14:sldId id="295"/>
            <p14:sldId id="308"/>
            <p14:sldId id="286"/>
            <p14:sldId id="287"/>
          </p14:sldIdLst>
        </p14:section>
        <p14:section name="Untitled Section" id="{70A0FEAC-CBE9-4218-B728-8A64C0BD4772}">
          <p14:sldIdLst/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22" d="100"/>
          <a:sy n="122" d="100"/>
        </p:scale>
        <p:origin x="96" y="21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8AAA33-7658-99B5-AA62-214BF255ED7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4A1C6F-ADE5-295B-83C1-EC34350DC09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ACA6DB-AC4E-F28F-BBDA-4619A236F5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7486B13-6A86-9A83-5157-F18BEDCB31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20ABF-C746-93BF-A367-64C49620AD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44963793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7D7A36-BC14-FCE1-5F4C-3EA812A296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C1A2D5A-F17E-7DB4-BF18-79201904F1E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D5573C7-E2A3-BA9C-4CC2-463F37A166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DC737C-835B-9C9E-9EA2-1A630070C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EA4F38-265B-15F7-AB76-6177827285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30141547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84F3E5E-7578-0C9D-4C43-6FD19BB803A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96252A6-000F-23B6-6342-02A68070B4A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F36E8E-EFAB-4C5E-6B7C-C3CD07AFD8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53E80B-CA20-E834-0A2B-59451AD6E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D3D1F0C-4000-CF55-E829-F57AD91CE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8561944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C19FE7-1B01-90F6-F148-B1EEEBF80C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0491E8-E6CD-40E0-25D4-7BEEE65F38B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5FBFE3-7825-B59E-F555-20B73E9B71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00BDA8-1AC2-4CEB-4A8B-0F41B2ACED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90E717-5DEF-F23E-D4D2-34632ACEE4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7116755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8E1117-9DA1-5CC5-5223-634DD7C55E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DEFC768-E6E5-D095-5A56-D20F8997209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6A0019-ED90-1C27-AE5B-B7E6A719D9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8CCBA62-86A0-F5D5-E03E-DF29D0DC80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E9EC28-9AF9-AE1C-A41C-C680DF3B9F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7885647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DAD61-6DE9-EBB5-6ADA-E1D6497FEC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FC305B-DD54-F2EF-3968-CC3971113DC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DD0199F-587C-290A-27EA-0DA8590E905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108AD48-6E48-255E-BC85-3B73DD10D6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4FE33A-6771-A138-D06E-C52DB9BE4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A5A3719-7387-F9F1-01D7-9515C2692D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1914694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FF8BBC-FEE7-C2B1-419C-E1ACF522F7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89615E-0D54-72B7-E9D5-16840B6A93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B8DA0F1-DB8E-ECCA-B6FD-FFB72947CDC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BC6897F-1D66-6B56-9609-097B9947B7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8D851D9-2065-D525-748A-6CC3406AB12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919193D-B180-D7FC-0357-8B3714CBEA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16BEE6-1FA8-7272-85F6-D176986E97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DB7BE65-C341-6219-6448-3076209E5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0213040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95757A-4550-0140-B1C8-E1F372E2CE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E2F2EA0-C197-E265-1839-9F1DC1DF18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07B842A-0ED4-79DD-BD92-D5DBED9113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9F29B7-CF09-C8EA-AE7C-BCFD6E8E2E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954350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1949CF4-656F-CF14-BEE9-A6A102BD63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2EF1C33-96D4-5C9D-425F-A180CF051A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C51F32-7907-CB00-0F28-D06C195F3C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6483613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714871-DF69-5D11-1A4B-F013C5594C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BBB37CF-AD1D-DF03-D104-6F39C4AFA7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0F851CC-6B10-F2D6-D4C7-8F5AFA1DDED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FB6A8A5-271B-8B24-6043-1C60C29E47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E37F47F-AAB6-1AD0-EF40-3B851411D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C20A06-B021-D6BF-047F-B3E24AA421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9852623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44C9E0-1C74-C01D-23F5-42915E6154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1E3F224-5C71-E072-6E23-1A75886EAEE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CA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D5DF314-9609-A406-1F1F-294E1B37935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B1FD6A7-BA0E-4CCC-B8C7-251F548F96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4F4E02-0695-1162-6B6A-51B2B00665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49A3E01-C777-EEE3-84DB-3B12F58197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1472074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1269A1A-F4AF-5FD3-CA79-D93AE125EE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1813F4-4B81-4556-6C59-BEFA513B6E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9ADAD8-7BB1-54A4-130D-EDCD169838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A30F0A-5C22-4880-8E7B-4336C2DE0B4F}" type="datetimeFigureOut">
              <a:rPr lang="en-CA" smtClean="0"/>
              <a:t>2023-10-12</a:t>
            </a:fld>
            <a:endParaRPr lang="en-C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119A1B-D16E-9943-AE78-B140B7DA47A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8AA276-4DD8-19B8-E025-E98C9E5E619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C6B8E0-2746-4AC5-A99D-1C73BF4D8DDD}" type="slidenum">
              <a:rPr lang="en-CA" smtClean="0"/>
              <a:t>‹#›</a:t>
            </a:fld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1203968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AF4B7500-5866-5B63-5C6F-14E2AD982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50281" y="576255"/>
            <a:ext cx="4730214" cy="411003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6742" y="2541589"/>
            <a:ext cx="5631417" cy="3147578"/>
          </a:xfrm>
        </p:spPr>
        <p:txBody>
          <a:bodyPr anchor="ctr">
            <a:normAutofit fontScale="62500" lnSpcReduction="20000"/>
          </a:bodyPr>
          <a:lstStyle/>
          <a:p>
            <a:pPr algn="l">
              <a:spcBef>
                <a:spcPts val="0"/>
              </a:spcBef>
            </a:pPr>
            <a:r>
              <a:rPr lang="en-CA" sz="4000" b="1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Our Vision</a:t>
            </a:r>
          </a:p>
          <a:p>
            <a:pPr algn="l">
              <a:spcBef>
                <a:spcPts val="0"/>
              </a:spcBef>
            </a:pPr>
            <a:endParaRPr lang="en-CA" sz="4000" b="1" i="0" dirty="0"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CA" sz="4000" b="1" i="0" dirty="0"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 Oakville Community Association wants to contribute to creating an engaged, safe, caring, and vibrant community where all residents enjoy a positive quality of life</a:t>
            </a:r>
          </a:p>
          <a:p>
            <a:pPr algn="l"/>
            <a:endParaRPr lang="en-CA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47079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7733" y="1053367"/>
            <a:ext cx="10259116" cy="1192714"/>
          </a:xfrm>
        </p:spPr>
        <p:txBody>
          <a:bodyPr anchor="ctr">
            <a:normAutofit fontScale="40000" lnSpcReduction="20000"/>
          </a:bodyPr>
          <a:lstStyle/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en-US" sz="5900" b="1" dirty="0">
                <a:latin typeface="Arial" panose="020B0604020202020204" pitchFamily="34" charset="0"/>
                <a:cs typeface="Arial" panose="020B0604020202020204" pitchFamily="34" charset="0"/>
              </a:rPr>
              <a:t>PALERMO WILL BE MIDTOWN 2.0</a:t>
            </a: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AutoShape 2">
            <a:extLst>
              <a:ext uri="{FF2B5EF4-FFF2-40B4-BE49-F238E27FC236}">
                <a16:creationId xmlns:a16="http://schemas.microsoft.com/office/drawing/2014/main" id="{D0E4A2D5-A673-624E-CD63-0828DDF730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id="{32588ACE-27DF-EB8D-1B9E-94D738DEAC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pic>
        <p:nvPicPr>
          <p:cNvPr id="3078" name="Picture 6">
            <a:extLst>
              <a:ext uri="{FF2B5EF4-FFF2-40B4-BE49-F238E27FC236}">
                <a16:creationId xmlns:a16="http://schemas.microsoft.com/office/drawing/2014/main" id="{F1F7B393-80EE-875D-85BF-F9B92F409C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657" y="2058781"/>
            <a:ext cx="5685295" cy="36286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>
            <a:extLst>
              <a:ext uri="{FF2B5EF4-FFF2-40B4-BE49-F238E27FC236}">
                <a16:creationId xmlns:a16="http://schemas.microsoft.com/office/drawing/2014/main" id="{F3E9345E-FB1C-1887-4ACC-07CEB411F9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9413" y="2070101"/>
            <a:ext cx="5727630" cy="3617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821724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01609" y="3044403"/>
            <a:ext cx="10893582" cy="1192714"/>
          </a:xfrm>
        </p:spPr>
        <p:txBody>
          <a:bodyPr anchor="ctr">
            <a:normAutofit fontScale="25000" lnSpcReduction="20000"/>
          </a:bodyPr>
          <a:lstStyle/>
          <a:p>
            <a:pPr algn="l"/>
            <a:endParaRPr lang="en-US" sz="14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OTHER DEVELOPMENTS IN THE AREA 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What will the cumulative effect be?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4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9600" b="1" dirty="0">
                <a:latin typeface="Arial" panose="020B0604020202020204" pitchFamily="34" charset="0"/>
                <a:cs typeface="Arial" panose="020B0604020202020204" pitchFamily="34" charset="0"/>
              </a:rPr>
              <a:t>Oakville Green Life Sciences &amp; Technology District – Northeast corner of Third Line and Dundas Street West just opposite the hospital – 38 acres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9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9600" b="1" dirty="0">
                <a:latin typeface="Arial" panose="020B0604020202020204" pitchFamily="34" charset="0"/>
                <a:cs typeface="Arial" panose="020B0604020202020204" pitchFamily="34" charset="0"/>
              </a:rPr>
              <a:t>3629 and 3271 Dundas Street West – 185 acres for an employment subdivision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9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9600" b="1" dirty="0">
                <a:latin typeface="Arial" panose="020B0604020202020204" pitchFamily="34" charset="0"/>
                <a:cs typeface="Arial" panose="020B0604020202020204" pitchFamily="34" charset="0"/>
              </a:rPr>
              <a:t>CN Intermodal Hub – northeast corner of Lower Base Line West and Tremaine Road – 400 acres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CA" sz="9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4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4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AutoShape 2">
            <a:extLst>
              <a:ext uri="{FF2B5EF4-FFF2-40B4-BE49-F238E27FC236}">
                <a16:creationId xmlns:a16="http://schemas.microsoft.com/office/drawing/2014/main" id="{D0E4A2D5-A673-624E-CD63-0828DDF730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id="{32588ACE-27DF-EB8D-1B9E-94D738DEAC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3532571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0186" y="3437304"/>
            <a:ext cx="11057613" cy="1192714"/>
          </a:xfrm>
        </p:spPr>
        <p:txBody>
          <a:bodyPr anchor="ctr">
            <a:normAutofit fontScale="92500" lnSpcReduction="20000"/>
          </a:bodyPr>
          <a:lstStyle/>
          <a:p>
            <a:pPr algn="l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OAKVILLE GREEN LIFE SCIENCES &amp; TECHNOLOGY DISTRICT</a:t>
            </a:r>
          </a:p>
          <a:p>
            <a:pPr algn="l"/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4.7 million square feet in 15 towers on 38 acres</a:t>
            </a:r>
            <a:endParaRPr lang="en-US" sz="2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FB9CEB3-C66F-A099-5AFE-526288B408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1520" y="1996418"/>
            <a:ext cx="5246351" cy="3948173"/>
          </a:xfrm>
          <a:prstGeom prst="rect">
            <a:avLst/>
          </a:prstGeom>
        </p:spPr>
      </p:pic>
      <p:sp>
        <p:nvSpPr>
          <p:cNvPr id="5" name="AutoShape 2">
            <a:extLst>
              <a:ext uri="{FF2B5EF4-FFF2-40B4-BE49-F238E27FC236}">
                <a16:creationId xmlns:a16="http://schemas.microsoft.com/office/drawing/2014/main" id="{D0E4A2D5-A673-624E-CD63-0828DDF730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id="{32588ACE-27DF-EB8D-1B9E-94D738DEAC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18DCA87-BAFB-B6BA-7D29-BB7535F9D5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2396" y="2050617"/>
            <a:ext cx="6402030" cy="3839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064055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44609" y="1648903"/>
            <a:ext cx="10259116" cy="1192714"/>
          </a:xfrm>
        </p:spPr>
        <p:txBody>
          <a:bodyPr anchor="ctr">
            <a:normAutofit fontScale="25000" lnSpcReduction="20000"/>
          </a:bodyPr>
          <a:lstStyle/>
          <a:p>
            <a:pPr algn="l">
              <a:lnSpc>
                <a:spcPct val="110000"/>
              </a:lnSpc>
              <a:spcBef>
                <a:spcPts val="0"/>
              </a:spcBef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3269 and 3271 DUNDAS STREET</a:t>
            </a:r>
          </a:p>
          <a:p>
            <a:pPr algn="l">
              <a:lnSpc>
                <a:spcPct val="110000"/>
              </a:lnSpc>
              <a:spcBef>
                <a:spcPts val="0"/>
              </a:spcBef>
            </a:pPr>
            <a:endParaRPr lang="en-US" sz="59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10000"/>
              </a:lnSpc>
              <a:spcBef>
                <a:spcPts val="0"/>
              </a:spcBef>
            </a:pPr>
            <a:endParaRPr lang="en-US" sz="3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10000"/>
              </a:lnSpc>
              <a:spcBef>
                <a:spcPts val="0"/>
              </a:spcBef>
            </a:pPr>
            <a:r>
              <a:rPr lang="en-US" sz="9600" b="1" dirty="0">
                <a:latin typeface="Arial" panose="020B0604020202020204" pitchFamily="34" charset="0"/>
                <a:cs typeface="Arial" panose="020B0604020202020204" pitchFamily="34" charset="0"/>
              </a:rPr>
              <a:t>Concept proposes a mix of employment uses including general and light employment uses with retail and commercial uses</a:t>
            </a: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AutoShape 2">
            <a:extLst>
              <a:ext uri="{FF2B5EF4-FFF2-40B4-BE49-F238E27FC236}">
                <a16:creationId xmlns:a16="http://schemas.microsoft.com/office/drawing/2014/main" id="{D0E4A2D5-A673-624E-CD63-0828DDF730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id="{32588ACE-27DF-EB8D-1B9E-94D738DEAC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FCB5391A-B7B7-EC4D-B4A5-4C81C59981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346" y="2841639"/>
            <a:ext cx="5955549" cy="315351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37CB64E-D897-1B5E-7622-209FF50D1A6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00106" y="2848784"/>
            <a:ext cx="5852915" cy="3007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174981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67840" y="1789353"/>
            <a:ext cx="10259116" cy="1192714"/>
          </a:xfrm>
        </p:spPr>
        <p:txBody>
          <a:bodyPr anchor="ctr">
            <a:normAutofit fontScale="25000" lnSpcReduction="20000"/>
          </a:bodyPr>
          <a:lstStyle/>
          <a:p>
            <a:pPr algn="l">
              <a:lnSpc>
                <a:spcPct val="110000"/>
              </a:lnSpc>
              <a:spcBef>
                <a:spcPts val="0"/>
              </a:spcBef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CN INTERMODAL HUB</a:t>
            </a:r>
          </a:p>
          <a:p>
            <a:pPr algn="l">
              <a:lnSpc>
                <a:spcPct val="110000"/>
              </a:lnSpc>
              <a:spcBef>
                <a:spcPts val="0"/>
              </a:spcBef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algn="l">
              <a:lnSpc>
                <a:spcPct val="110000"/>
              </a:lnSpc>
              <a:spcBef>
                <a:spcPts val="0"/>
              </a:spcBef>
            </a:pPr>
            <a:r>
              <a:rPr lang="en-US" sz="9600" b="1" dirty="0">
                <a:latin typeface="Arial" panose="020B0604020202020204" pitchFamily="34" charset="0"/>
                <a:cs typeface="Arial" panose="020B0604020202020204" pitchFamily="34" charset="0"/>
              </a:rPr>
              <a:t>400-acre facility on lands east of </a:t>
            </a:r>
          </a:p>
          <a:p>
            <a:pPr algn="l">
              <a:lnSpc>
                <a:spcPct val="110000"/>
              </a:lnSpc>
              <a:spcBef>
                <a:spcPts val="0"/>
              </a:spcBef>
            </a:pPr>
            <a:r>
              <a:rPr lang="en-US" sz="9600" b="1" dirty="0">
                <a:latin typeface="Arial" panose="020B0604020202020204" pitchFamily="34" charset="0"/>
                <a:cs typeface="Arial" panose="020B0604020202020204" pitchFamily="34" charset="0"/>
              </a:rPr>
              <a:t>Tremaine Road and south of Britannia Road</a:t>
            </a:r>
          </a:p>
          <a:p>
            <a:pPr algn="l">
              <a:lnSpc>
                <a:spcPct val="110000"/>
              </a:lnSpc>
              <a:spcBef>
                <a:spcPts val="0"/>
              </a:spcBef>
            </a:pPr>
            <a:endParaRPr lang="en-US" sz="9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10000"/>
              </a:lnSpc>
              <a:spcBef>
                <a:spcPts val="0"/>
              </a:spcBef>
            </a:pPr>
            <a:r>
              <a:rPr lang="en-US" sz="9600" b="1" dirty="0">
                <a:latin typeface="Arial" panose="020B0604020202020204" pitchFamily="34" charset="0"/>
                <a:cs typeface="Arial" panose="020B0604020202020204" pitchFamily="34" charset="0"/>
              </a:rPr>
              <a:t>1600 daily truck trips and four intermodal trains </a:t>
            </a:r>
          </a:p>
          <a:p>
            <a:pPr algn="l">
              <a:lnSpc>
                <a:spcPct val="110000"/>
              </a:lnSpc>
              <a:spcBef>
                <a:spcPts val="0"/>
              </a:spcBef>
            </a:pPr>
            <a:endParaRPr lang="en-US" sz="3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10000"/>
              </a:lnSpc>
              <a:spcBef>
                <a:spcPts val="0"/>
              </a:spcBef>
            </a:pPr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AutoShape 2">
            <a:extLst>
              <a:ext uri="{FF2B5EF4-FFF2-40B4-BE49-F238E27FC236}">
                <a16:creationId xmlns:a16="http://schemas.microsoft.com/office/drawing/2014/main" id="{D0E4A2D5-A673-624E-CD63-0828DDF730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id="{32588ACE-27DF-EB8D-1B9E-94D738DEAC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F01AABB-A197-08E7-5BD3-461B827FE9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42665" y="742947"/>
            <a:ext cx="4092738" cy="505505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A7D834C-137D-17A1-EBF5-B24BB1A49FE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2196" y="2798326"/>
            <a:ext cx="6119250" cy="3902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57096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136" y="1531095"/>
            <a:ext cx="10259116" cy="1192714"/>
          </a:xfrm>
        </p:spPr>
        <p:txBody>
          <a:bodyPr anchor="ctr">
            <a:normAutofit fontScale="25000" lnSpcReduction="20000"/>
          </a:bodyPr>
          <a:lstStyle/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en-US" sz="9600" b="1" dirty="0">
                <a:latin typeface="Arial" panose="020B0604020202020204" pitchFamily="34" charset="0"/>
                <a:cs typeface="Arial" panose="020B0604020202020204" pitchFamily="34" charset="0"/>
              </a:rPr>
              <a:t>TRAFFIC CHAOS AT BRONTE AND DUNDAS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6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US" sz="6400" b="1" dirty="0">
                <a:latin typeface="Arial" panose="020B0604020202020204" pitchFamily="34" charset="0"/>
                <a:cs typeface="Arial" panose="020B0604020202020204" pitchFamily="34" charset="0"/>
              </a:rPr>
              <a:t>Additional vehicles from this development + the traffic from the West Employment Lands + the Oakville Green Technology District traffic + approximately 800 trucks daily from the CN Intermodal Hub = Total Chaos</a:t>
            </a: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6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AutoShape 2">
            <a:extLst>
              <a:ext uri="{FF2B5EF4-FFF2-40B4-BE49-F238E27FC236}">
                <a16:creationId xmlns:a16="http://schemas.microsoft.com/office/drawing/2014/main" id="{D0E4A2D5-A673-624E-CD63-0828DDF730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id="{32588ACE-27DF-EB8D-1B9E-94D738DEAC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15AFE3F-25F9-B9AB-8F50-BC2856CD32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1399" y="2597233"/>
            <a:ext cx="8332401" cy="3839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508953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57671" y="397385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endParaRPr lang="en-CA" sz="2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FA66522-1024-A45E-20DD-A7F90B8993EC}"/>
              </a:ext>
            </a:extLst>
          </p:cNvPr>
          <p:cNvSpPr txBox="1"/>
          <p:nvPr/>
        </p:nvSpPr>
        <p:spPr>
          <a:xfrm>
            <a:off x="1057671" y="399595"/>
            <a:ext cx="10511754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PALERMO VILLAGE – HISTORICAL DISTRICT?</a:t>
            </a:r>
          </a:p>
          <a:p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23E945D-A465-A983-6394-6BB23AB62F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62470" y="1423878"/>
            <a:ext cx="4496721" cy="54524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501511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57671" y="397385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endParaRPr lang="en-CA" sz="2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FA66522-1024-A45E-20DD-A7F90B8993EC}"/>
              </a:ext>
            </a:extLst>
          </p:cNvPr>
          <p:cNvSpPr txBox="1"/>
          <p:nvPr/>
        </p:nvSpPr>
        <p:spPr>
          <a:xfrm>
            <a:off x="1057671" y="424338"/>
            <a:ext cx="10511754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PALERMO VILLAGE: HISTORICAL DISTRICT?</a:t>
            </a:r>
          </a:p>
          <a:p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Report concluded no but safeguards were recommended including:</a:t>
            </a:r>
          </a:p>
          <a:p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6441592-F97E-EE4C-A942-0BCD9DAB0B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7671" y="3504328"/>
            <a:ext cx="10079706" cy="21102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97061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4069" y="3616602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US" sz="2800" b="1" dirty="0"/>
              <a:t>ocaCommunicationsDirector@gmail.com</a:t>
            </a:r>
            <a:endParaRPr lang="en-CA" sz="28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FA66522-1024-A45E-20DD-A7F90B8993EC}"/>
              </a:ext>
            </a:extLst>
          </p:cNvPr>
          <p:cNvSpPr txBox="1"/>
          <p:nvPr/>
        </p:nvSpPr>
        <p:spPr>
          <a:xfrm>
            <a:off x="230909" y="424338"/>
            <a:ext cx="11338516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PALERMO VILLAGE: </a:t>
            </a:r>
          </a:p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LETTER TO THE MINISTER </a:t>
            </a:r>
          </a:p>
          <a:p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5DB932A-A720-0CA1-EFBE-2D72045890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41685" y="255657"/>
            <a:ext cx="5028845" cy="59714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171804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20700" y="-34581"/>
            <a:ext cx="11264900" cy="2487212"/>
          </a:xfrm>
        </p:spPr>
        <p:txBody>
          <a:bodyPr anchor="ctr">
            <a:normAutofit/>
          </a:bodyPr>
          <a:lstStyle/>
          <a:p>
            <a:pPr algn="l"/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OCA CAN NOT SUPPORT THIS DEVELOPMENT because </a:t>
            </a: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3DFD4B-06B3-4F46-EB46-6C73F81E95BB}"/>
              </a:ext>
            </a:extLst>
          </p:cNvPr>
          <p:cNvSpPr txBox="1"/>
          <p:nvPr/>
        </p:nvSpPr>
        <p:spPr>
          <a:xfrm>
            <a:off x="571500" y="1738311"/>
            <a:ext cx="11099800" cy="65556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Palermo will be Midtown 2.0 with high density and traffic congestion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Accumulative Traffic will cause traffic chaos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Oakville Trafalgar Hospital will not be able to meet the needs of the community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Lack of transit and commitments from </a:t>
            </a:r>
            <a:r>
              <a:rPr lang="en-US" sz="2000" b="1" dirty="0" err="1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Metrolinx</a:t>
            </a: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and Ontario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Where are the children going to go to school?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CA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It will not be a Liveable Community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CA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It will increase the damage and contribute to the loss of the oldest urban </a:t>
            </a:r>
            <a:r>
              <a:rPr lang="en-US" sz="2000" b="1" dirty="0" err="1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centre</a:t>
            </a:r>
            <a:r>
              <a:rPr lang="en-US" sz="20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in Oakville beginning over 215 years ago</a:t>
            </a: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CA" sz="20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2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2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2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US" sz="2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457200" indent="-4572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2400" b="1" dirty="0"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2435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27832" y="3483789"/>
            <a:ext cx="11030505" cy="3147578"/>
          </a:xfrm>
        </p:spPr>
        <p:txBody>
          <a:bodyPr anchor="ctr">
            <a:normAutofit/>
          </a:bodyPr>
          <a:lstStyle/>
          <a:p>
            <a:pPr algn="l"/>
            <a:r>
              <a:rPr lang="en-US" sz="2800" b="1" dirty="0"/>
              <a:t>2 mixed-use high-rise towers with a 27-storey building and a 30-storey building which will include 690 residential units offering studio, 1, 2 and 3 bedroom units</a:t>
            </a:r>
            <a:endParaRPr lang="en-CA" sz="2800" b="1" dirty="0"/>
          </a:p>
          <a:p>
            <a:pPr algn="l"/>
            <a:endParaRPr lang="en-CA" sz="28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51F43E-586E-8ED0-F1ED-EFF7121BCCD5}"/>
              </a:ext>
            </a:extLst>
          </p:cNvPr>
          <p:cNvSpPr txBox="1"/>
          <p:nvPr/>
        </p:nvSpPr>
        <p:spPr>
          <a:xfrm>
            <a:off x="656708" y="1040086"/>
            <a:ext cx="1090162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Agenda Item 7.2 at October 16, 2023 Planning and Development Council Meeting </a:t>
            </a:r>
          </a:p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PROPOSAL – 3005-3015 Dundas Street West, Palermo Village</a:t>
            </a:r>
            <a:endParaRPr lang="en-CA" sz="2800" dirty="0"/>
          </a:p>
        </p:txBody>
      </p:sp>
    </p:spTree>
    <p:extLst>
      <p:ext uri="{BB962C8B-B14F-4D97-AF65-F5344CB8AC3E}">
        <p14:creationId xmlns:p14="http://schemas.microsoft.com/office/powerpoint/2010/main" val="112282306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62240" y="-2895116"/>
            <a:ext cx="9683560" cy="2487212"/>
          </a:xfrm>
        </p:spPr>
        <p:txBody>
          <a:bodyPr anchor="ctr">
            <a:normAutofit/>
          </a:bodyPr>
          <a:lstStyle/>
          <a:p>
            <a:pPr algn="l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THANK YOU FOR LISTENING</a:t>
            </a:r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3DFD4B-06B3-4F46-EB46-6C73F81E95BB}"/>
              </a:ext>
            </a:extLst>
          </p:cNvPr>
          <p:cNvSpPr txBox="1"/>
          <p:nvPr/>
        </p:nvSpPr>
        <p:spPr>
          <a:xfrm>
            <a:off x="814871" y="382012"/>
            <a:ext cx="11099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endParaRPr lang="en-US" sz="3200" b="1" dirty="0"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4565568-91F5-F279-FFF2-787803181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3196" y="173607"/>
            <a:ext cx="3807059" cy="322462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F78E7EC-BA10-A6C0-E0A2-FC5035ED26C2}"/>
              </a:ext>
            </a:extLst>
          </p:cNvPr>
          <p:cNvSpPr txBox="1"/>
          <p:nvPr/>
        </p:nvSpPr>
        <p:spPr>
          <a:xfrm>
            <a:off x="903005" y="1310442"/>
            <a:ext cx="6817431" cy="42165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Sincerely,</a:t>
            </a:r>
            <a:b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OCA Board of Directors and our Members</a:t>
            </a:r>
            <a:endParaRPr lang="en-CA" sz="2400" dirty="0"/>
          </a:p>
        </p:txBody>
      </p:sp>
    </p:spTree>
    <p:extLst>
      <p:ext uri="{BB962C8B-B14F-4D97-AF65-F5344CB8AC3E}">
        <p14:creationId xmlns:p14="http://schemas.microsoft.com/office/powerpoint/2010/main" val="3813815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5166" y="605491"/>
            <a:ext cx="8168026" cy="2487212"/>
          </a:xfrm>
        </p:spPr>
        <p:txBody>
          <a:bodyPr anchor="ctr">
            <a:normAutofit/>
          </a:bodyPr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AERIAL VIEW OF THE AREA</a:t>
            </a:r>
          </a:p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0.776 hectares = less than 2 acres</a:t>
            </a: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31B41F0-CB18-8021-E8D5-1BCABE0AAA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7308" y="2041648"/>
            <a:ext cx="6661509" cy="45893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45553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17998" y="-354231"/>
            <a:ext cx="8168026" cy="2487212"/>
          </a:xfrm>
        </p:spPr>
        <p:txBody>
          <a:bodyPr anchor="ctr">
            <a:normAutofit/>
          </a:bodyPr>
          <a:lstStyle/>
          <a:p>
            <a:pPr algn="l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PROPOSED SITE PLAN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07B0458-0074-C46C-1915-FBBC18AED3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62065" y="1884784"/>
            <a:ext cx="7190311" cy="4673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02048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13016" y="-96689"/>
            <a:ext cx="10259116" cy="2487212"/>
          </a:xfrm>
        </p:spPr>
        <p:txBody>
          <a:bodyPr anchor="ctr">
            <a:normAutofit/>
          </a:bodyPr>
          <a:lstStyle/>
          <a:p>
            <a:pPr algn="l"/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A DEPICTION OF THE PROPOSED TOWERS</a:t>
            </a:r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0176F36-A13B-ACE2-DEF9-168BFF7768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9650" y="1778750"/>
            <a:ext cx="6177282" cy="48587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35309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1136" y="2889274"/>
            <a:ext cx="10259116" cy="2524713"/>
          </a:xfrm>
        </p:spPr>
        <p:txBody>
          <a:bodyPr anchor="ctr">
            <a:normAutofit fontScale="25000" lnSpcReduction="20000"/>
          </a:bodyPr>
          <a:lstStyle/>
          <a:p>
            <a:pPr algn="l"/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PARKING AND TRANSPORTATION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690 total residential units - 698 total vehicle parking spaces with only 552 for residential and 146 spaces for visitors and retail components </a:t>
            </a: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This needs to be reviewed as these numbers do not 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sound logical: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Report concludes 198 vehicle trips in the mornings and 220 in the afternoon</a:t>
            </a: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03667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8391" y="1880212"/>
            <a:ext cx="11409947" cy="1994245"/>
          </a:xfrm>
        </p:spPr>
        <p:txBody>
          <a:bodyPr anchor="ctr">
            <a:normAutofit fontScale="25000" lnSpcReduction="20000"/>
          </a:bodyPr>
          <a:lstStyle/>
          <a:p>
            <a:pPr algn="l"/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SHADOW STUDIES</a:t>
            </a: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US" sz="6200" b="1" dirty="0">
                <a:latin typeface="Arial" panose="020B0604020202020204" pitchFamily="34" charset="0"/>
                <a:cs typeface="Arial" panose="020B0604020202020204" pitchFamily="34" charset="0"/>
              </a:rPr>
              <a:t>              April 21			  June 21 		  September 21                            December 21 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6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6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3282013-FF7B-D6D5-13D3-FC6D1B83C4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6736" y="2907686"/>
            <a:ext cx="2840688" cy="235716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10B0F69-FCEB-0413-B314-E21D9A4248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1439" y="2886088"/>
            <a:ext cx="2787811" cy="238828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3035D43-167E-FCF0-4F73-073CFB4F3F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61464" y="2934982"/>
            <a:ext cx="2840688" cy="233939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257996B-1757-79C7-FD98-74AC43FC479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25265" y="2907686"/>
            <a:ext cx="2710898" cy="237632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8F353829-BFE9-1CAB-8D9D-3BFDA9FA5F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29425" y="765828"/>
            <a:ext cx="4342158" cy="11770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23392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83233" y="1561435"/>
            <a:ext cx="10259116" cy="1192714"/>
          </a:xfrm>
        </p:spPr>
        <p:txBody>
          <a:bodyPr anchor="ctr">
            <a:normAutofit fontScale="25000" lnSpcReduction="20000"/>
          </a:bodyPr>
          <a:lstStyle/>
          <a:p>
            <a:pPr algn="l"/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DISCOVER PALERMO PLAN</a:t>
            </a:r>
          </a:p>
          <a:p>
            <a:pPr algn="l"/>
            <a:endParaRPr lang="en-US" sz="51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r>
              <a:rPr lang="en-US" sz="8000" b="1" dirty="0">
                <a:latin typeface="Arial" panose="020B0604020202020204" pitchFamily="34" charset="0"/>
                <a:cs typeface="Arial" panose="020B0604020202020204" pitchFamily="34" charset="0"/>
              </a:rPr>
              <a:t>6500 residential units on 118 acres </a:t>
            </a:r>
          </a:p>
          <a:p>
            <a:pPr algn="l"/>
            <a:r>
              <a:rPr lang="en-US" sz="8000" b="1" dirty="0">
                <a:latin typeface="Arial" panose="020B0604020202020204" pitchFamily="34" charset="0"/>
                <a:cs typeface="Arial" panose="020B0604020202020204" pitchFamily="34" charset="0"/>
              </a:rPr>
              <a:t>with 20 acres of parks, ponds and natural </a:t>
            </a:r>
          </a:p>
          <a:p>
            <a:pPr algn="l"/>
            <a:r>
              <a:rPr lang="en-US" sz="8000" b="1" dirty="0">
                <a:latin typeface="Arial" panose="020B0604020202020204" pitchFamily="34" charset="0"/>
                <a:cs typeface="Arial" panose="020B0604020202020204" pitchFamily="34" charset="0"/>
              </a:rPr>
              <a:t>heritage system and trails</a:t>
            </a: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AutoShape 2">
            <a:extLst>
              <a:ext uri="{FF2B5EF4-FFF2-40B4-BE49-F238E27FC236}">
                <a16:creationId xmlns:a16="http://schemas.microsoft.com/office/drawing/2014/main" id="{D0E4A2D5-A673-624E-CD63-0828DDF730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id="{32588ACE-27DF-EB8D-1B9E-94D738DEAC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E7A7B69-9C8B-2FB5-0D33-76D13CBDFC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09700" y="3276600"/>
            <a:ext cx="8183837" cy="3221533"/>
          </a:xfrm>
          <a:prstGeom prst="rect">
            <a:avLst/>
          </a:prstGeom>
        </p:spPr>
      </p:pic>
      <p:pic>
        <p:nvPicPr>
          <p:cNvPr id="10" name="Picture 10">
            <a:extLst>
              <a:ext uri="{FF2B5EF4-FFF2-40B4-BE49-F238E27FC236}">
                <a16:creationId xmlns:a16="http://schemas.microsoft.com/office/drawing/2014/main" id="{3DC7D6B6-1FB2-DA05-F410-81FAC7636E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0210" y="231974"/>
            <a:ext cx="4740999" cy="26671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7193006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1F9866A9-B167-4D75-8F7F-360025AD6B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7167"/>
            <a:ext cx="12188952" cy="3490956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C2DD07C1-6CFB-48E5-AD0E-AC091042BBD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F9A8FC0F-BD29-4D9A-ABF1-D75E3A26917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B2017170-4492-AAD4-6103-447D3EF504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64918" y="1699721"/>
            <a:ext cx="10259116" cy="1192714"/>
          </a:xfrm>
        </p:spPr>
        <p:txBody>
          <a:bodyPr anchor="ctr">
            <a:normAutofit fontScale="25000" lnSpcReduction="20000"/>
          </a:bodyPr>
          <a:lstStyle/>
          <a:p>
            <a:pPr algn="l"/>
            <a:endParaRPr lang="en-US" sz="14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US" sz="14400" b="1" dirty="0">
                <a:latin typeface="Arial" panose="020B0604020202020204" pitchFamily="34" charset="0"/>
                <a:cs typeface="Arial" panose="020B0604020202020204" pitchFamily="34" charset="0"/>
              </a:rPr>
              <a:t>PALERMO BY ARGO – northwest corner of Dundas and Bronte 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3640 units </a:t>
            </a: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11200" b="1" dirty="0">
                <a:latin typeface="Arial" panose="020B0604020202020204" pitchFamily="34" charset="0"/>
                <a:cs typeface="Arial" panose="020B0604020202020204" pitchFamily="34" charset="0"/>
              </a:rPr>
              <a:t>118 acres</a:t>
            </a: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143000" indent="-1143000" algn="l">
              <a:lnSpc>
                <a:spcPct val="12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11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US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CA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AutoShape 2">
            <a:extLst>
              <a:ext uri="{FF2B5EF4-FFF2-40B4-BE49-F238E27FC236}">
                <a16:creationId xmlns:a16="http://schemas.microsoft.com/office/drawing/2014/main" id="{D0E4A2D5-A673-624E-CD63-0828DDF730A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sp>
        <p:nvSpPr>
          <p:cNvPr id="6" name="AutoShape 4">
            <a:extLst>
              <a:ext uri="{FF2B5EF4-FFF2-40B4-BE49-F238E27FC236}">
                <a16:creationId xmlns:a16="http://schemas.microsoft.com/office/drawing/2014/main" id="{32588ACE-27DF-EB8D-1B9E-94D738DEAC4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CA"/>
          </a:p>
        </p:txBody>
      </p:sp>
      <p:pic>
        <p:nvPicPr>
          <p:cNvPr id="2052" name="Picture 4">
            <a:extLst>
              <a:ext uri="{FF2B5EF4-FFF2-40B4-BE49-F238E27FC236}">
                <a16:creationId xmlns:a16="http://schemas.microsoft.com/office/drawing/2014/main" id="{68E9583E-4AD3-7D64-1BB6-1CB564473C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5258" y="2418387"/>
            <a:ext cx="5826534" cy="4116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0362594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920</TotalTime>
  <Words>520</Words>
  <Application>Microsoft Office PowerPoint</Application>
  <PresentationFormat>Widescreen</PresentationFormat>
  <Paragraphs>154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Michael Reid</dc:creator>
  <cp:lastModifiedBy>Michael Reid</cp:lastModifiedBy>
  <cp:revision>73</cp:revision>
  <dcterms:created xsi:type="dcterms:W3CDTF">2023-05-19T19:06:57Z</dcterms:created>
  <dcterms:modified xsi:type="dcterms:W3CDTF">2023-10-12T17:16:26Z</dcterms:modified>
</cp:coreProperties>
</file>