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80" r:id="rId3"/>
    <p:sldId id="288" r:id="rId4"/>
    <p:sldId id="299" r:id="rId5"/>
    <p:sldId id="289" r:id="rId6"/>
    <p:sldId id="290" r:id="rId7"/>
    <p:sldId id="298" r:id="rId8"/>
    <p:sldId id="294" r:id="rId9"/>
    <p:sldId id="296" r:id="rId10"/>
    <p:sldId id="297" r:id="rId11"/>
    <p:sldId id="292" r:id="rId12"/>
    <p:sldId id="300" r:id="rId13"/>
    <p:sldId id="293" r:id="rId14"/>
    <p:sldId id="286" r:id="rId15"/>
    <p:sldId id="287" r:id="rId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288"/>
            <p14:sldId id="299"/>
            <p14:sldId id="289"/>
            <p14:sldId id="290"/>
            <p14:sldId id="298"/>
            <p14:sldId id="294"/>
            <p14:sldId id="296"/>
            <p14:sldId id="297"/>
            <p14:sldId id="292"/>
            <p14:sldId id="300"/>
            <p14:sldId id="293"/>
            <p14:sldId id="286"/>
            <p14:sldId id="287"/>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3" d="100"/>
          <a:sy n="113" d="100"/>
        </p:scale>
        <p:origin x="456" y="90"/>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2023-12-10</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2023-12-10</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6950281" y="576255"/>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6742" y="2541589"/>
            <a:ext cx="5631417" cy="3147578"/>
          </a:xfrm>
        </p:spPr>
        <p:txBody>
          <a:bodyPr anchor="ctr">
            <a:normAutofit fontScale="62500" lnSpcReduction="20000"/>
          </a:bodyPr>
          <a:lstStyle/>
          <a:p>
            <a:pPr algn="l">
              <a:spcBef>
                <a:spcPts val="0"/>
              </a:spcBef>
            </a:pPr>
            <a:r>
              <a:rPr lang="en-CA" sz="4000" b="1" i="0" dirty="0">
                <a:effectLst/>
                <a:latin typeface="Arial" panose="020B0604020202020204" pitchFamily="34" charset="0"/>
                <a:cs typeface="Arial" panose="020B0604020202020204" pitchFamily="34" charset="0"/>
              </a:rPr>
              <a:t>Our Vision</a:t>
            </a:r>
          </a:p>
          <a:p>
            <a:pPr algn="l">
              <a:spcBef>
                <a:spcPts val="0"/>
              </a:spcBef>
            </a:pPr>
            <a:endParaRPr lang="en-CA" sz="4000" b="1" i="0" dirty="0">
              <a:effectLst/>
              <a:latin typeface="Arial" panose="020B0604020202020204" pitchFamily="34" charset="0"/>
              <a:cs typeface="Arial" panose="020B0604020202020204" pitchFamily="34" charset="0"/>
            </a:endParaRPr>
          </a:p>
          <a:p>
            <a:pPr algn="l">
              <a:lnSpc>
                <a:spcPct val="120000"/>
              </a:lnSpc>
              <a:spcBef>
                <a:spcPts val="0"/>
              </a:spcBef>
            </a:pPr>
            <a:r>
              <a:rPr lang="en-CA" sz="4000" b="1" i="0" dirty="0">
                <a:effectLst/>
                <a:latin typeface="Arial" panose="020B0604020202020204" pitchFamily="34" charset="0"/>
                <a:cs typeface="Arial" panose="020B0604020202020204" pitchFamily="34" charset="0"/>
              </a:rPr>
              <a:t>The Oakville Community Association wants to contribute to creating an engaged, safe, caring, and vibrant community where all residents enjoy a positive quality of life</a:t>
            </a:r>
          </a:p>
          <a:p>
            <a:pPr algn="l"/>
            <a:endParaRPr lang="en-CA" dirty="0">
              <a:solidFill>
                <a:schemeClr val="tx2"/>
              </a:solidFill>
            </a:endParaRP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72495" y="890216"/>
            <a:ext cx="10216399"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500 to 800 METRES</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27203798-9C9A-0185-25F9-347EBDC0320F}"/>
              </a:ext>
            </a:extLst>
          </p:cNvPr>
          <p:cNvPicPr>
            <a:picLocks noChangeAspect="1"/>
          </p:cNvPicPr>
          <p:nvPr/>
        </p:nvPicPr>
        <p:blipFill>
          <a:blip r:embed="rId2"/>
          <a:stretch>
            <a:fillRect/>
          </a:stretch>
        </p:blipFill>
        <p:spPr>
          <a:xfrm>
            <a:off x="606170" y="1058368"/>
            <a:ext cx="9047356" cy="4439912"/>
          </a:xfrm>
          <a:prstGeom prst="rect">
            <a:avLst/>
          </a:prstGeom>
        </p:spPr>
      </p:pic>
      <p:sp>
        <p:nvSpPr>
          <p:cNvPr id="4" name="Oval 3">
            <a:extLst>
              <a:ext uri="{FF2B5EF4-FFF2-40B4-BE49-F238E27FC236}">
                <a16:creationId xmlns:a16="http://schemas.microsoft.com/office/drawing/2014/main" id="{1FEB2128-8E14-1A96-88E1-2AFAC59E6EDC}"/>
              </a:ext>
            </a:extLst>
          </p:cNvPr>
          <p:cNvSpPr/>
          <p:nvPr/>
        </p:nvSpPr>
        <p:spPr>
          <a:xfrm>
            <a:off x="2433214" y="1732058"/>
            <a:ext cx="4357053" cy="3085475"/>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A">
              <a:noFill/>
            </a:endParaRPr>
          </a:p>
        </p:txBody>
      </p:sp>
    </p:spTree>
    <p:extLst>
      <p:ext uri="{BB962C8B-B14F-4D97-AF65-F5344CB8AC3E}">
        <p14:creationId xmlns:p14="http://schemas.microsoft.com/office/powerpoint/2010/main" val="29930455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71623" y="1826286"/>
            <a:ext cx="10858721"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00000"/>
              </a:lnSpc>
              <a:spcBef>
                <a:spcPts val="0"/>
              </a:spcBef>
            </a:pPr>
            <a:r>
              <a:rPr lang="en-US" sz="2800" b="1" dirty="0">
                <a:latin typeface="Arial" panose="020B0604020202020204" pitchFamily="34" charset="0"/>
                <a:cs typeface="Arial" panose="020B0604020202020204" pitchFamily="34" charset="0"/>
              </a:rPr>
              <a:t>Edenshaw Elizabeth Developments Ltd. v. City of Mississauga decision from the Ontario Land Tribunal  </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E9214311-6606-9277-D8FD-D132DAF4ADA1}"/>
              </a:ext>
            </a:extLst>
          </p:cNvPr>
          <p:cNvPicPr>
            <a:picLocks noChangeAspect="1"/>
          </p:cNvPicPr>
          <p:nvPr/>
        </p:nvPicPr>
        <p:blipFill>
          <a:blip r:embed="rId2"/>
          <a:stretch>
            <a:fillRect/>
          </a:stretch>
        </p:blipFill>
        <p:spPr>
          <a:xfrm>
            <a:off x="1361347" y="2500566"/>
            <a:ext cx="10079272" cy="2519818"/>
          </a:xfrm>
          <a:prstGeom prst="rect">
            <a:avLst/>
          </a:prstGeom>
        </p:spPr>
      </p:pic>
    </p:spTree>
    <p:extLst>
      <p:ext uri="{BB962C8B-B14F-4D97-AF65-F5344CB8AC3E}">
        <p14:creationId xmlns:p14="http://schemas.microsoft.com/office/powerpoint/2010/main" val="37038431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71623" y="2943113"/>
            <a:ext cx="10858721"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OPTIMIZE OR MAXIMIZE?</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r>
              <a:rPr lang="en-US" b="1" dirty="0">
                <a:latin typeface="Arial" panose="020B0604020202020204" pitchFamily="34" charset="0"/>
                <a:cs typeface="Arial" panose="020B0604020202020204" pitchFamily="34" charset="0"/>
              </a:rPr>
              <a:t>Optimize – make the best or most effective use of a situation – is about return on investment seeking results relative to the investment required</a:t>
            </a:r>
          </a:p>
          <a:p>
            <a:pPr algn="l">
              <a:lnSpc>
                <a:spcPct val="120000"/>
              </a:lnSpc>
              <a:spcBef>
                <a:spcPts val="0"/>
              </a:spcBef>
            </a:pPr>
            <a:endParaRPr lang="en-US" b="1" dirty="0">
              <a:latin typeface="Arial" panose="020B0604020202020204" pitchFamily="34" charset="0"/>
              <a:cs typeface="Arial" panose="020B0604020202020204" pitchFamily="34" charset="0"/>
            </a:endParaRPr>
          </a:p>
          <a:p>
            <a:pPr algn="l">
              <a:lnSpc>
                <a:spcPct val="120000"/>
              </a:lnSpc>
              <a:spcBef>
                <a:spcPts val="0"/>
              </a:spcBef>
            </a:pPr>
            <a:r>
              <a:rPr lang="en-US" b="1" dirty="0">
                <a:latin typeface="Arial" panose="020B0604020202020204" pitchFamily="34" charset="0"/>
                <a:cs typeface="Arial" panose="020B0604020202020204" pitchFamily="34" charset="0"/>
              </a:rPr>
              <a:t>Maximize – make as large or great as possible – is about raw return, about getting maximum revenues and profits</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275099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04819" y="1189828"/>
            <a:ext cx="10858721" cy="4478343"/>
          </a:xfrm>
        </p:spPr>
        <p:txBody>
          <a:bodyPr anchor="ctr">
            <a:normAutofit fontScale="85000" lnSpcReduction="20000"/>
          </a:bodyPr>
          <a:lstStyle/>
          <a:p>
            <a:pPr algn="l">
              <a:lnSpc>
                <a:spcPct val="120000"/>
              </a:lnSpc>
              <a:spcBef>
                <a:spcPts val="0"/>
              </a:spcBef>
            </a:pPr>
            <a:r>
              <a:rPr lang="en-US" sz="2800" b="1" dirty="0">
                <a:latin typeface="Arial" panose="020B0604020202020204" pitchFamily="34" charset="0"/>
                <a:cs typeface="Arial" panose="020B0604020202020204" pitchFamily="34" charset="0"/>
              </a:rPr>
              <a:t>TRIBUNAL SAYS NO TO MAXIMIZE?</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r>
              <a:rPr lang="en-US" sz="3200" b="1" dirty="0" err="1">
                <a:latin typeface="Arial" panose="020B0604020202020204" pitchFamily="34" charset="0"/>
                <a:cs typeface="Arial" panose="020B0604020202020204" pitchFamily="34" charset="0"/>
              </a:rPr>
              <a:t>inc</a:t>
            </a: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A0F6C567-72E9-81E0-6E2A-DE5803598EA5}"/>
              </a:ext>
            </a:extLst>
          </p:cNvPr>
          <p:cNvPicPr>
            <a:picLocks noChangeAspect="1"/>
          </p:cNvPicPr>
          <p:nvPr/>
        </p:nvPicPr>
        <p:blipFill>
          <a:blip r:embed="rId2"/>
          <a:stretch>
            <a:fillRect/>
          </a:stretch>
        </p:blipFill>
        <p:spPr>
          <a:xfrm>
            <a:off x="1333476" y="866521"/>
            <a:ext cx="9953705" cy="3772423"/>
          </a:xfrm>
          <a:prstGeom prst="rect">
            <a:avLst/>
          </a:prstGeom>
        </p:spPr>
      </p:pic>
      <p:pic>
        <p:nvPicPr>
          <p:cNvPr id="7" name="Picture 6">
            <a:extLst>
              <a:ext uri="{FF2B5EF4-FFF2-40B4-BE49-F238E27FC236}">
                <a16:creationId xmlns:a16="http://schemas.microsoft.com/office/drawing/2014/main" id="{8D9F01AE-1938-826F-8B09-CCBD8D37799A}"/>
              </a:ext>
            </a:extLst>
          </p:cNvPr>
          <p:cNvPicPr>
            <a:picLocks noChangeAspect="1"/>
          </p:cNvPicPr>
          <p:nvPr/>
        </p:nvPicPr>
        <p:blipFill>
          <a:blip r:embed="rId3"/>
          <a:stretch>
            <a:fillRect/>
          </a:stretch>
        </p:blipFill>
        <p:spPr>
          <a:xfrm>
            <a:off x="1320377" y="4824548"/>
            <a:ext cx="9953705" cy="942975"/>
          </a:xfrm>
          <a:prstGeom prst="rect">
            <a:avLst/>
          </a:prstGeom>
        </p:spPr>
      </p:pic>
    </p:spTree>
    <p:extLst>
      <p:ext uri="{BB962C8B-B14F-4D97-AF65-F5344CB8AC3E}">
        <p14:creationId xmlns:p14="http://schemas.microsoft.com/office/powerpoint/2010/main" val="5957108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20700" y="374483"/>
            <a:ext cx="11264900" cy="2487212"/>
          </a:xfrm>
        </p:spPr>
        <p:txBody>
          <a:bodyPr anchor="ctr">
            <a:normAutofit/>
          </a:bodyPr>
          <a:lstStyle/>
          <a:p>
            <a:pPr algn="l"/>
            <a:r>
              <a:rPr lang="en-US" sz="3600" b="1" dirty="0">
                <a:latin typeface="Arial" panose="020B0604020202020204" pitchFamily="34" charset="0"/>
                <a:cs typeface="Arial" panose="020B0604020202020204" pitchFamily="34" charset="0"/>
              </a:rPr>
              <a:t>OCA CAN NOT SUPPORT MIDTOWN because</a:t>
            </a:r>
            <a:endParaRPr lang="en-US" sz="2800" b="1" dirty="0">
              <a:latin typeface="Arial" panose="020B0604020202020204" pitchFamily="34" charset="0"/>
              <a:cs typeface="Arial" panose="020B0604020202020204" pitchFamily="34" charset="0"/>
            </a:endParaRPr>
          </a:p>
          <a:p>
            <a:pPr algn="l"/>
            <a:endParaRPr lang="en-US" sz="2800" b="1" dirty="0">
              <a:latin typeface="Arial" panose="020B0604020202020204" pitchFamily="34" charset="0"/>
              <a:cs typeface="Arial" panose="020B0604020202020204" pitchFamily="34" charset="0"/>
            </a:endParaRPr>
          </a:p>
          <a:p>
            <a:pPr algn="l"/>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517652" y="2153233"/>
            <a:ext cx="11099800" cy="5201424"/>
          </a:xfrm>
          <a:prstGeom prst="rect">
            <a:avLst/>
          </a:prstGeom>
          <a:noFill/>
        </p:spPr>
        <p:txBody>
          <a:bodyPr wrap="square">
            <a:spAutoFit/>
          </a:bodyPr>
          <a:lstStyle/>
          <a:p>
            <a:pPr>
              <a:lnSpc>
                <a:spcPct val="100000"/>
              </a:lnSpc>
              <a:spcBef>
                <a:spcPts val="0"/>
              </a:spcBef>
            </a:pPr>
            <a:r>
              <a:rPr lang="en-CA" sz="2000" b="1" dirty="0">
                <a:latin typeface="Arial" panose="020B0604020202020204" pitchFamily="34" charset="0"/>
                <a:ea typeface="Calibri" panose="020F0502020204030204" pitchFamily="34" charset="0"/>
                <a:cs typeface="Arial" panose="020B0604020202020204" pitchFamily="34" charset="0"/>
              </a:rPr>
              <a:t>OCA believes that the Town should meet with the Province and the Region of Halton to determine how best it develops a future urban growth strategy which does not destroy the nature and character of the Town of Oakville over the next 30 years. Alternative land parcels could be identified to meet the future requirements of The Place to Grow Act</a:t>
            </a:r>
          </a:p>
          <a:p>
            <a:pPr>
              <a:lnSpc>
                <a:spcPct val="100000"/>
              </a:lnSpc>
              <a:spcBef>
                <a:spcPts val="0"/>
              </a:spcBef>
            </a:pPr>
            <a:endParaRPr lang="en-US" sz="2000" b="1" dirty="0">
              <a:latin typeface="Arial" panose="020B0604020202020204" pitchFamily="34" charset="0"/>
              <a:ea typeface="Calibri" panose="020F0502020204030204" pitchFamily="34" charset="0"/>
              <a:cs typeface="Arial" panose="020B0604020202020204" pitchFamily="34" charset="0"/>
            </a:endParaRPr>
          </a:p>
          <a:p>
            <a:r>
              <a:rPr lang="en-CA" sz="2000" b="1" i="0" u="none" strike="noStrike" kern="1200" baseline="0" dirty="0">
                <a:solidFill>
                  <a:srgbClr val="000000"/>
                </a:solidFill>
                <a:latin typeface="Arial" panose="020B0604020202020204" pitchFamily="34" charset="0"/>
              </a:rPr>
              <a:t>OCA wants to work with Council and the Town’s Planning Department with the assistance of the Province to develop a Midtown which all Oakville residents can be proud.</a:t>
            </a: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a:lnSpc>
                <a:spcPct val="100000"/>
              </a:lnSpc>
              <a:spcBef>
                <a:spcPts val="0"/>
              </a:spcBef>
            </a:pPr>
            <a:endParaRPr lang="en-US" sz="2400" b="1" dirty="0">
              <a:latin typeface="Arial" panose="020B0604020202020204" pitchFamily="34" charset="0"/>
              <a:ea typeface="Calibri" panose="020F0502020204030204" pitchFamily="34" charset="0"/>
              <a:cs typeface="Arial" panose="020B0604020202020204" pitchFamily="34" charset="0"/>
            </a:endParaRPr>
          </a:p>
          <a:p>
            <a:pPr marL="457200" indent="-457200">
              <a:lnSpc>
                <a:spcPct val="100000"/>
              </a:lnSpc>
              <a:spcBef>
                <a:spcPts val="0"/>
              </a:spcBef>
              <a:buFont typeface="Arial" panose="020B0604020202020204" pitchFamily="34" charset="0"/>
              <a:buChar char="•"/>
            </a:pPr>
            <a:endParaRPr lang="en-US" sz="2400" b="1"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9162435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a:lnSpc>
                <a:spcPct val="100000"/>
              </a:lnSpc>
              <a:spcBef>
                <a:spcPts val="0"/>
              </a:spcBef>
            </a:pPr>
            <a:r>
              <a:rPr lang="en-US" sz="3200" b="1" dirty="0">
                <a:latin typeface="Arial" panose="020B0604020202020204" pitchFamily="34" charset="0"/>
                <a:ea typeface="Calibri" panose="020F0502020204030204" pitchFamily="34" charset="0"/>
                <a:cs typeface="Arial" panose="020B0604020202020204" pitchFamily="34" charset="0"/>
              </a:rPr>
              <a:t> </a:t>
            </a:r>
            <a:endParaRPr lang="en-US" sz="3200" b="1" dirty="0">
              <a:effectLst/>
              <a:latin typeface="Arial" panose="020B0604020202020204" pitchFamily="34" charset="0"/>
              <a:ea typeface="Calibri" panose="020F050202020403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703679" y="173607"/>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385580" y="1332739"/>
            <a:ext cx="6817431" cy="4216539"/>
          </a:xfrm>
          <a:prstGeom prst="rect">
            <a:avLst/>
          </a:prstGeom>
          <a:noFill/>
        </p:spPr>
        <p:txBody>
          <a:bodyPr wrap="square">
            <a:spAutoFit/>
          </a:bodyPr>
          <a:lstStyle/>
          <a:p>
            <a:endParaRPr lang="en-US" sz="2800" b="1" dirty="0">
              <a:latin typeface="Arial" panose="020B0604020202020204" pitchFamily="34" charset="0"/>
              <a:cs typeface="Arial" panose="020B0604020202020204" pitchFamily="34" charset="0"/>
            </a:endParaRPr>
          </a:p>
          <a:p>
            <a:br>
              <a:rPr lang="en-US" sz="1800" b="1" dirty="0">
                <a:latin typeface="Arial" panose="020B0604020202020204" pitchFamily="34" charset="0"/>
                <a:cs typeface="Arial" panose="020B0604020202020204" pitchFamily="34" charset="0"/>
              </a:rPr>
            </a:br>
            <a:br>
              <a:rPr lang="en-US" sz="1800" b="1" dirty="0">
                <a:latin typeface="Arial" panose="020B0604020202020204" pitchFamily="34" charset="0"/>
                <a:cs typeface="Arial" panose="020B0604020202020204" pitchFamily="34" charset="0"/>
              </a:rPr>
            </a:br>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1800"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endParaRPr lang="en-US" sz="2400" b="1" dirty="0">
              <a:latin typeface="Arial" panose="020B0604020202020204" pitchFamily="34" charset="0"/>
              <a:cs typeface="Arial" panose="020B0604020202020204" pitchFamily="34" charset="0"/>
            </a:endParaRPr>
          </a:p>
          <a:p>
            <a:r>
              <a:rPr lang="en-US" sz="2400" b="1" dirty="0">
                <a:latin typeface="Arial" panose="020B0604020202020204" pitchFamily="34" charset="0"/>
                <a:cs typeface="Arial" panose="020B0604020202020204" pitchFamily="34" charset="0"/>
              </a:rPr>
              <a:t>Sincerely,</a:t>
            </a:r>
            <a:br>
              <a:rPr lang="en-US" sz="2400" b="1" dirty="0">
                <a:latin typeface="Arial" panose="020B0604020202020204" pitchFamily="34" charset="0"/>
                <a:cs typeface="Arial" panose="020B0604020202020204" pitchFamily="34" charset="0"/>
              </a:rPr>
            </a:br>
            <a:br>
              <a:rPr lang="en-US" sz="2400" b="1" dirty="0">
                <a:latin typeface="Arial" panose="020B0604020202020204" pitchFamily="34" charset="0"/>
                <a:cs typeface="Arial" panose="020B0604020202020204" pitchFamily="34" charset="0"/>
              </a:rPr>
            </a:br>
            <a:r>
              <a:rPr lang="en-US" sz="2400" b="1" dirty="0">
                <a:latin typeface="Arial" panose="020B0604020202020204" pitchFamily="34" charset="0"/>
                <a:cs typeface="Arial" panose="020B0604020202020204" pitchFamily="34" charset="0"/>
              </a:rPr>
              <a:t>OCA Board of Directors</a:t>
            </a:r>
            <a:endParaRPr lang="en-CA" sz="2400" dirty="0"/>
          </a:p>
        </p:txBody>
      </p:sp>
    </p:spTree>
    <p:extLst>
      <p:ext uri="{BB962C8B-B14F-4D97-AF65-F5344CB8AC3E}">
        <p14:creationId xmlns:p14="http://schemas.microsoft.com/office/powerpoint/2010/main" val="381381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27832" y="3483789"/>
            <a:ext cx="11030505" cy="3147578"/>
          </a:xfrm>
        </p:spPr>
        <p:txBody>
          <a:bodyPr anchor="ctr">
            <a:normAutofit/>
          </a:bodyPr>
          <a:lstStyle/>
          <a:p>
            <a:pPr algn="l"/>
            <a:endParaRPr lang="en-CA" sz="2800" dirty="0"/>
          </a:p>
        </p:txBody>
      </p:sp>
      <p:sp>
        <p:nvSpPr>
          <p:cNvPr id="11" name="TextBox 10">
            <a:extLst>
              <a:ext uri="{FF2B5EF4-FFF2-40B4-BE49-F238E27FC236}">
                <a16:creationId xmlns:a16="http://schemas.microsoft.com/office/drawing/2014/main" id="{2851F43E-586E-8ED0-F1ED-EFF7121BCCD5}"/>
              </a:ext>
            </a:extLst>
          </p:cNvPr>
          <p:cNvSpPr txBox="1"/>
          <p:nvPr/>
        </p:nvSpPr>
        <p:spPr>
          <a:xfrm>
            <a:off x="657470" y="1881215"/>
            <a:ext cx="10901629" cy="2246769"/>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MIDTOWN – COMMITTEE AS A WHOLE MEETING</a:t>
            </a:r>
          </a:p>
          <a:p>
            <a:pPr algn="ctr"/>
            <a:r>
              <a:rPr lang="en-US" sz="2800" b="1" dirty="0">
                <a:latin typeface="Arial" panose="020B0604020202020204" pitchFamily="34" charset="0"/>
                <a:cs typeface="Arial" panose="020B0604020202020204" pitchFamily="34" charset="0"/>
              </a:rPr>
              <a:t>DECEMBER 12, 2023</a:t>
            </a:r>
          </a:p>
          <a:p>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28230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696681" y="1462285"/>
            <a:ext cx="8168026" cy="4478343"/>
          </a:xfrm>
        </p:spPr>
        <p:txBody>
          <a:bodyPr anchor="ctr">
            <a:normAutofit fontScale="25000" lnSpcReduction="20000"/>
          </a:bodyPr>
          <a:lstStyle/>
          <a:p>
            <a:pPr algn="l"/>
            <a:r>
              <a:rPr lang="en-US" sz="12800" b="1" dirty="0">
                <a:latin typeface="Arial" panose="020B0604020202020204" pitchFamily="34" charset="0"/>
                <a:cs typeface="Arial" panose="020B0604020202020204" pitchFamily="34" charset="0"/>
              </a:rPr>
              <a:t>MIDTOWN HAS MANY ISSUES</a:t>
            </a: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Traffic Congestion and public transportation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High Density</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Infrastructure Cost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Bad parcel of land with many deficiencies to overcome</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Where are the children going to go to school</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Spill Zone issues re lack of mapping</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Flooding and wastewater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Medical Care – hospital at capacity</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Long casting Shadows</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Unhappy residents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58 storey towers do not belong in Oakville</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Lack of vision</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Developer finances and bankruptcy risk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Repealing Bill 23</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Impact on the Oakville-Clarkson Airshed</a:t>
            </a: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20204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696681" y="1319658"/>
            <a:ext cx="8168026" cy="4478343"/>
          </a:xfrm>
        </p:spPr>
        <p:txBody>
          <a:bodyPr anchor="ctr">
            <a:normAutofit/>
          </a:bodyPr>
          <a:lstStyle/>
          <a:p>
            <a:pPr algn="l"/>
            <a:r>
              <a:rPr lang="en-US" sz="3000" b="1" dirty="0">
                <a:latin typeface="Arial" panose="020B0604020202020204" pitchFamily="34" charset="0"/>
                <a:cs typeface="Arial" panose="020B0604020202020204" pitchFamily="34" charset="0"/>
              </a:rPr>
              <a:t>MIDTOWN RELATED FINANCIAL ISSUES</a:t>
            </a:r>
          </a:p>
          <a:p>
            <a:pPr algn="l"/>
            <a:endParaRPr lang="en-US" b="1" dirty="0">
              <a:latin typeface="Arial" panose="020B0604020202020204" pitchFamily="34" charset="0"/>
              <a:cs typeface="Arial" panose="020B0604020202020204" pitchFamily="34" charset="0"/>
            </a:endParaRPr>
          </a:p>
          <a:p>
            <a:pPr marL="342900" indent="-342900" algn="l">
              <a:buFont typeface="Arial" panose="020B0604020202020204" pitchFamily="34" charset="0"/>
              <a:buChar char="•"/>
            </a:pPr>
            <a:endParaRPr lang="en-US" b="1" dirty="0">
              <a:latin typeface="Arial" panose="020B0604020202020204" pitchFamily="34" charset="0"/>
              <a:cs typeface="Arial" panose="020B0604020202020204" pitchFamily="34" charset="0"/>
            </a:endParaRPr>
          </a:p>
          <a:p>
            <a:pPr marL="457200" indent="-457200" algn="l">
              <a:lnSpc>
                <a:spcPct val="100000"/>
              </a:lnSpc>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Infrastructure Costs are going to be high and mostly unknown or not being disclosed</a:t>
            </a:r>
          </a:p>
          <a:p>
            <a:pPr algn="l">
              <a:lnSpc>
                <a:spcPct val="100000"/>
              </a:lnSpc>
              <a:spcBef>
                <a:spcPts val="0"/>
              </a:spcBef>
            </a:pPr>
            <a:endParaRPr lang="en-US" b="1" dirty="0">
              <a:latin typeface="Arial" panose="020B0604020202020204" pitchFamily="34" charset="0"/>
              <a:cs typeface="Arial" panose="020B0604020202020204" pitchFamily="34" charset="0"/>
            </a:endParaRPr>
          </a:p>
          <a:p>
            <a:pPr marL="457200" indent="-457200" algn="l">
              <a:lnSpc>
                <a:spcPct val="100000"/>
              </a:lnSpc>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Developer finances – who will be financing these projects?</a:t>
            </a:r>
          </a:p>
          <a:p>
            <a:pPr algn="l">
              <a:lnSpc>
                <a:spcPct val="100000"/>
              </a:lnSpc>
              <a:spcBef>
                <a:spcPts val="0"/>
              </a:spcBef>
            </a:pPr>
            <a:endParaRPr lang="en-US" b="1" dirty="0">
              <a:latin typeface="Arial" panose="020B0604020202020204" pitchFamily="34" charset="0"/>
              <a:cs typeface="Arial" panose="020B0604020202020204" pitchFamily="34" charset="0"/>
            </a:endParaRPr>
          </a:p>
          <a:p>
            <a:pPr marL="457200" indent="-457200" algn="l">
              <a:lnSpc>
                <a:spcPct val="100000"/>
              </a:lnSpc>
              <a:spcBef>
                <a:spcPts val="0"/>
              </a:spcBef>
              <a:buFont typeface="Arial" panose="020B0604020202020204" pitchFamily="34" charset="0"/>
              <a:buChar char="•"/>
            </a:pPr>
            <a:r>
              <a:rPr lang="en-US" b="1" dirty="0">
                <a:latin typeface="Arial" panose="020B0604020202020204" pitchFamily="34" charset="0"/>
                <a:cs typeface="Arial" panose="020B0604020202020204" pitchFamily="34" charset="0"/>
              </a:rPr>
              <a:t>Have lands been purchased by developers or are there letters of intent?</a:t>
            </a: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7747863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041560" y="1462285"/>
            <a:ext cx="9478268" cy="4478343"/>
          </a:xfrm>
        </p:spPr>
        <p:txBody>
          <a:bodyPr anchor="ctr">
            <a:normAutofit fontScale="25000" lnSpcReduction="20000"/>
          </a:bodyPr>
          <a:lstStyle/>
          <a:p>
            <a:pPr algn="l">
              <a:lnSpc>
                <a:spcPct val="120000"/>
              </a:lnSpc>
              <a:spcBef>
                <a:spcPts val="0"/>
              </a:spcBef>
            </a:pPr>
            <a:r>
              <a:rPr lang="en-US" sz="11200" b="1" dirty="0">
                <a:latin typeface="Arial" panose="020B0604020202020204" pitchFamily="34" charset="0"/>
                <a:cs typeface="Arial" panose="020B0604020202020204" pitchFamily="34" charset="0"/>
              </a:rPr>
              <a:t>TOWN CONSULTANTS AND PUBLIC MEETINGS</a:t>
            </a:r>
          </a:p>
          <a:p>
            <a:pPr algn="l">
              <a:lnSpc>
                <a:spcPct val="120000"/>
              </a:lnSpc>
              <a:spcBef>
                <a:spcPts val="0"/>
              </a:spcBef>
            </a:pPr>
            <a:endParaRPr lang="en-US" sz="5900" b="1" dirty="0">
              <a:latin typeface="Arial" panose="020B0604020202020204" pitchFamily="34" charset="0"/>
              <a:cs typeface="Arial" panose="020B0604020202020204" pitchFamily="34" charset="0"/>
            </a:endParaRPr>
          </a:p>
          <a:p>
            <a:pPr algn="l">
              <a:lnSpc>
                <a:spcPct val="120000"/>
              </a:lnSpc>
              <a:spcBef>
                <a:spcPts val="0"/>
              </a:spcBef>
            </a:pPr>
            <a:endParaRPr lang="en-US" sz="59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r>
              <a:rPr lang="en-US" sz="9600" b="1" dirty="0">
                <a:latin typeface="Arial" panose="020B0604020202020204" pitchFamily="34" charset="0"/>
                <a:cs typeface="Arial" panose="020B0604020202020204" pitchFamily="34" charset="0"/>
              </a:rPr>
              <a:t>Public meetings were restrictive:</a:t>
            </a:r>
          </a:p>
          <a:p>
            <a:pPr algn="l">
              <a:lnSpc>
                <a:spcPct val="120000"/>
              </a:lnSpc>
              <a:spcBef>
                <a:spcPts val="0"/>
              </a:spcBef>
            </a:pPr>
            <a:r>
              <a:rPr lang="en-CA" sz="9600" b="1" dirty="0">
                <a:latin typeface="Arial" panose="020B0604020202020204" pitchFamily="34" charset="0"/>
                <a:cs typeface="Arial" panose="020B0604020202020204" pitchFamily="34" charset="0"/>
              </a:rPr>
              <a:t>	</a:t>
            </a: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Residents were not allowed to discuss the more important issues of building height and density which remain of serious concern to the community.</a:t>
            </a:r>
          </a:p>
          <a:p>
            <a:pPr marL="457200" indent="-457200" algn="l">
              <a:lnSpc>
                <a:spcPct val="120000"/>
              </a:lnSpc>
              <a:spcBef>
                <a:spcPts val="0"/>
              </a:spcBef>
              <a:buFont typeface="Arial" panose="020B0604020202020204" pitchFamily="34" charset="0"/>
              <a:buChar char="•"/>
            </a:pPr>
            <a:endParaRPr lang="en-CA" sz="80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Controlling nature of such discussions as the previous information meeting at the Town Hall in October restricted questions from residents to half an hour.</a:t>
            </a:r>
          </a:p>
          <a:p>
            <a:pPr marL="457200" indent="-457200" algn="l">
              <a:lnSpc>
                <a:spcPct val="120000"/>
              </a:lnSpc>
              <a:spcBef>
                <a:spcPts val="0"/>
              </a:spcBef>
              <a:buFont typeface="Arial" panose="020B0604020202020204" pitchFamily="34" charset="0"/>
              <a:buChar char="•"/>
            </a:pPr>
            <a:endParaRPr lang="en-CA" sz="80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Community input is being managed with no clear concern by the consulting group to listen to the community and adapt their plans to the wishes of the community.</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24787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18542" y="1232077"/>
            <a:ext cx="10216399" cy="4478343"/>
          </a:xfrm>
        </p:spPr>
        <p:txBody>
          <a:bodyPr anchor="ctr">
            <a:normAutofit fontScale="25000" lnSpcReduction="20000"/>
          </a:bodyPr>
          <a:lstStyle/>
          <a:p>
            <a:pPr algn="l">
              <a:lnSpc>
                <a:spcPct val="120000"/>
              </a:lnSpc>
              <a:spcBef>
                <a:spcPts val="0"/>
              </a:spcBef>
            </a:pPr>
            <a:r>
              <a:rPr lang="en-US" sz="11200" b="1" dirty="0">
                <a:latin typeface="Arial" panose="020B0604020202020204" pitchFamily="34" charset="0"/>
                <a:cs typeface="Arial" panose="020B0604020202020204" pitchFamily="34" charset="0"/>
              </a:rPr>
              <a:t>THREE ALTERNATIVE PLANS FOR MIDTOWN PRESENTED</a:t>
            </a: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endParaRPr lang="en-US" sz="3600" b="1" dirty="0">
              <a:latin typeface="Arial" panose="020B0604020202020204" pitchFamily="34" charset="0"/>
              <a:cs typeface="Arial" panose="020B0604020202020204" pitchFamily="34" charset="0"/>
            </a:endParaRPr>
          </a:p>
          <a:p>
            <a:pPr algn="l">
              <a:lnSpc>
                <a:spcPct val="120000"/>
              </a:lnSpc>
              <a:spcBef>
                <a:spcPts val="0"/>
              </a:spcBef>
            </a:pPr>
            <a:endParaRPr lang="en-US" sz="7400" b="1" dirty="0">
              <a:latin typeface="Arial" panose="020B0604020202020204" pitchFamily="34" charset="0"/>
              <a:cs typeface="Arial" panose="020B0604020202020204" pitchFamily="34" charset="0"/>
            </a:endParaRPr>
          </a:p>
          <a:p>
            <a:pPr algn="l">
              <a:lnSpc>
                <a:spcPct val="120000"/>
              </a:lnSpc>
              <a:spcBef>
                <a:spcPts val="0"/>
              </a:spcBef>
            </a:pPr>
            <a:r>
              <a:rPr lang="en-CA" sz="7400" b="1" dirty="0">
                <a:latin typeface="Arial" panose="020B0604020202020204" pitchFamily="34" charset="0"/>
                <a:cs typeface="Arial" panose="020B0604020202020204" pitchFamily="34" charset="0"/>
              </a:rPr>
              <a:t>Purely theoretical planning and do not address:</a:t>
            </a:r>
          </a:p>
          <a:p>
            <a:pPr algn="l">
              <a:lnSpc>
                <a:spcPct val="120000"/>
              </a:lnSpc>
              <a:spcBef>
                <a:spcPts val="0"/>
              </a:spcBef>
            </a:pPr>
            <a:endParaRPr lang="en-CA" sz="74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The current changing marketplace for high condominium residences, restaurants and retail which has developed since the pandemic</a:t>
            </a:r>
          </a:p>
          <a:p>
            <a:pPr algn="l">
              <a:lnSpc>
                <a:spcPct val="120000"/>
              </a:lnSpc>
              <a:spcBef>
                <a:spcPts val="0"/>
              </a:spcBef>
            </a:pPr>
            <a:endParaRPr lang="en-CA" sz="80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The need in such a high-density area for extensive schools and health facilities</a:t>
            </a:r>
          </a:p>
          <a:p>
            <a:pPr algn="l">
              <a:lnSpc>
                <a:spcPct val="120000"/>
              </a:lnSpc>
              <a:spcBef>
                <a:spcPts val="0"/>
              </a:spcBef>
            </a:pPr>
            <a:endParaRPr lang="en-CA" sz="80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The cost of the proposed road and bridges infrastructure ($280 million) which such a high-density area requires, and which makes it difficult for developers to make a profit without building towers in the sky</a:t>
            </a:r>
          </a:p>
          <a:p>
            <a:pPr algn="l">
              <a:lnSpc>
                <a:spcPct val="120000"/>
              </a:lnSpc>
              <a:spcBef>
                <a:spcPts val="0"/>
              </a:spcBef>
            </a:pPr>
            <a:endParaRPr lang="en-CA" sz="80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Have not heard from Metrolinx about the land they own</a:t>
            </a: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46985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600581" y="783639"/>
            <a:ext cx="10216399"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THREE ALTERNATIVE PLANS FOR MIDTOWN PRESENTED</a:t>
            </a:r>
          </a:p>
          <a:p>
            <a:pPr algn="l">
              <a:lnSpc>
                <a:spcPct val="120000"/>
              </a:lnSpc>
              <a:spcBef>
                <a:spcPts val="0"/>
              </a:spcBef>
            </a:pPr>
            <a:endParaRPr lang="en-CA" b="1" dirty="0">
              <a:latin typeface="Arial" panose="020B0604020202020204" pitchFamily="34" charset="0"/>
              <a:cs typeface="Arial" panose="020B0604020202020204" pitchFamily="34" charset="0"/>
            </a:endParaRPr>
          </a:p>
          <a:p>
            <a:pPr algn="l">
              <a:lnSpc>
                <a:spcPct val="120000"/>
              </a:lnSpc>
              <a:spcBef>
                <a:spcPts val="0"/>
              </a:spcBef>
            </a:pPr>
            <a:r>
              <a:rPr lang="en-US" sz="2600" b="1" dirty="0">
                <a:latin typeface="Arial" panose="020B0604020202020204" pitchFamily="34" charset="0"/>
                <a:cs typeface="Arial" panose="020B0604020202020204" pitchFamily="34" charset="0"/>
              </a:rPr>
              <a:t>OCA believes that Midtown presently meets the definition of a “Field of Dreams.”  “We will build it and they will come.” </a:t>
            </a:r>
            <a:endParaRPr lang="en-CA" sz="26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1030" name="Picture 6" descr="Todo lo que debes saber del Field of Dreams Game de esta noche">
            <a:extLst>
              <a:ext uri="{FF2B5EF4-FFF2-40B4-BE49-F238E27FC236}">
                <a16:creationId xmlns:a16="http://schemas.microsoft.com/office/drawing/2014/main" id="{44977A71-2906-E4EA-8D8E-605DE04A8E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04713" y="2883378"/>
            <a:ext cx="5808133" cy="3267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86208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986276" y="1853790"/>
            <a:ext cx="10216399" cy="4478343"/>
          </a:xfrm>
        </p:spPr>
        <p:txBody>
          <a:bodyPr anchor="ctr">
            <a:normAutofit/>
          </a:bodyPr>
          <a:lstStyle/>
          <a:p>
            <a:pPr algn="l">
              <a:lnSpc>
                <a:spcPct val="120000"/>
              </a:lnSpc>
              <a:spcBef>
                <a:spcPts val="0"/>
              </a:spcBef>
            </a:pPr>
            <a:r>
              <a:rPr lang="en-US" sz="2800" b="1" dirty="0">
                <a:latin typeface="Arial" panose="020B0604020202020204" pitchFamily="34" charset="0"/>
                <a:cs typeface="Arial" panose="020B0604020202020204" pitchFamily="34" charset="0"/>
              </a:rPr>
              <a:t>MIDTOWN LAND IS NOT SUITABLE FOR DEVELOPMENT</a:t>
            </a: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lnSpc>
                <a:spcPct val="120000"/>
              </a:lnSpc>
              <a:spcBef>
                <a:spcPts val="0"/>
              </a:spcBef>
            </a:pPr>
            <a:r>
              <a:rPr lang="en-CA" b="1" dirty="0">
                <a:latin typeface="Arial" panose="020B0604020202020204" pitchFamily="34" charset="0"/>
                <a:cs typeface="Arial" panose="020B0604020202020204" pitchFamily="34" charset="0"/>
              </a:rPr>
              <a:t>The Midtown land parcel is unsuitable for a high-density development because it is encumbered by the location of the Ford plant to the north and the proximity of the QEW and the Go Train. This creates a huge requirement for under and overpasses to be built at an initial stage and the resultant high infrastructure costs mentioned earlier.</a:t>
            </a:r>
            <a:endParaRPr lang="en-US"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67730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730449" y="1785917"/>
            <a:ext cx="10216399" cy="4478343"/>
          </a:xfrm>
        </p:spPr>
        <p:txBody>
          <a:bodyPr anchor="ctr">
            <a:normAutofit fontScale="25000" lnSpcReduction="20000"/>
          </a:bodyPr>
          <a:lstStyle/>
          <a:p>
            <a:pPr algn="l">
              <a:lnSpc>
                <a:spcPct val="120000"/>
              </a:lnSpc>
              <a:spcBef>
                <a:spcPts val="0"/>
              </a:spcBef>
            </a:pPr>
            <a:r>
              <a:rPr lang="en-US" sz="11200" b="1" dirty="0">
                <a:latin typeface="Arial" panose="020B0604020202020204" pitchFamily="34" charset="0"/>
                <a:cs typeface="Arial" panose="020B0604020202020204" pitchFamily="34" charset="0"/>
              </a:rPr>
              <a:t>REGIONAL OFFICIAL PLAN (ROPA) 48 AND 49</a:t>
            </a: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algn="l">
              <a:lnSpc>
                <a:spcPct val="120000"/>
              </a:lnSpc>
              <a:spcBef>
                <a:spcPts val="0"/>
              </a:spcBef>
            </a:pPr>
            <a:endParaRPr lang="en-US" sz="2800" b="1" dirty="0">
              <a:latin typeface="Arial" panose="020B0604020202020204" pitchFamily="34" charset="0"/>
              <a:cs typeface="Arial" panose="020B0604020202020204" pitchFamily="34" charset="0"/>
            </a:endParaRPr>
          </a:p>
          <a:p>
            <a:pPr marL="1143000" indent="-11430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Passed in 2019 and 2022 to implement the Province’s Urban Growth Strategy at a time when Oakville residents were coping with the Pandemic and had little notice or understanding of such actions and the ability to express their concerns</a:t>
            </a:r>
          </a:p>
          <a:p>
            <a:pPr algn="l">
              <a:lnSpc>
                <a:spcPct val="120000"/>
              </a:lnSpc>
              <a:spcBef>
                <a:spcPts val="0"/>
              </a:spcBef>
            </a:pPr>
            <a:endParaRPr lang="en-CA" sz="8000" b="1" dirty="0">
              <a:latin typeface="Arial" panose="020B0604020202020204" pitchFamily="34" charset="0"/>
              <a:cs typeface="Arial" panose="020B0604020202020204" pitchFamily="34" charset="0"/>
            </a:endParaRPr>
          </a:p>
          <a:p>
            <a:pPr marL="1143000" indent="-11430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ROPA 48 and 49 established minimum density targets for Major Transit Station Areas (MTSA) (200 residents and jobs per hectare) and Primary Regional Nodes (PRN) (160 residents and jobs per hectare) across the Region. Midtown is an MTSA with Palermo Village being a PRN.</a:t>
            </a:r>
          </a:p>
          <a:p>
            <a:pPr algn="l">
              <a:lnSpc>
                <a:spcPct val="120000"/>
              </a:lnSpc>
              <a:spcBef>
                <a:spcPts val="0"/>
              </a:spcBef>
            </a:pPr>
            <a:endParaRPr lang="en-CA" sz="8000" b="1" dirty="0">
              <a:latin typeface="Arial" panose="020B0604020202020204" pitchFamily="34" charset="0"/>
              <a:cs typeface="Arial" panose="020B0604020202020204" pitchFamily="34" charset="0"/>
            </a:endParaRPr>
          </a:p>
          <a:p>
            <a:pPr marL="1143000" indent="-1143000" algn="l">
              <a:lnSpc>
                <a:spcPct val="120000"/>
              </a:lnSpc>
              <a:spcBef>
                <a:spcPts val="0"/>
              </a:spcBef>
              <a:buFont typeface="Arial" panose="020B0604020202020204" pitchFamily="34" charset="0"/>
              <a:buChar char="•"/>
            </a:pPr>
            <a:r>
              <a:rPr lang="en-CA" sz="8000" b="1" dirty="0">
                <a:latin typeface="Arial" panose="020B0604020202020204" pitchFamily="34" charset="0"/>
                <a:cs typeface="Arial" panose="020B0604020202020204" pitchFamily="34" charset="0"/>
              </a:rPr>
              <a:t>ROPA 49 defines an MTSA as an area which encompasses an area within a 500 to 800 metre radius (a 10-minute walk) of a major transit station. ROPA 49 also incorporates the map of the 104-hectare Midtown area. Much of the area could not be reached within a 10-minute walk and, therefore, OCA believes that Midtown as presently proposed does not meet the definition of an MTSA.</a:t>
            </a:r>
          </a:p>
          <a:p>
            <a:pPr algn="l">
              <a:lnSpc>
                <a:spcPct val="120000"/>
              </a:lnSpc>
              <a:spcBef>
                <a:spcPts val="0"/>
              </a:spcBef>
            </a:pPr>
            <a:endParaRPr lang="en-US" sz="51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algn="l"/>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6658809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1553</TotalTime>
  <Words>806</Words>
  <Application>Microsoft Office PowerPoint</Application>
  <PresentationFormat>Widescreen</PresentationFormat>
  <Paragraphs>150</Paragraphs>
  <Slides>15</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15</vt:i4>
      </vt:variant>
    </vt:vector>
  </HeadingPairs>
  <TitlesOfParts>
    <vt:vector size="19" baseType="lpstr">
      <vt:lpstr>Arial</vt:lpstr>
      <vt:lpstr>Calibri</vt:lpstr>
      <vt:lpstr>Calibri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Maria Wallace</cp:lastModifiedBy>
  <cp:revision>119</cp:revision>
  <dcterms:created xsi:type="dcterms:W3CDTF">2023-05-19T19:06:57Z</dcterms:created>
  <dcterms:modified xsi:type="dcterms:W3CDTF">2023-12-10T21:41:03Z</dcterms:modified>
</cp:coreProperties>
</file>