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4"/>
  </p:notesMasterIdLst>
  <p:sldIdLst>
    <p:sldId id="256" r:id="rId2"/>
    <p:sldId id="280" r:id="rId3"/>
    <p:sldId id="288" r:id="rId4"/>
    <p:sldId id="316" r:id="rId5"/>
    <p:sldId id="303" r:id="rId6"/>
    <p:sldId id="304" r:id="rId7"/>
    <p:sldId id="298" r:id="rId8"/>
    <p:sldId id="290" r:id="rId9"/>
    <p:sldId id="317" r:id="rId10"/>
    <p:sldId id="299" r:id="rId11"/>
    <p:sldId id="302" r:id="rId12"/>
    <p:sldId id="307" r:id="rId13"/>
    <p:sldId id="312" r:id="rId14"/>
    <p:sldId id="313" r:id="rId15"/>
    <p:sldId id="314" r:id="rId16"/>
    <p:sldId id="309" r:id="rId17"/>
    <p:sldId id="311" r:id="rId18"/>
    <p:sldId id="310" r:id="rId19"/>
    <p:sldId id="300" r:id="rId20"/>
    <p:sldId id="301" r:id="rId21"/>
    <p:sldId id="286" r:id="rId22"/>
    <p:sldId id="287" r:id="rId2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1E7274FC-6181-43D8-9407-64A63C4730B8}">
          <p14:sldIdLst>
            <p14:sldId id="256"/>
            <p14:sldId id="280"/>
            <p14:sldId id="288"/>
            <p14:sldId id="316"/>
            <p14:sldId id="303"/>
            <p14:sldId id="304"/>
            <p14:sldId id="298"/>
            <p14:sldId id="290"/>
            <p14:sldId id="317"/>
            <p14:sldId id="299"/>
            <p14:sldId id="302"/>
            <p14:sldId id="307"/>
            <p14:sldId id="312"/>
            <p14:sldId id="313"/>
            <p14:sldId id="314"/>
            <p14:sldId id="309"/>
            <p14:sldId id="311"/>
            <p14:sldId id="310"/>
            <p14:sldId id="300"/>
            <p14:sldId id="301"/>
            <p14:sldId id="286"/>
            <p14:sldId id="287"/>
          </p14:sldIdLst>
        </p14:section>
        <p14:section name="Untitled Section" id="{70A0FEAC-CBE9-4218-B728-8A64C0BD477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987" autoAdjust="0"/>
    <p:restoredTop sz="94712" autoAdjust="0"/>
  </p:normalViewPr>
  <p:slideViewPr>
    <p:cSldViewPr snapToGrid="0">
      <p:cViewPr varScale="1">
        <p:scale>
          <a:sx n="103" d="100"/>
          <a:sy n="103" d="100"/>
        </p:scale>
        <p:origin x="852" y="114"/>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Reid" userId="287600f1-a04c-4d74-b9df-0c578d89be74" providerId="ADAL" clId="{1A1306D6-743E-45AB-A7CA-EBDDED7AD3EA}"/>
    <pc:docChg chg="modSld">
      <pc:chgData name="Michael Reid" userId="287600f1-a04c-4d74-b9df-0c578d89be74" providerId="ADAL" clId="{1A1306D6-743E-45AB-A7CA-EBDDED7AD3EA}" dt="2024-01-08T20:29:03.117" v="6" actId="20577"/>
      <pc:docMkLst>
        <pc:docMk/>
      </pc:docMkLst>
      <pc:sldChg chg="modSp mod">
        <pc:chgData name="Michael Reid" userId="287600f1-a04c-4d74-b9df-0c578d89be74" providerId="ADAL" clId="{1A1306D6-743E-45AB-A7CA-EBDDED7AD3EA}" dt="2024-01-08T20:15:23.930" v="2" actId="1076"/>
        <pc:sldMkLst>
          <pc:docMk/>
          <pc:sldMk cId="1916243513" sldId="286"/>
        </pc:sldMkLst>
        <pc:spChg chg="mod">
          <ac:chgData name="Michael Reid" userId="287600f1-a04c-4d74-b9df-0c578d89be74" providerId="ADAL" clId="{1A1306D6-743E-45AB-A7CA-EBDDED7AD3EA}" dt="2024-01-08T20:15:23.930" v="2" actId="1076"/>
          <ac:spMkLst>
            <pc:docMk/>
            <pc:sldMk cId="1916243513" sldId="286"/>
            <ac:spMk id="4" creationId="{363DFD4B-06B3-4F46-EB46-6C73F81E95BB}"/>
          </ac:spMkLst>
        </pc:spChg>
      </pc:sldChg>
      <pc:sldChg chg="modSp mod">
        <pc:chgData name="Michael Reid" userId="287600f1-a04c-4d74-b9df-0c578d89be74" providerId="ADAL" clId="{1A1306D6-743E-45AB-A7CA-EBDDED7AD3EA}" dt="2024-01-08T19:41:04.967" v="1" actId="20577"/>
        <pc:sldMkLst>
          <pc:docMk/>
          <pc:sldMk cId="2548526674" sldId="303"/>
        </pc:sldMkLst>
        <pc:spChg chg="mod">
          <ac:chgData name="Michael Reid" userId="287600f1-a04c-4d74-b9df-0c578d89be74" providerId="ADAL" clId="{1A1306D6-743E-45AB-A7CA-EBDDED7AD3EA}" dt="2024-01-08T19:41:04.967" v="1" actId="20577"/>
          <ac:spMkLst>
            <pc:docMk/>
            <pc:sldMk cId="2548526674" sldId="303"/>
            <ac:spMk id="3" creationId="{B2017170-4492-AAD4-6103-447D3EF50454}"/>
          </ac:spMkLst>
        </pc:spChg>
      </pc:sldChg>
      <pc:sldChg chg="modSp mod">
        <pc:chgData name="Michael Reid" userId="287600f1-a04c-4d74-b9df-0c578d89be74" providerId="ADAL" clId="{1A1306D6-743E-45AB-A7CA-EBDDED7AD3EA}" dt="2024-01-08T20:29:03.117" v="6" actId="20577"/>
        <pc:sldMkLst>
          <pc:docMk/>
          <pc:sldMk cId="4193248306" sldId="310"/>
        </pc:sldMkLst>
        <pc:spChg chg="mod">
          <ac:chgData name="Michael Reid" userId="287600f1-a04c-4d74-b9df-0c578d89be74" providerId="ADAL" clId="{1A1306D6-743E-45AB-A7CA-EBDDED7AD3EA}" dt="2024-01-08T20:29:03.117" v="6" actId="20577"/>
          <ac:spMkLst>
            <pc:docMk/>
            <pc:sldMk cId="4193248306" sldId="310"/>
            <ac:spMk id="3" creationId="{B2017170-4492-AAD4-6103-447D3EF50454}"/>
          </ac:spMkLst>
        </pc:spChg>
      </pc:sldChg>
    </pc:docChg>
  </pc:docChgLst>
  <pc:docChgLst>
    <pc:chgData name="Michael Reid" userId="287600f1-a04c-4d74-b9df-0c578d89be74" providerId="ADAL" clId="{DAF4A4A9-60BE-4446-95B2-F82B0BF5DC0E}"/>
    <pc:docChg chg="modSld">
      <pc:chgData name="Michael Reid" userId="287600f1-a04c-4d74-b9df-0c578d89be74" providerId="ADAL" clId="{DAF4A4A9-60BE-4446-95B2-F82B0BF5DC0E}" dt="2025-01-21T20:32:09.158" v="1" actId="1076"/>
      <pc:docMkLst>
        <pc:docMk/>
      </pc:docMkLst>
      <pc:sldChg chg="modSp mod">
        <pc:chgData name="Michael Reid" userId="287600f1-a04c-4d74-b9df-0c578d89be74" providerId="ADAL" clId="{DAF4A4A9-60BE-4446-95B2-F82B0BF5DC0E}" dt="2025-01-21T20:32:09.158" v="1" actId="1076"/>
        <pc:sldMkLst>
          <pc:docMk/>
          <pc:sldMk cId="880301153" sldId="317"/>
        </pc:sldMkLst>
        <pc:spChg chg="mod">
          <ac:chgData name="Michael Reid" userId="287600f1-a04c-4d74-b9df-0c578d89be74" providerId="ADAL" clId="{DAF4A4A9-60BE-4446-95B2-F82B0BF5DC0E}" dt="2025-01-21T20:32:09.158" v="1" actId="1076"/>
          <ac:spMkLst>
            <pc:docMk/>
            <pc:sldMk cId="880301153" sldId="317"/>
            <ac:spMk id="6" creationId="{C6BFA661-3B13-AED9-2F4A-B07DE80C1B83}"/>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60936C9-4585-430E-BF32-BEA5BD7F2E42}" type="datetimeFigureOut">
              <a:rPr lang="en-US" smtClean="0"/>
              <a:t>1/21/2025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2FED176-D6C4-494E-A543-B67265926D9D}" type="slidenum">
              <a:rPr lang="en-US" smtClean="0"/>
              <a:t>‹#›</a:t>
            </a:fld>
            <a:endParaRPr lang="en-US" dirty="0"/>
          </a:p>
        </p:txBody>
      </p:sp>
    </p:spTree>
    <p:extLst>
      <p:ext uri="{BB962C8B-B14F-4D97-AF65-F5344CB8AC3E}">
        <p14:creationId xmlns:p14="http://schemas.microsoft.com/office/powerpoint/2010/main" val="18523596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2FED176-D6C4-494E-A543-B67265926D9D}" type="slidenum">
              <a:rPr lang="en-US" smtClean="0"/>
              <a:t>3</a:t>
            </a:fld>
            <a:endParaRPr lang="en-US" dirty="0"/>
          </a:p>
        </p:txBody>
      </p:sp>
    </p:spTree>
    <p:extLst>
      <p:ext uri="{BB962C8B-B14F-4D97-AF65-F5344CB8AC3E}">
        <p14:creationId xmlns:p14="http://schemas.microsoft.com/office/powerpoint/2010/main" val="25750943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2FED176-D6C4-494E-A543-B67265926D9D}" type="slidenum">
              <a:rPr lang="en-US" smtClean="0"/>
              <a:t>4</a:t>
            </a:fld>
            <a:endParaRPr lang="en-US" dirty="0"/>
          </a:p>
        </p:txBody>
      </p:sp>
    </p:spTree>
    <p:extLst>
      <p:ext uri="{BB962C8B-B14F-4D97-AF65-F5344CB8AC3E}">
        <p14:creationId xmlns:p14="http://schemas.microsoft.com/office/powerpoint/2010/main" val="233589157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2FED176-D6C4-494E-A543-B67265926D9D}" type="slidenum">
              <a:rPr lang="en-US" smtClean="0"/>
              <a:t>15</a:t>
            </a:fld>
            <a:endParaRPr lang="en-US" dirty="0"/>
          </a:p>
        </p:txBody>
      </p:sp>
    </p:spTree>
    <p:extLst>
      <p:ext uri="{BB962C8B-B14F-4D97-AF65-F5344CB8AC3E}">
        <p14:creationId xmlns:p14="http://schemas.microsoft.com/office/powerpoint/2010/main" val="29173425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8AAA33-7658-99B5-AA62-214BF255ED7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CA"/>
          </a:p>
        </p:txBody>
      </p:sp>
      <p:sp>
        <p:nvSpPr>
          <p:cNvPr id="3" name="Subtitle 2">
            <a:extLst>
              <a:ext uri="{FF2B5EF4-FFF2-40B4-BE49-F238E27FC236}">
                <a16:creationId xmlns:a16="http://schemas.microsoft.com/office/drawing/2014/main" id="{8C4A1C6F-ADE5-295B-83C1-EC34350DC09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a:p>
        </p:txBody>
      </p:sp>
      <p:sp>
        <p:nvSpPr>
          <p:cNvPr id="4" name="Date Placeholder 3">
            <a:extLst>
              <a:ext uri="{FF2B5EF4-FFF2-40B4-BE49-F238E27FC236}">
                <a16:creationId xmlns:a16="http://schemas.microsoft.com/office/drawing/2014/main" id="{71ACA6DB-AC4E-F28F-BBDA-4619A236F56D}"/>
              </a:ext>
            </a:extLst>
          </p:cNvPr>
          <p:cNvSpPr>
            <a:spLocks noGrp="1"/>
          </p:cNvSpPr>
          <p:nvPr>
            <p:ph type="dt" sz="half" idx="10"/>
          </p:nvPr>
        </p:nvSpPr>
        <p:spPr/>
        <p:txBody>
          <a:bodyPr/>
          <a:lstStyle/>
          <a:p>
            <a:fld id="{E5A30F0A-5C22-4880-8E7B-4336C2DE0B4F}" type="datetimeFigureOut">
              <a:rPr lang="en-CA" smtClean="0"/>
              <a:t>2025-01-21</a:t>
            </a:fld>
            <a:endParaRPr lang="en-CA" dirty="0"/>
          </a:p>
        </p:txBody>
      </p:sp>
      <p:sp>
        <p:nvSpPr>
          <p:cNvPr id="5" name="Footer Placeholder 4">
            <a:extLst>
              <a:ext uri="{FF2B5EF4-FFF2-40B4-BE49-F238E27FC236}">
                <a16:creationId xmlns:a16="http://schemas.microsoft.com/office/drawing/2014/main" id="{17486B13-6A86-9A83-5157-F18BEDCB318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0F320ABF-C746-93BF-A367-64C49620AD37}"/>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4496379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7D7A36-BC14-FCE1-5F4C-3EA812A29617}"/>
              </a:ext>
            </a:extLst>
          </p:cNvPr>
          <p:cNvSpPr>
            <a:spLocks noGrp="1"/>
          </p:cNvSpPr>
          <p:nvPr>
            <p:ph type="title"/>
          </p:nvPr>
        </p:nvSpPr>
        <p:spPr/>
        <p:txBody>
          <a:bodyPr/>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C1A2D5A-F17E-7DB4-BF18-79201904F1E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2D5573C7-E2A3-BA9C-4CC2-463F37A16641}"/>
              </a:ext>
            </a:extLst>
          </p:cNvPr>
          <p:cNvSpPr>
            <a:spLocks noGrp="1"/>
          </p:cNvSpPr>
          <p:nvPr>
            <p:ph type="dt" sz="half" idx="10"/>
          </p:nvPr>
        </p:nvSpPr>
        <p:spPr/>
        <p:txBody>
          <a:bodyPr/>
          <a:lstStyle/>
          <a:p>
            <a:fld id="{E5A30F0A-5C22-4880-8E7B-4336C2DE0B4F}" type="datetimeFigureOut">
              <a:rPr lang="en-CA" smtClean="0"/>
              <a:t>2025-01-21</a:t>
            </a:fld>
            <a:endParaRPr lang="en-CA" dirty="0"/>
          </a:p>
        </p:txBody>
      </p:sp>
      <p:sp>
        <p:nvSpPr>
          <p:cNvPr id="5" name="Footer Placeholder 4">
            <a:extLst>
              <a:ext uri="{FF2B5EF4-FFF2-40B4-BE49-F238E27FC236}">
                <a16:creationId xmlns:a16="http://schemas.microsoft.com/office/drawing/2014/main" id="{E4DC737C-835B-9C9E-9EA2-1A630070C35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B9EA4F38-265B-15F7-AB76-6177827285F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3014154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84F3E5E-7578-0C9D-4C43-6FD19BB803A6}"/>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96252A6-000F-23B6-6342-02A68070B4A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55F36E8E-EFAB-4C5E-6B7C-C3CD07AFD853}"/>
              </a:ext>
            </a:extLst>
          </p:cNvPr>
          <p:cNvSpPr>
            <a:spLocks noGrp="1"/>
          </p:cNvSpPr>
          <p:nvPr>
            <p:ph type="dt" sz="half" idx="10"/>
          </p:nvPr>
        </p:nvSpPr>
        <p:spPr/>
        <p:txBody>
          <a:bodyPr/>
          <a:lstStyle/>
          <a:p>
            <a:fld id="{E5A30F0A-5C22-4880-8E7B-4336C2DE0B4F}" type="datetimeFigureOut">
              <a:rPr lang="en-CA" smtClean="0"/>
              <a:t>2025-01-21</a:t>
            </a:fld>
            <a:endParaRPr lang="en-CA" dirty="0"/>
          </a:p>
        </p:txBody>
      </p:sp>
      <p:sp>
        <p:nvSpPr>
          <p:cNvPr id="5" name="Footer Placeholder 4">
            <a:extLst>
              <a:ext uri="{FF2B5EF4-FFF2-40B4-BE49-F238E27FC236}">
                <a16:creationId xmlns:a16="http://schemas.microsoft.com/office/drawing/2014/main" id="{1C53E80B-CA20-E834-0A2B-59451AD6ED12}"/>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FD3D1F0C-4000-CF55-E829-F57AD91CE7F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8561944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19FE7-1B01-90F6-F148-B1EEEBF80C12}"/>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0D0491E8-E6CD-40E0-25D4-7BEEE65F38B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615FBFE3-7825-B59E-F555-20B73E9B71D7}"/>
              </a:ext>
            </a:extLst>
          </p:cNvPr>
          <p:cNvSpPr>
            <a:spLocks noGrp="1"/>
          </p:cNvSpPr>
          <p:nvPr>
            <p:ph type="dt" sz="half" idx="10"/>
          </p:nvPr>
        </p:nvSpPr>
        <p:spPr/>
        <p:txBody>
          <a:bodyPr/>
          <a:lstStyle/>
          <a:p>
            <a:fld id="{E5A30F0A-5C22-4880-8E7B-4336C2DE0B4F}" type="datetimeFigureOut">
              <a:rPr lang="en-CA" smtClean="0"/>
              <a:t>2025-01-21</a:t>
            </a:fld>
            <a:endParaRPr lang="en-CA" dirty="0"/>
          </a:p>
        </p:txBody>
      </p:sp>
      <p:sp>
        <p:nvSpPr>
          <p:cNvPr id="5" name="Footer Placeholder 4">
            <a:extLst>
              <a:ext uri="{FF2B5EF4-FFF2-40B4-BE49-F238E27FC236}">
                <a16:creationId xmlns:a16="http://schemas.microsoft.com/office/drawing/2014/main" id="{5000BDA8-1AC2-4CEB-4A8B-0F41B2ACEDFC}"/>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DD90E717-5DEF-F23E-D4D2-34632ACEE470}"/>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7116755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8E1117-9DA1-5CC5-5223-634DD7C55E9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CA"/>
          </a:p>
        </p:txBody>
      </p:sp>
      <p:sp>
        <p:nvSpPr>
          <p:cNvPr id="3" name="Text Placeholder 2">
            <a:extLst>
              <a:ext uri="{FF2B5EF4-FFF2-40B4-BE49-F238E27FC236}">
                <a16:creationId xmlns:a16="http://schemas.microsoft.com/office/drawing/2014/main" id="{7DEFC768-E6E5-D095-5A56-D20F8997209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06A0019-ED90-1C27-AE5B-B7E6A719D94C}"/>
              </a:ext>
            </a:extLst>
          </p:cNvPr>
          <p:cNvSpPr>
            <a:spLocks noGrp="1"/>
          </p:cNvSpPr>
          <p:nvPr>
            <p:ph type="dt" sz="half" idx="10"/>
          </p:nvPr>
        </p:nvSpPr>
        <p:spPr/>
        <p:txBody>
          <a:bodyPr/>
          <a:lstStyle/>
          <a:p>
            <a:fld id="{E5A30F0A-5C22-4880-8E7B-4336C2DE0B4F}" type="datetimeFigureOut">
              <a:rPr lang="en-CA" smtClean="0"/>
              <a:t>2025-01-21</a:t>
            </a:fld>
            <a:endParaRPr lang="en-CA" dirty="0"/>
          </a:p>
        </p:txBody>
      </p:sp>
      <p:sp>
        <p:nvSpPr>
          <p:cNvPr id="5" name="Footer Placeholder 4">
            <a:extLst>
              <a:ext uri="{FF2B5EF4-FFF2-40B4-BE49-F238E27FC236}">
                <a16:creationId xmlns:a16="http://schemas.microsoft.com/office/drawing/2014/main" id="{48CCBA62-86A0-F5D5-E03E-DF29D0DC8056}"/>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9DE9EC28-9AF9-AE1C-A41C-C680DF3B9F4F}"/>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7885647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DDAD61-6DE9-EBB5-6ADA-E1D6497FECF1}"/>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42FC305B-DD54-F2EF-3968-CC3971113DC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a:extLst>
              <a:ext uri="{FF2B5EF4-FFF2-40B4-BE49-F238E27FC236}">
                <a16:creationId xmlns:a16="http://schemas.microsoft.com/office/drawing/2014/main" id="{8DD0199F-587C-290A-27EA-0DA8590E905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Date Placeholder 4">
            <a:extLst>
              <a:ext uri="{FF2B5EF4-FFF2-40B4-BE49-F238E27FC236}">
                <a16:creationId xmlns:a16="http://schemas.microsoft.com/office/drawing/2014/main" id="{5108AD48-6E48-255E-BC85-3B73DD10D6AC}"/>
              </a:ext>
            </a:extLst>
          </p:cNvPr>
          <p:cNvSpPr>
            <a:spLocks noGrp="1"/>
          </p:cNvSpPr>
          <p:nvPr>
            <p:ph type="dt" sz="half" idx="10"/>
          </p:nvPr>
        </p:nvSpPr>
        <p:spPr/>
        <p:txBody>
          <a:bodyPr/>
          <a:lstStyle/>
          <a:p>
            <a:fld id="{E5A30F0A-5C22-4880-8E7B-4336C2DE0B4F}" type="datetimeFigureOut">
              <a:rPr lang="en-CA" smtClean="0"/>
              <a:t>2025-01-21</a:t>
            </a:fld>
            <a:endParaRPr lang="en-CA" dirty="0"/>
          </a:p>
        </p:txBody>
      </p:sp>
      <p:sp>
        <p:nvSpPr>
          <p:cNvPr id="6" name="Footer Placeholder 5">
            <a:extLst>
              <a:ext uri="{FF2B5EF4-FFF2-40B4-BE49-F238E27FC236}">
                <a16:creationId xmlns:a16="http://schemas.microsoft.com/office/drawing/2014/main" id="{394FE33A-6771-A138-D06E-C52DB9BE4C53}"/>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1A5A3719-7387-F9F1-01D7-9515C2692D1B}"/>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91469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FF8BBC-FEE7-C2B1-419C-E1ACF522F749}"/>
              </a:ext>
            </a:extLst>
          </p:cNvPr>
          <p:cNvSpPr>
            <a:spLocks noGrp="1"/>
          </p:cNvSpPr>
          <p:nvPr>
            <p:ph type="title"/>
          </p:nvPr>
        </p:nvSpPr>
        <p:spPr>
          <a:xfrm>
            <a:off x="839788" y="365125"/>
            <a:ext cx="10515600" cy="1325563"/>
          </a:xfrm>
        </p:spPr>
        <p:txBody>
          <a:bodyPr/>
          <a:lstStyle/>
          <a:p>
            <a:r>
              <a:rPr lang="en-US"/>
              <a:t>Click to edit Master title style</a:t>
            </a:r>
            <a:endParaRPr lang="en-CA"/>
          </a:p>
        </p:txBody>
      </p:sp>
      <p:sp>
        <p:nvSpPr>
          <p:cNvPr id="3" name="Text Placeholder 2">
            <a:extLst>
              <a:ext uri="{FF2B5EF4-FFF2-40B4-BE49-F238E27FC236}">
                <a16:creationId xmlns:a16="http://schemas.microsoft.com/office/drawing/2014/main" id="{4689615E-0D54-72B7-E9D5-16840B6A932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B8DA0F1-DB8E-ECCA-B6FD-FFB72947CDC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a:extLst>
              <a:ext uri="{FF2B5EF4-FFF2-40B4-BE49-F238E27FC236}">
                <a16:creationId xmlns:a16="http://schemas.microsoft.com/office/drawing/2014/main" id="{4BC6897F-1D66-6B56-9609-097B9947B7E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8D851D9-2065-D525-748A-6CC3406AB12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Date Placeholder 6">
            <a:extLst>
              <a:ext uri="{FF2B5EF4-FFF2-40B4-BE49-F238E27FC236}">
                <a16:creationId xmlns:a16="http://schemas.microsoft.com/office/drawing/2014/main" id="{9919193D-B180-D7FC-0357-8B3714CBEA37}"/>
              </a:ext>
            </a:extLst>
          </p:cNvPr>
          <p:cNvSpPr>
            <a:spLocks noGrp="1"/>
          </p:cNvSpPr>
          <p:nvPr>
            <p:ph type="dt" sz="half" idx="10"/>
          </p:nvPr>
        </p:nvSpPr>
        <p:spPr/>
        <p:txBody>
          <a:bodyPr/>
          <a:lstStyle/>
          <a:p>
            <a:fld id="{E5A30F0A-5C22-4880-8E7B-4336C2DE0B4F}" type="datetimeFigureOut">
              <a:rPr lang="en-CA" smtClean="0"/>
              <a:t>2025-01-21</a:t>
            </a:fld>
            <a:endParaRPr lang="en-CA" dirty="0"/>
          </a:p>
        </p:txBody>
      </p:sp>
      <p:sp>
        <p:nvSpPr>
          <p:cNvPr id="8" name="Footer Placeholder 7">
            <a:extLst>
              <a:ext uri="{FF2B5EF4-FFF2-40B4-BE49-F238E27FC236}">
                <a16:creationId xmlns:a16="http://schemas.microsoft.com/office/drawing/2014/main" id="{BC16BEE6-1FA8-7272-85F6-D176986E976D}"/>
              </a:ext>
            </a:extLst>
          </p:cNvPr>
          <p:cNvSpPr>
            <a:spLocks noGrp="1"/>
          </p:cNvSpPr>
          <p:nvPr>
            <p:ph type="ftr" sz="quarter" idx="11"/>
          </p:nvPr>
        </p:nvSpPr>
        <p:spPr/>
        <p:txBody>
          <a:bodyPr/>
          <a:lstStyle/>
          <a:p>
            <a:endParaRPr lang="en-CA" dirty="0"/>
          </a:p>
        </p:txBody>
      </p:sp>
      <p:sp>
        <p:nvSpPr>
          <p:cNvPr id="9" name="Slide Number Placeholder 8">
            <a:extLst>
              <a:ext uri="{FF2B5EF4-FFF2-40B4-BE49-F238E27FC236}">
                <a16:creationId xmlns:a16="http://schemas.microsoft.com/office/drawing/2014/main" id="{CDB7BE65-C341-6219-6448-3076209E50E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0213040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95757A-4550-0140-B1C8-E1F372E2CE8F}"/>
              </a:ext>
            </a:extLst>
          </p:cNvPr>
          <p:cNvSpPr>
            <a:spLocks noGrp="1"/>
          </p:cNvSpPr>
          <p:nvPr>
            <p:ph type="title"/>
          </p:nvPr>
        </p:nvSpPr>
        <p:spPr/>
        <p:txBody>
          <a:bodyPr/>
          <a:lstStyle/>
          <a:p>
            <a:r>
              <a:rPr lang="en-US"/>
              <a:t>Click to edit Master title style</a:t>
            </a:r>
            <a:endParaRPr lang="en-CA"/>
          </a:p>
        </p:txBody>
      </p:sp>
      <p:sp>
        <p:nvSpPr>
          <p:cNvPr id="3" name="Date Placeholder 2">
            <a:extLst>
              <a:ext uri="{FF2B5EF4-FFF2-40B4-BE49-F238E27FC236}">
                <a16:creationId xmlns:a16="http://schemas.microsoft.com/office/drawing/2014/main" id="{DE2F2EA0-C197-E265-1839-9F1DC1DF18B9}"/>
              </a:ext>
            </a:extLst>
          </p:cNvPr>
          <p:cNvSpPr>
            <a:spLocks noGrp="1"/>
          </p:cNvSpPr>
          <p:nvPr>
            <p:ph type="dt" sz="half" idx="10"/>
          </p:nvPr>
        </p:nvSpPr>
        <p:spPr/>
        <p:txBody>
          <a:bodyPr/>
          <a:lstStyle/>
          <a:p>
            <a:fld id="{E5A30F0A-5C22-4880-8E7B-4336C2DE0B4F}" type="datetimeFigureOut">
              <a:rPr lang="en-CA" smtClean="0"/>
              <a:t>2025-01-21</a:t>
            </a:fld>
            <a:endParaRPr lang="en-CA" dirty="0"/>
          </a:p>
        </p:txBody>
      </p:sp>
      <p:sp>
        <p:nvSpPr>
          <p:cNvPr id="4" name="Footer Placeholder 3">
            <a:extLst>
              <a:ext uri="{FF2B5EF4-FFF2-40B4-BE49-F238E27FC236}">
                <a16:creationId xmlns:a16="http://schemas.microsoft.com/office/drawing/2014/main" id="{207B842A-0ED4-79DD-BD92-D5DBED9113A7}"/>
              </a:ext>
            </a:extLst>
          </p:cNvPr>
          <p:cNvSpPr>
            <a:spLocks noGrp="1"/>
          </p:cNvSpPr>
          <p:nvPr>
            <p:ph type="ftr" sz="quarter" idx="11"/>
          </p:nvPr>
        </p:nvSpPr>
        <p:spPr/>
        <p:txBody>
          <a:bodyPr/>
          <a:lstStyle/>
          <a:p>
            <a:endParaRPr lang="en-CA" dirty="0"/>
          </a:p>
        </p:txBody>
      </p:sp>
      <p:sp>
        <p:nvSpPr>
          <p:cNvPr id="5" name="Slide Number Placeholder 4">
            <a:extLst>
              <a:ext uri="{FF2B5EF4-FFF2-40B4-BE49-F238E27FC236}">
                <a16:creationId xmlns:a16="http://schemas.microsoft.com/office/drawing/2014/main" id="{149F29B7-CF09-C8EA-AE7C-BCFD6E8E2E4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954350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1949CF4-656F-CF14-BEE9-A6A102BD6305}"/>
              </a:ext>
            </a:extLst>
          </p:cNvPr>
          <p:cNvSpPr>
            <a:spLocks noGrp="1"/>
          </p:cNvSpPr>
          <p:nvPr>
            <p:ph type="dt" sz="half" idx="10"/>
          </p:nvPr>
        </p:nvSpPr>
        <p:spPr/>
        <p:txBody>
          <a:bodyPr/>
          <a:lstStyle/>
          <a:p>
            <a:fld id="{E5A30F0A-5C22-4880-8E7B-4336C2DE0B4F}" type="datetimeFigureOut">
              <a:rPr lang="en-CA" smtClean="0"/>
              <a:t>2025-01-21</a:t>
            </a:fld>
            <a:endParaRPr lang="en-CA" dirty="0"/>
          </a:p>
        </p:txBody>
      </p:sp>
      <p:sp>
        <p:nvSpPr>
          <p:cNvPr id="3" name="Footer Placeholder 2">
            <a:extLst>
              <a:ext uri="{FF2B5EF4-FFF2-40B4-BE49-F238E27FC236}">
                <a16:creationId xmlns:a16="http://schemas.microsoft.com/office/drawing/2014/main" id="{42EF1C33-96D4-5C9D-425F-A180CF051A66}"/>
              </a:ext>
            </a:extLst>
          </p:cNvPr>
          <p:cNvSpPr>
            <a:spLocks noGrp="1"/>
          </p:cNvSpPr>
          <p:nvPr>
            <p:ph type="ftr" sz="quarter" idx="11"/>
          </p:nvPr>
        </p:nvSpPr>
        <p:spPr/>
        <p:txBody>
          <a:bodyPr/>
          <a:lstStyle/>
          <a:p>
            <a:endParaRPr lang="en-CA" dirty="0"/>
          </a:p>
        </p:txBody>
      </p:sp>
      <p:sp>
        <p:nvSpPr>
          <p:cNvPr id="4" name="Slide Number Placeholder 3">
            <a:extLst>
              <a:ext uri="{FF2B5EF4-FFF2-40B4-BE49-F238E27FC236}">
                <a16:creationId xmlns:a16="http://schemas.microsoft.com/office/drawing/2014/main" id="{C1C51F32-7907-CB00-0F28-D06C195F3C9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6483613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714871-DF69-5D11-1A4B-F013C5594CE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Content Placeholder 2">
            <a:extLst>
              <a:ext uri="{FF2B5EF4-FFF2-40B4-BE49-F238E27FC236}">
                <a16:creationId xmlns:a16="http://schemas.microsoft.com/office/drawing/2014/main" id="{2BBB37CF-AD1D-DF03-D104-6F39C4AFA7A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a:extLst>
              <a:ext uri="{FF2B5EF4-FFF2-40B4-BE49-F238E27FC236}">
                <a16:creationId xmlns:a16="http://schemas.microsoft.com/office/drawing/2014/main" id="{20F851CC-6B10-F2D6-D4C7-8F5AFA1DDED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FB6A8A5-271B-8B24-6043-1C60C29E4742}"/>
              </a:ext>
            </a:extLst>
          </p:cNvPr>
          <p:cNvSpPr>
            <a:spLocks noGrp="1"/>
          </p:cNvSpPr>
          <p:nvPr>
            <p:ph type="dt" sz="half" idx="10"/>
          </p:nvPr>
        </p:nvSpPr>
        <p:spPr/>
        <p:txBody>
          <a:bodyPr/>
          <a:lstStyle/>
          <a:p>
            <a:fld id="{E5A30F0A-5C22-4880-8E7B-4336C2DE0B4F}" type="datetimeFigureOut">
              <a:rPr lang="en-CA" smtClean="0"/>
              <a:t>2025-01-21</a:t>
            </a:fld>
            <a:endParaRPr lang="en-CA" dirty="0"/>
          </a:p>
        </p:txBody>
      </p:sp>
      <p:sp>
        <p:nvSpPr>
          <p:cNvPr id="6" name="Footer Placeholder 5">
            <a:extLst>
              <a:ext uri="{FF2B5EF4-FFF2-40B4-BE49-F238E27FC236}">
                <a16:creationId xmlns:a16="http://schemas.microsoft.com/office/drawing/2014/main" id="{8E37F47F-AAB6-1AD0-EF40-3B851411D58E}"/>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9C20A06-B021-D6BF-047F-B3E24AA4210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9852623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44C9E0-1C74-C01D-23F5-42915E6154B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Picture Placeholder 2">
            <a:extLst>
              <a:ext uri="{FF2B5EF4-FFF2-40B4-BE49-F238E27FC236}">
                <a16:creationId xmlns:a16="http://schemas.microsoft.com/office/drawing/2014/main" id="{71E3F224-5C71-E072-6E23-1A75886EAEE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dirty="0"/>
          </a:p>
        </p:txBody>
      </p:sp>
      <p:sp>
        <p:nvSpPr>
          <p:cNvPr id="4" name="Text Placeholder 3">
            <a:extLst>
              <a:ext uri="{FF2B5EF4-FFF2-40B4-BE49-F238E27FC236}">
                <a16:creationId xmlns:a16="http://schemas.microsoft.com/office/drawing/2014/main" id="{6D5DF314-9609-A406-1F1F-294E1B37935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B1FD6A7-BA0E-4CCC-B8C7-251F548F96B7}"/>
              </a:ext>
            </a:extLst>
          </p:cNvPr>
          <p:cNvSpPr>
            <a:spLocks noGrp="1"/>
          </p:cNvSpPr>
          <p:nvPr>
            <p:ph type="dt" sz="half" idx="10"/>
          </p:nvPr>
        </p:nvSpPr>
        <p:spPr/>
        <p:txBody>
          <a:bodyPr/>
          <a:lstStyle/>
          <a:p>
            <a:fld id="{E5A30F0A-5C22-4880-8E7B-4336C2DE0B4F}" type="datetimeFigureOut">
              <a:rPr lang="en-CA" smtClean="0"/>
              <a:t>2025-01-21</a:t>
            </a:fld>
            <a:endParaRPr lang="en-CA" dirty="0"/>
          </a:p>
        </p:txBody>
      </p:sp>
      <p:sp>
        <p:nvSpPr>
          <p:cNvPr id="6" name="Footer Placeholder 5">
            <a:extLst>
              <a:ext uri="{FF2B5EF4-FFF2-40B4-BE49-F238E27FC236}">
                <a16:creationId xmlns:a16="http://schemas.microsoft.com/office/drawing/2014/main" id="{8B4F4E02-0695-1162-6B6A-51B2B0066565}"/>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49A3E01-C777-EEE3-84DB-3B12F581972E}"/>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472074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269A1A-F4AF-5FD3-CA79-D93AE125EE9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CA"/>
          </a:p>
        </p:txBody>
      </p:sp>
      <p:sp>
        <p:nvSpPr>
          <p:cNvPr id="3" name="Text Placeholder 2">
            <a:extLst>
              <a:ext uri="{FF2B5EF4-FFF2-40B4-BE49-F238E27FC236}">
                <a16:creationId xmlns:a16="http://schemas.microsoft.com/office/drawing/2014/main" id="{691813F4-4B81-4556-6C59-BEFA513B6EF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349ADAD8-7BB1-54A4-130D-EDCD1698385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5A30F0A-5C22-4880-8E7B-4336C2DE0B4F}" type="datetimeFigureOut">
              <a:rPr lang="en-CA" smtClean="0"/>
              <a:t>2025-01-21</a:t>
            </a:fld>
            <a:endParaRPr lang="en-CA" dirty="0"/>
          </a:p>
        </p:txBody>
      </p:sp>
      <p:sp>
        <p:nvSpPr>
          <p:cNvPr id="5" name="Footer Placeholder 4">
            <a:extLst>
              <a:ext uri="{FF2B5EF4-FFF2-40B4-BE49-F238E27FC236}">
                <a16:creationId xmlns:a16="http://schemas.microsoft.com/office/drawing/2014/main" id="{5D119A1B-D16E-9943-AE78-B140B7DA47A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CA" dirty="0"/>
          </a:p>
        </p:txBody>
      </p:sp>
      <p:sp>
        <p:nvSpPr>
          <p:cNvPr id="6" name="Slide Number Placeholder 5">
            <a:extLst>
              <a:ext uri="{FF2B5EF4-FFF2-40B4-BE49-F238E27FC236}">
                <a16:creationId xmlns:a16="http://schemas.microsoft.com/office/drawing/2014/main" id="{968AA276-4DD8-19B8-E025-E98C9E5E619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3C6B8E0-2746-4AC5-A99D-1C73BF4D8DDD}" type="slidenum">
              <a:rPr lang="en-CA" smtClean="0"/>
              <a:t>‹#›</a:t>
            </a:fld>
            <a:endParaRPr lang="en-CA" dirty="0"/>
          </a:p>
        </p:txBody>
      </p:sp>
    </p:spTree>
    <p:extLst>
      <p:ext uri="{BB962C8B-B14F-4D97-AF65-F5344CB8AC3E}">
        <p14:creationId xmlns:p14="http://schemas.microsoft.com/office/powerpoint/2010/main" val="120396837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1.xml"/><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jpe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3">
            <a:extLst>
              <a:ext uri="{FF2B5EF4-FFF2-40B4-BE49-F238E27FC236}">
                <a16:creationId xmlns:a16="http://schemas.microsoft.com/office/drawing/2014/main" id="{AF4B7500-5866-5B63-5C6F-14E2AD98278F}"/>
              </a:ext>
            </a:extLst>
          </p:cNvPr>
          <p:cNvPicPr>
            <a:picLocks noChangeAspect="1"/>
          </p:cNvPicPr>
          <p:nvPr/>
        </p:nvPicPr>
        <p:blipFill>
          <a:blip r:embed="rId2"/>
          <a:stretch>
            <a:fillRect/>
          </a:stretch>
        </p:blipFill>
        <p:spPr>
          <a:xfrm>
            <a:off x="6950281" y="576255"/>
            <a:ext cx="4730214" cy="4110030"/>
          </a:xfrm>
          <a:prstGeom prst="rect">
            <a:avLst/>
          </a:prstGeom>
        </p:spPr>
      </p:pic>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6742" y="2541589"/>
            <a:ext cx="5631417" cy="3147578"/>
          </a:xfrm>
        </p:spPr>
        <p:txBody>
          <a:bodyPr anchor="ctr">
            <a:normAutofit fontScale="62500" lnSpcReduction="20000"/>
          </a:bodyPr>
          <a:lstStyle/>
          <a:p>
            <a:pPr algn="l">
              <a:spcBef>
                <a:spcPts val="0"/>
              </a:spcBef>
            </a:pPr>
            <a:r>
              <a:rPr lang="en-CA" sz="4000" b="1" i="0" dirty="0">
                <a:effectLst/>
                <a:latin typeface="Arial" panose="020B0604020202020204" pitchFamily="34" charset="0"/>
                <a:cs typeface="Arial" panose="020B0604020202020204" pitchFamily="34" charset="0"/>
              </a:rPr>
              <a:t>Our Vision</a:t>
            </a:r>
          </a:p>
          <a:p>
            <a:pPr algn="l">
              <a:spcBef>
                <a:spcPts val="0"/>
              </a:spcBef>
            </a:pPr>
            <a:endParaRPr lang="en-CA" sz="4000" b="1" i="0" dirty="0">
              <a:effectLst/>
              <a:latin typeface="Arial" panose="020B0604020202020204" pitchFamily="34" charset="0"/>
              <a:cs typeface="Arial" panose="020B0604020202020204" pitchFamily="34" charset="0"/>
            </a:endParaRPr>
          </a:p>
          <a:p>
            <a:pPr algn="l">
              <a:lnSpc>
                <a:spcPct val="120000"/>
              </a:lnSpc>
              <a:spcBef>
                <a:spcPts val="0"/>
              </a:spcBef>
            </a:pPr>
            <a:r>
              <a:rPr lang="en-CA" sz="4000" b="1" i="0" dirty="0">
                <a:effectLst/>
                <a:latin typeface="Arial" panose="020B0604020202020204" pitchFamily="34" charset="0"/>
                <a:cs typeface="Arial" panose="020B0604020202020204" pitchFamily="34" charset="0"/>
              </a:rPr>
              <a:t>The Oakville Community Association wants to contribute to creating an engaged, safe, caring, and vibrant community where all residents enjoy a positive quality of life</a:t>
            </a:r>
          </a:p>
          <a:p>
            <a:pPr algn="l"/>
            <a:endParaRPr lang="en-CA" dirty="0">
              <a:solidFill>
                <a:schemeClr val="tx2"/>
              </a:solidFill>
            </a:endParaRPr>
          </a:p>
        </p:txBody>
      </p:sp>
    </p:spTree>
    <p:extLst>
      <p:ext uri="{BB962C8B-B14F-4D97-AF65-F5344CB8AC3E}">
        <p14:creationId xmlns:p14="http://schemas.microsoft.com/office/powerpoint/2010/main" val="46047079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696681" y="1319658"/>
            <a:ext cx="8168026" cy="4478343"/>
          </a:xfrm>
        </p:spPr>
        <p:txBody>
          <a:bodyPr anchor="ctr">
            <a:normAutofit/>
          </a:bodyPr>
          <a:lstStyle/>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56E5F056-02FB-15A5-EC4C-0F7C8D0EF027}"/>
              </a:ext>
            </a:extLst>
          </p:cNvPr>
          <p:cNvSpPr txBox="1"/>
          <p:nvPr/>
        </p:nvSpPr>
        <p:spPr>
          <a:xfrm>
            <a:off x="613014" y="548930"/>
            <a:ext cx="10421929" cy="2686569"/>
          </a:xfrm>
          <a:prstGeom prst="rect">
            <a:avLst/>
          </a:prstGeom>
          <a:noFill/>
        </p:spPr>
        <p:txBody>
          <a:bodyPr wrap="square">
            <a:spAutoFit/>
          </a:bodyPr>
          <a:lstStyle/>
          <a:p>
            <a:pPr marR="0" lvl="0" algn="ctr">
              <a:spcBef>
                <a:spcPts val="0"/>
              </a:spcBef>
            </a:pPr>
            <a:r>
              <a:rPr lang="en-US" sz="2800" b="1" dirty="0">
                <a:effectLst/>
                <a:latin typeface="Arial" panose="020B0604020202020204" pitchFamily="34" charset="0"/>
                <a:ea typeface="Calibri" panose="020F0502020204030204" pitchFamily="34" charset="0"/>
                <a:cs typeface="Arial" panose="020B0604020202020204" pitchFamily="34" charset="0"/>
              </a:rPr>
              <a:t>FOCAL POINT FOR MIDTOWN</a:t>
            </a:r>
          </a:p>
          <a:p>
            <a:pPr marR="0" lvl="0" algn="ctr">
              <a:lnSpc>
                <a:spcPct val="107000"/>
              </a:lnSpc>
              <a:spcBef>
                <a:spcPts val="0"/>
              </a:spcBef>
              <a:spcAft>
                <a:spcPts val="800"/>
              </a:spcAft>
            </a:pPr>
            <a:endParaRPr lang="en-US" sz="1800" dirty="0">
              <a:effectLst/>
              <a:latin typeface="Arial" panose="020B06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r>
              <a:rPr lang="en-US" sz="2000" b="1" dirty="0">
                <a:effectLst/>
                <a:latin typeface="Arial" panose="020B0604020202020204" pitchFamily="34" charset="0"/>
                <a:ea typeface="Calibri" panose="020F0502020204030204" pitchFamily="34" charset="0"/>
                <a:cs typeface="Arial" panose="020B0604020202020204" pitchFamily="34" charset="0"/>
              </a:rPr>
              <a:t>Build a pedestrian way such as Stroget in Copenhagen - is a pedestrian, car free shopping area in Copenhagen, Denmark. This popular tourist attraction in the centre of town is one of the longest pedestrian shopping streets in Europe at 1.1 km. </a:t>
            </a:r>
          </a:p>
          <a:p>
            <a:pPr marR="0" lvl="0" algn="ctr">
              <a:lnSpc>
                <a:spcPct val="107000"/>
              </a:lnSpc>
              <a:spcBef>
                <a:spcPts val="0"/>
              </a:spcBef>
              <a:spcAft>
                <a:spcPts val="800"/>
              </a:spcAft>
            </a:pPr>
            <a:endParaRPr lang="en-US" dirty="0">
              <a:latin typeface="Arial" panose="020B0604020202020204" pitchFamily="34" charset="0"/>
              <a:ea typeface="Calibri" panose="020F0502020204030204" pitchFamily="34" charset="0"/>
              <a:cs typeface="Arial" panose="020B0604020202020204" pitchFamily="34" charset="0"/>
            </a:endParaRPr>
          </a:p>
          <a:p>
            <a:pPr marR="0" lvl="0" algn="ctr">
              <a:lnSpc>
                <a:spcPct val="107000"/>
              </a:lnSpc>
              <a:spcBef>
                <a:spcPts val="0"/>
              </a:spcBef>
              <a:spcAft>
                <a:spcPts val="800"/>
              </a:spcAft>
            </a:pPr>
            <a:endParaRPr lang="en-US" sz="1800" dirty="0">
              <a:effectLst/>
              <a:latin typeface="Arial" panose="020B0604020202020204" pitchFamily="34" charset="0"/>
              <a:ea typeface="Calibri" panose="020F050202020403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A8FCACD9-46FE-11A6-C8C1-6C9BE4FB0559}"/>
              </a:ext>
            </a:extLst>
          </p:cNvPr>
          <p:cNvPicPr>
            <a:picLocks noChangeAspect="1"/>
          </p:cNvPicPr>
          <p:nvPr/>
        </p:nvPicPr>
        <p:blipFill>
          <a:blip r:embed="rId2"/>
          <a:stretch>
            <a:fillRect/>
          </a:stretch>
        </p:blipFill>
        <p:spPr>
          <a:xfrm>
            <a:off x="4274344" y="3035510"/>
            <a:ext cx="3838817" cy="2664510"/>
          </a:xfrm>
          <a:prstGeom prst="rect">
            <a:avLst/>
          </a:prstGeom>
        </p:spPr>
      </p:pic>
      <p:pic>
        <p:nvPicPr>
          <p:cNvPr id="8" name="Picture 7">
            <a:extLst>
              <a:ext uri="{FF2B5EF4-FFF2-40B4-BE49-F238E27FC236}">
                <a16:creationId xmlns:a16="http://schemas.microsoft.com/office/drawing/2014/main" id="{ED69812E-7B64-97EE-76FF-AFEDDC623477}"/>
              </a:ext>
            </a:extLst>
          </p:cNvPr>
          <p:cNvPicPr>
            <a:picLocks noChangeAspect="1"/>
          </p:cNvPicPr>
          <p:nvPr/>
        </p:nvPicPr>
        <p:blipFill>
          <a:blip r:embed="rId3"/>
          <a:stretch>
            <a:fillRect/>
          </a:stretch>
        </p:blipFill>
        <p:spPr>
          <a:xfrm>
            <a:off x="154053" y="3039712"/>
            <a:ext cx="3924788" cy="2624762"/>
          </a:xfrm>
          <a:prstGeom prst="rect">
            <a:avLst/>
          </a:prstGeom>
        </p:spPr>
      </p:pic>
      <p:pic>
        <p:nvPicPr>
          <p:cNvPr id="4" name="Picture 3">
            <a:extLst>
              <a:ext uri="{FF2B5EF4-FFF2-40B4-BE49-F238E27FC236}">
                <a16:creationId xmlns:a16="http://schemas.microsoft.com/office/drawing/2014/main" id="{D32982E3-4CBA-8938-49B0-5D754D6E6C44}"/>
              </a:ext>
            </a:extLst>
          </p:cNvPr>
          <p:cNvPicPr>
            <a:picLocks noChangeAspect="1"/>
          </p:cNvPicPr>
          <p:nvPr/>
        </p:nvPicPr>
        <p:blipFill>
          <a:blip r:embed="rId4"/>
          <a:stretch>
            <a:fillRect/>
          </a:stretch>
        </p:blipFill>
        <p:spPr>
          <a:xfrm>
            <a:off x="8308681" y="3035510"/>
            <a:ext cx="3729266" cy="2686569"/>
          </a:xfrm>
          <a:prstGeom prst="rect">
            <a:avLst/>
          </a:prstGeom>
        </p:spPr>
      </p:pic>
    </p:spTree>
    <p:extLst>
      <p:ext uri="{BB962C8B-B14F-4D97-AF65-F5344CB8AC3E}">
        <p14:creationId xmlns:p14="http://schemas.microsoft.com/office/powerpoint/2010/main" val="32774786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09959" y="3084848"/>
            <a:ext cx="10216399" cy="4478343"/>
          </a:xfrm>
        </p:spPr>
        <p:txBody>
          <a:bodyPr anchor="ctr">
            <a:normAutofit/>
          </a:bodyPr>
          <a:lstStyle/>
          <a:p>
            <a:pPr algn="l">
              <a:lnSpc>
                <a:spcPct val="100000"/>
              </a:lnSpc>
              <a:spcBef>
                <a:spcPts val="0"/>
              </a:spcBef>
            </a:pPr>
            <a:r>
              <a:rPr lang="en-US" sz="3300" b="1" dirty="0">
                <a:latin typeface="Arial" panose="020B0604020202020204" pitchFamily="34" charset="0"/>
                <a:cs typeface="Arial" panose="020B0604020202020204" pitchFamily="34" charset="0"/>
              </a:rPr>
              <a:t>WHY MIRROR COPENHAGEN?</a:t>
            </a: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marR="0" lvl="0" algn="l">
              <a:lnSpc>
                <a:spcPct val="107000"/>
              </a:lnSpc>
              <a:spcBef>
                <a:spcPts val="0"/>
              </a:spcBef>
              <a:spcAft>
                <a:spcPts val="0"/>
              </a:spcAft>
            </a:pPr>
            <a:r>
              <a:rPr lang="en-US" sz="1800" b="1" dirty="0">
                <a:effectLst/>
                <a:latin typeface="Arial" panose="020B0604020202020204" pitchFamily="34" charset="0"/>
                <a:ea typeface="Calibri" panose="020F0502020204030204" pitchFamily="34" charset="0"/>
                <a:cs typeface="Arial" panose="020B0604020202020204" pitchFamily="34" charset="0"/>
              </a:rPr>
              <a:t>OCA concluded that Copenhagen, because of its similar weather conditions and its density and relative size to Oakville, was the City upon which it should focus to determine what contributed to Copenhagen being such a livable city.</a:t>
            </a:r>
          </a:p>
          <a:p>
            <a:pPr marR="0" lvl="0" algn="l">
              <a:lnSpc>
                <a:spcPct val="107000"/>
              </a:lnSpc>
              <a:spcBef>
                <a:spcPts val="0"/>
              </a:spcBef>
              <a:spcAft>
                <a:spcPts val="800"/>
              </a:spcAft>
            </a:pPr>
            <a:endParaRPr lang="en-US" sz="1800" b="1" dirty="0">
              <a:effectLst/>
              <a:latin typeface="Arial" panose="020B0604020202020204" pitchFamily="34" charset="0"/>
              <a:ea typeface="Calibri" panose="020F0502020204030204" pitchFamily="34" charset="0"/>
              <a:cs typeface="Arial" panose="020B0604020202020204" pitchFamily="34" charset="0"/>
            </a:endParaRPr>
          </a:p>
          <a:p>
            <a:pPr marR="0" lvl="0" algn="l">
              <a:lnSpc>
                <a:spcPct val="107000"/>
              </a:lnSpc>
              <a:spcBef>
                <a:spcPts val="0"/>
              </a:spcBef>
              <a:spcAft>
                <a:spcPts val="800"/>
              </a:spcAft>
            </a:pPr>
            <a:r>
              <a:rPr lang="en-US" sz="1800" b="1" dirty="0">
                <a:effectLst/>
                <a:latin typeface="Arial" panose="020B0604020202020204" pitchFamily="34" charset="0"/>
                <a:ea typeface="Calibri" panose="020F0502020204030204" pitchFamily="34" charset="0"/>
                <a:cs typeface="Arial" panose="020B0604020202020204" pitchFamily="34" charset="0"/>
              </a:rPr>
              <a:t>OCA concluded that such attributes would contribute to developing a vision of a “Livable Midtown” which would be supported by all of Oakville’s community. In effect establishing a place with which we could all be proud.</a:t>
            </a: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3600" b="1" dirty="0">
              <a:latin typeface="Arial" panose="020B0604020202020204" pitchFamily="34" charset="0"/>
              <a:cs typeface="Arial" panose="020B0604020202020204" pitchFamily="34" charset="0"/>
            </a:endParaRPr>
          </a:p>
          <a:p>
            <a:pPr algn="l">
              <a:lnSpc>
                <a:spcPct val="120000"/>
              </a:lnSpc>
              <a:spcBef>
                <a:spcPts val="0"/>
              </a:spcBef>
            </a:pPr>
            <a:endParaRPr lang="en-US" sz="74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8EDF9DA5-8836-2CBC-FAA8-21F0D589A82A}"/>
              </a:ext>
            </a:extLst>
          </p:cNvPr>
          <p:cNvPicPr>
            <a:picLocks noChangeAspect="1"/>
          </p:cNvPicPr>
          <p:nvPr/>
        </p:nvPicPr>
        <p:blipFill>
          <a:blip r:embed="rId2"/>
          <a:stretch>
            <a:fillRect/>
          </a:stretch>
        </p:blipFill>
        <p:spPr>
          <a:xfrm>
            <a:off x="8161435" y="3911107"/>
            <a:ext cx="3650840" cy="2433893"/>
          </a:xfrm>
          <a:prstGeom prst="rect">
            <a:avLst/>
          </a:prstGeom>
        </p:spPr>
      </p:pic>
      <p:pic>
        <p:nvPicPr>
          <p:cNvPr id="4" name="Picture 3">
            <a:extLst>
              <a:ext uri="{FF2B5EF4-FFF2-40B4-BE49-F238E27FC236}">
                <a16:creationId xmlns:a16="http://schemas.microsoft.com/office/drawing/2014/main" id="{15D14CC6-57E9-3C66-ACFB-C7B7A7E7F428}"/>
              </a:ext>
            </a:extLst>
          </p:cNvPr>
          <p:cNvPicPr>
            <a:picLocks noChangeAspect="1"/>
          </p:cNvPicPr>
          <p:nvPr/>
        </p:nvPicPr>
        <p:blipFill>
          <a:blip r:embed="rId3"/>
          <a:stretch>
            <a:fillRect/>
          </a:stretch>
        </p:blipFill>
        <p:spPr>
          <a:xfrm>
            <a:off x="4371367" y="3883457"/>
            <a:ext cx="3693581" cy="2462387"/>
          </a:xfrm>
          <a:prstGeom prst="rect">
            <a:avLst/>
          </a:prstGeom>
        </p:spPr>
      </p:pic>
      <p:pic>
        <p:nvPicPr>
          <p:cNvPr id="5" name="Picture 4">
            <a:extLst>
              <a:ext uri="{FF2B5EF4-FFF2-40B4-BE49-F238E27FC236}">
                <a16:creationId xmlns:a16="http://schemas.microsoft.com/office/drawing/2014/main" id="{3D9EDA83-C893-7DA8-3D49-CA33E7CFDB90}"/>
              </a:ext>
            </a:extLst>
          </p:cNvPr>
          <p:cNvPicPr>
            <a:picLocks noChangeAspect="1"/>
          </p:cNvPicPr>
          <p:nvPr/>
        </p:nvPicPr>
        <p:blipFill>
          <a:blip r:embed="rId4"/>
          <a:stretch>
            <a:fillRect/>
          </a:stretch>
        </p:blipFill>
        <p:spPr>
          <a:xfrm>
            <a:off x="597159" y="3866290"/>
            <a:ext cx="3677721" cy="2453040"/>
          </a:xfrm>
          <a:prstGeom prst="rect">
            <a:avLst/>
          </a:prstGeom>
        </p:spPr>
      </p:pic>
    </p:spTree>
    <p:extLst>
      <p:ext uri="{BB962C8B-B14F-4D97-AF65-F5344CB8AC3E}">
        <p14:creationId xmlns:p14="http://schemas.microsoft.com/office/powerpoint/2010/main" val="20718397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292784" y="356420"/>
            <a:ext cx="10216399" cy="4478343"/>
          </a:xfrm>
        </p:spPr>
        <p:txBody>
          <a:bodyPr anchor="ctr">
            <a:normAutofit/>
          </a:bodyPr>
          <a:lstStyle/>
          <a:p>
            <a:pPr algn="l">
              <a:lnSpc>
                <a:spcPct val="100000"/>
              </a:lnSpc>
              <a:spcBef>
                <a:spcPts val="0"/>
              </a:spcBef>
            </a:pPr>
            <a:r>
              <a:rPr lang="en-US" sz="2800" b="1" dirty="0">
                <a:latin typeface="Arial" panose="020B0604020202020204" pitchFamily="34" charset="0"/>
                <a:cs typeface="Arial" panose="020B0604020202020204" pitchFamily="34" charset="0"/>
              </a:rPr>
              <a:t>WHY MIRROR COPENHAGEN?</a:t>
            </a: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00000"/>
              </a:lnSpc>
              <a:spcBef>
                <a:spcPts val="0"/>
              </a:spcBef>
            </a:pPr>
            <a:r>
              <a:rPr lang="en-US" sz="1600" b="1" dirty="0">
                <a:latin typeface="Arial" panose="020B0604020202020204" pitchFamily="34" charset="0"/>
                <a:cs typeface="Arial" panose="020B0604020202020204" pitchFamily="34" charset="0"/>
              </a:rPr>
              <a:t>Copenhagen is considered the greenest city because it leads the world in green urban planning and design, pioneering transportation initiatives, and clean technology. It was the first city in the world to adopt a planet-cooling mandatory green roof policy and has plans to be the world’s first carbon-neutral metropolis by 2025. Copenhagen is also considered one of the most sustainable cities in the world, with a large network of bike paths, a fleet of electric harbor ferries, and eco-certified hotel rooms.</a:t>
            </a: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8DB719A8-3C7C-B420-AD2E-1EDD35981BA6}"/>
              </a:ext>
            </a:extLst>
          </p:cNvPr>
          <p:cNvPicPr>
            <a:picLocks noChangeAspect="1"/>
          </p:cNvPicPr>
          <p:nvPr/>
        </p:nvPicPr>
        <p:blipFill>
          <a:blip r:embed="rId2"/>
          <a:stretch>
            <a:fillRect/>
          </a:stretch>
        </p:blipFill>
        <p:spPr>
          <a:xfrm>
            <a:off x="2817019" y="3007238"/>
            <a:ext cx="6554913" cy="3124367"/>
          </a:xfrm>
          <a:prstGeom prst="rect">
            <a:avLst/>
          </a:prstGeom>
        </p:spPr>
      </p:pic>
    </p:spTree>
    <p:extLst>
      <p:ext uri="{BB962C8B-B14F-4D97-AF65-F5344CB8AC3E}">
        <p14:creationId xmlns:p14="http://schemas.microsoft.com/office/powerpoint/2010/main" val="321734473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853436" y="1392310"/>
            <a:ext cx="10715989" cy="4478343"/>
          </a:xfrm>
        </p:spPr>
        <p:txBody>
          <a:bodyPr anchor="ctr">
            <a:normAutofit fontScale="25000" lnSpcReduction="20000"/>
          </a:bodyPr>
          <a:lstStyle/>
          <a:p>
            <a:pPr>
              <a:lnSpc>
                <a:spcPct val="100000"/>
              </a:lnSpc>
              <a:spcBef>
                <a:spcPts val="0"/>
              </a:spcBef>
            </a:pPr>
            <a:r>
              <a:rPr lang="en-US" sz="11200" b="1" dirty="0">
                <a:latin typeface="Arial" panose="020B0604020202020204" pitchFamily="34" charset="0"/>
                <a:cs typeface="Arial" panose="020B0604020202020204" pitchFamily="34" charset="0"/>
              </a:rPr>
              <a:t>WHY MIRROR COPENHAGEN?</a:t>
            </a:r>
          </a:p>
          <a:p>
            <a:pPr>
              <a:lnSpc>
                <a:spcPct val="100000"/>
              </a:lnSpc>
              <a:spcBef>
                <a:spcPts val="0"/>
              </a:spcBef>
            </a:pPr>
            <a:endParaRPr lang="en-US" sz="5900" b="1" dirty="0">
              <a:latin typeface="Arial" panose="020B0604020202020204" pitchFamily="34" charset="0"/>
              <a:cs typeface="Arial" panose="020B0604020202020204" pitchFamily="34" charset="0"/>
            </a:endParaRPr>
          </a:p>
          <a:p>
            <a:pPr>
              <a:lnSpc>
                <a:spcPct val="100000"/>
              </a:lnSpc>
              <a:spcBef>
                <a:spcPts val="0"/>
              </a:spcBef>
            </a:pPr>
            <a:endParaRPr lang="en-US" sz="5900" b="1" dirty="0">
              <a:latin typeface="Arial" panose="020B0604020202020204" pitchFamily="34" charset="0"/>
              <a:cs typeface="Arial" panose="020B0604020202020204" pitchFamily="34" charset="0"/>
            </a:endParaRPr>
          </a:p>
          <a:p>
            <a:pPr>
              <a:lnSpc>
                <a:spcPct val="100000"/>
              </a:lnSpc>
              <a:spcBef>
                <a:spcPts val="0"/>
              </a:spcBef>
            </a:pPr>
            <a:endParaRPr lang="en-US" sz="3500" b="1" dirty="0">
              <a:latin typeface="Arial" panose="020B0604020202020204" pitchFamily="34" charset="0"/>
              <a:cs typeface="Arial" panose="020B0604020202020204" pitchFamily="34" charset="0"/>
            </a:endParaRPr>
          </a:p>
          <a:p>
            <a:pPr algn="l">
              <a:lnSpc>
                <a:spcPct val="100000"/>
              </a:lnSpc>
              <a:spcBef>
                <a:spcPts val="0"/>
              </a:spcBef>
            </a:pPr>
            <a:endParaRPr lang="en-US" sz="3500" b="1" dirty="0">
              <a:latin typeface="Arial" panose="020B0604020202020204" pitchFamily="34" charset="0"/>
              <a:cs typeface="Arial" panose="020B0604020202020204" pitchFamily="34" charset="0"/>
            </a:endParaRPr>
          </a:p>
          <a:p>
            <a:pPr algn="l">
              <a:lnSpc>
                <a:spcPct val="120000"/>
              </a:lnSpc>
              <a:spcBef>
                <a:spcPts val="0"/>
              </a:spcBef>
            </a:pPr>
            <a:r>
              <a:rPr lang="en-US" sz="6400" b="1" dirty="0">
                <a:latin typeface="Arial" panose="020B0604020202020204" pitchFamily="34" charset="0"/>
                <a:cs typeface="Arial" panose="020B0604020202020204" pitchFamily="34" charset="0"/>
              </a:rPr>
              <a:t>TRANSIT FEATURES:</a:t>
            </a:r>
          </a:p>
          <a:p>
            <a:pPr algn="l">
              <a:lnSpc>
                <a:spcPct val="120000"/>
              </a:lnSpc>
              <a:spcBef>
                <a:spcPts val="0"/>
              </a:spcBef>
            </a:pPr>
            <a:endParaRPr lang="en-US" sz="64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US" sz="6400" b="1" dirty="0">
                <a:latin typeface="Arial" panose="020B0604020202020204" pitchFamily="34" charset="0"/>
                <a:cs typeface="Arial" panose="020B0604020202020204" pitchFamily="34" charset="0"/>
              </a:rPr>
              <a:t>Copenhagen has an extensive transit system comprised of the Metro subway with three lines, the </a:t>
            </a:r>
            <a:r>
              <a:rPr lang="en-US" sz="6400" b="1" dirty="0" err="1">
                <a:latin typeface="Arial" panose="020B0604020202020204" pitchFamily="34" charset="0"/>
                <a:cs typeface="Arial" panose="020B0604020202020204" pitchFamily="34" charset="0"/>
              </a:rPr>
              <a:t>Movia</a:t>
            </a:r>
            <a:r>
              <a:rPr lang="en-US" sz="6400" b="1" dirty="0">
                <a:latin typeface="Arial" panose="020B0604020202020204" pitchFamily="34" charset="0"/>
                <a:cs typeface="Arial" panose="020B0604020202020204" pitchFamily="34" charset="0"/>
              </a:rPr>
              <a:t> bus service operating primarily along seven primary routes and the S-Train service which provides a suburban rail service. </a:t>
            </a:r>
          </a:p>
          <a:p>
            <a:pPr marL="457200" indent="-457200" algn="l">
              <a:lnSpc>
                <a:spcPct val="120000"/>
              </a:lnSpc>
              <a:spcBef>
                <a:spcPts val="0"/>
              </a:spcBef>
              <a:buFont typeface="Arial" panose="020B0604020202020204" pitchFamily="34" charset="0"/>
              <a:buChar char="•"/>
            </a:pPr>
            <a:endParaRPr lang="en-US" sz="64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US" sz="6400" b="1" dirty="0">
                <a:latin typeface="Arial" panose="020B0604020202020204" pitchFamily="34" charset="0"/>
                <a:cs typeface="Arial" panose="020B0604020202020204" pitchFamily="34" charset="0"/>
              </a:rPr>
              <a:t>Transit services followed the design of the Finger Plan with a center and five major corridors which was established by the City. Mixed-use developments were organized along the fingers.</a:t>
            </a:r>
          </a:p>
          <a:p>
            <a:pPr algn="l">
              <a:lnSpc>
                <a:spcPct val="120000"/>
              </a:lnSpc>
              <a:spcBef>
                <a:spcPts val="0"/>
              </a:spcBef>
            </a:pPr>
            <a:endParaRPr lang="en-US" sz="6400" b="1" dirty="0">
              <a:latin typeface="Arial" panose="020B0604020202020204" pitchFamily="34" charset="0"/>
              <a:cs typeface="Arial" panose="020B0604020202020204" pitchFamily="34" charset="0"/>
            </a:endParaRPr>
          </a:p>
          <a:p>
            <a:pPr algn="l">
              <a:lnSpc>
                <a:spcPct val="120000"/>
              </a:lnSpc>
              <a:spcBef>
                <a:spcPts val="0"/>
              </a:spcBef>
            </a:pPr>
            <a:endParaRPr lang="en-US" sz="6400" b="1" dirty="0">
              <a:latin typeface="Arial" panose="020B0604020202020204" pitchFamily="34" charset="0"/>
              <a:cs typeface="Arial" panose="020B0604020202020204" pitchFamily="34" charset="0"/>
            </a:endParaRPr>
          </a:p>
          <a:p>
            <a:pPr algn="l">
              <a:lnSpc>
                <a:spcPct val="120000"/>
              </a:lnSpc>
              <a:spcBef>
                <a:spcPts val="0"/>
              </a:spcBef>
            </a:pPr>
            <a:r>
              <a:rPr lang="en-US" sz="6400" b="1" dirty="0">
                <a:latin typeface="Arial" panose="020B0604020202020204" pitchFamily="34" charset="0"/>
                <a:cs typeface="Arial" panose="020B0604020202020204" pitchFamily="34" charset="0"/>
              </a:rPr>
              <a:t>COPENHAGEN KEY DESIGN CLUES:</a:t>
            </a:r>
          </a:p>
          <a:p>
            <a:pPr algn="l">
              <a:lnSpc>
                <a:spcPct val="120000"/>
              </a:lnSpc>
              <a:spcBef>
                <a:spcPts val="0"/>
              </a:spcBef>
            </a:pPr>
            <a:endParaRPr lang="en-US" sz="64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US" sz="6400" b="1" dirty="0">
                <a:latin typeface="Arial" panose="020B0604020202020204" pitchFamily="34" charset="0"/>
                <a:cs typeface="Arial" panose="020B0604020202020204" pitchFamily="34" charset="0"/>
              </a:rPr>
              <a:t>The city concluded that they should maintain the city’s traditional citizen-focused design rather than continue to raze neighborhoods and pour concrete.</a:t>
            </a:r>
          </a:p>
          <a:p>
            <a:pPr algn="l">
              <a:lnSpc>
                <a:spcPct val="120000"/>
              </a:lnSpc>
              <a:spcBef>
                <a:spcPts val="0"/>
              </a:spcBef>
            </a:pPr>
            <a:endParaRPr lang="en-US" sz="64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US" sz="6400" b="1" dirty="0">
                <a:latin typeface="Arial" panose="020B0604020202020204" pitchFamily="34" charset="0"/>
                <a:cs typeface="Arial" panose="020B0604020202020204" pitchFamily="34" charset="0"/>
              </a:rPr>
              <a:t>The city retains natural light, historic architecture, a strong bike culture, and a widespread pedestrian network-elements of the urban form that that many cities are trying to recover.</a:t>
            </a:r>
          </a:p>
          <a:p>
            <a:pPr algn="l">
              <a:lnSpc>
                <a:spcPct val="120000"/>
              </a:lnSpc>
              <a:spcBef>
                <a:spcPts val="0"/>
              </a:spcBef>
            </a:pPr>
            <a:endParaRPr lang="en-US" sz="64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US" sz="6400" b="1" dirty="0">
                <a:latin typeface="Arial" panose="020B0604020202020204" pitchFamily="34" charset="0"/>
                <a:cs typeface="Arial" panose="020B0604020202020204" pitchFamily="34" charset="0"/>
              </a:rPr>
              <a:t>Copenhagen is a human experience at every turn, where the cross-pollination between engineers, urban planners, and designers and architects ensures a common vision and goal.</a:t>
            </a: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47159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637610" y="1949809"/>
            <a:ext cx="11078800" cy="4478343"/>
          </a:xfrm>
        </p:spPr>
        <p:txBody>
          <a:bodyPr anchor="ctr">
            <a:normAutofit fontScale="25000" lnSpcReduction="20000"/>
          </a:bodyPr>
          <a:lstStyle/>
          <a:p>
            <a:pPr algn="l">
              <a:lnSpc>
                <a:spcPct val="100000"/>
              </a:lnSpc>
              <a:spcBef>
                <a:spcPts val="0"/>
              </a:spcBef>
            </a:pPr>
            <a:r>
              <a:rPr lang="en-US" sz="11200" b="1" dirty="0">
                <a:latin typeface="Arial" panose="020B0604020202020204" pitchFamily="34" charset="0"/>
                <a:cs typeface="Arial" panose="020B0604020202020204" pitchFamily="34" charset="0"/>
              </a:rPr>
              <a:t>WHY MIRROR COPENHAGEN?</a:t>
            </a:r>
          </a:p>
          <a:p>
            <a:pPr>
              <a:lnSpc>
                <a:spcPct val="100000"/>
              </a:lnSpc>
              <a:spcBef>
                <a:spcPts val="0"/>
              </a:spcBef>
            </a:pPr>
            <a:endParaRPr lang="en-US" sz="11200" b="1" dirty="0">
              <a:latin typeface="Arial" panose="020B0604020202020204" pitchFamily="34" charset="0"/>
              <a:cs typeface="Arial" panose="020B0604020202020204" pitchFamily="34" charset="0"/>
            </a:endParaRPr>
          </a:p>
          <a:p>
            <a:pPr>
              <a:lnSpc>
                <a:spcPct val="110000"/>
              </a:lnSpc>
              <a:spcBef>
                <a:spcPts val="0"/>
              </a:spcBef>
            </a:pPr>
            <a:endParaRPr lang="en-US" sz="3000" b="1" dirty="0">
              <a:latin typeface="Arial" panose="020B0604020202020204" pitchFamily="34" charset="0"/>
              <a:cs typeface="Arial" panose="020B0604020202020204" pitchFamily="34" charset="0"/>
            </a:endParaRPr>
          </a:p>
          <a:p>
            <a:pPr algn="l">
              <a:lnSpc>
                <a:spcPct val="110000"/>
              </a:lnSpc>
              <a:spcBef>
                <a:spcPts val="0"/>
              </a:spcBef>
            </a:pPr>
            <a:endParaRPr lang="en-US" sz="2900" b="1" dirty="0">
              <a:latin typeface="Arial" panose="020B0604020202020204" pitchFamily="34" charset="0"/>
              <a:cs typeface="Arial" panose="020B0604020202020204" pitchFamily="34" charset="0"/>
            </a:endParaRPr>
          </a:p>
          <a:p>
            <a:pPr algn="l">
              <a:lnSpc>
                <a:spcPct val="110000"/>
              </a:lnSpc>
              <a:spcBef>
                <a:spcPts val="0"/>
              </a:spcBef>
            </a:pPr>
            <a:r>
              <a:rPr lang="en-US" sz="6400" b="1" dirty="0">
                <a:latin typeface="Arial" panose="020B0604020202020204" pitchFamily="34" charset="0"/>
                <a:cs typeface="Arial" panose="020B0604020202020204" pitchFamily="34" charset="0"/>
              </a:rPr>
              <a:t>HOUSING COMMENTS:</a:t>
            </a:r>
          </a:p>
          <a:p>
            <a:pPr algn="l">
              <a:lnSpc>
                <a:spcPct val="110000"/>
              </a:lnSpc>
              <a:spcBef>
                <a:spcPts val="0"/>
              </a:spcBef>
            </a:pPr>
            <a:endParaRPr lang="en-US" sz="5600" b="1" dirty="0">
              <a:latin typeface="Arial" panose="020B0604020202020204" pitchFamily="34" charset="0"/>
              <a:cs typeface="Arial" panose="020B0604020202020204" pitchFamily="34" charset="0"/>
            </a:endParaRPr>
          </a:p>
          <a:p>
            <a:pPr marL="285750" indent="-285750" algn="l">
              <a:lnSpc>
                <a:spcPct val="11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Residential buildings developed as attractive destinations.</a:t>
            </a:r>
          </a:p>
          <a:p>
            <a:pPr algn="l">
              <a:lnSpc>
                <a:spcPct val="110000"/>
              </a:lnSpc>
              <a:spcBef>
                <a:spcPts val="0"/>
              </a:spcBef>
            </a:pPr>
            <a:endParaRPr lang="en-US" sz="5600" b="1" dirty="0">
              <a:latin typeface="Arial" panose="020B0604020202020204" pitchFamily="34" charset="0"/>
              <a:cs typeface="Arial" panose="020B0604020202020204" pitchFamily="34" charset="0"/>
            </a:endParaRPr>
          </a:p>
          <a:p>
            <a:pPr marL="285750" indent="-285750" algn="l">
              <a:lnSpc>
                <a:spcPct val="11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Copenhagen attempts to build well-designed, affordable housing across its various districts and taking advantage of an efficient public transport network.</a:t>
            </a:r>
          </a:p>
          <a:p>
            <a:pPr algn="l">
              <a:lnSpc>
                <a:spcPct val="110000"/>
              </a:lnSpc>
              <a:spcBef>
                <a:spcPts val="0"/>
              </a:spcBef>
            </a:pPr>
            <a:endParaRPr lang="en-US" sz="5600" b="1" dirty="0">
              <a:latin typeface="Arial" panose="020B0604020202020204" pitchFamily="34" charset="0"/>
              <a:cs typeface="Arial" panose="020B0604020202020204" pitchFamily="34" charset="0"/>
            </a:endParaRPr>
          </a:p>
          <a:p>
            <a:pPr marL="285750" indent="-285750" algn="l">
              <a:lnSpc>
                <a:spcPct val="11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Industrial areas have been rehabilitated.</a:t>
            </a:r>
          </a:p>
          <a:p>
            <a:pPr marL="285750" indent="-285750" algn="l">
              <a:lnSpc>
                <a:spcPct val="110000"/>
              </a:lnSpc>
              <a:spcBef>
                <a:spcPts val="0"/>
              </a:spcBef>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285750" indent="-285750" algn="l">
              <a:lnSpc>
                <a:spcPct val="11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Designs for mixed public and private functions allow new public space to be added to each neighborhood.</a:t>
            </a:r>
          </a:p>
          <a:p>
            <a:pPr marL="285750" indent="-285750" algn="l">
              <a:lnSpc>
                <a:spcPct val="110000"/>
              </a:lnSpc>
              <a:spcBef>
                <a:spcPts val="0"/>
              </a:spcBef>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285750" indent="-285750" algn="l">
              <a:lnSpc>
                <a:spcPct val="11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Multi-ethnic and lower-income groups have benefited from the arrival of Copenhagen’s new housing projects.</a:t>
            </a:r>
          </a:p>
          <a:p>
            <a:pPr marL="285750" indent="-285750" algn="l">
              <a:lnSpc>
                <a:spcPct val="110000"/>
              </a:lnSpc>
              <a:spcBef>
                <a:spcPts val="0"/>
              </a:spcBef>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285750" indent="-285750" algn="l">
              <a:lnSpc>
                <a:spcPct val="11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The needs of the area inhabitants are reflected in the specific characteristics of an apartment block and is directed towards a shared and more affordable lifestyle.</a:t>
            </a:r>
          </a:p>
          <a:p>
            <a:pPr marL="285750" indent="-285750" algn="l">
              <a:lnSpc>
                <a:spcPct val="110000"/>
              </a:lnSpc>
              <a:spcBef>
                <a:spcPts val="0"/>
              </a:spcBef>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285750" indent="-285750" algn="l">
              <a:lnSpc>
                <a:spcPct val="11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Copenhagen has introduced modular construction and simple materials</a:t>
            </a:r>
          </a:p>
          <a:p>
            <a:pPr marL="285750" indent="-285750" algn="l">
              <a:lnSpc>
                <a:spcPct val="110000"/>
              </a:lnSpc>
              <a:spcBef>
                <a:spcPts val="0"/>
              </a:spcBef>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285750" indent="-285750" algn="l">
              <a:lnSpc>
                <a:spcPct val="11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Architects focus on modular and prefabricated systems which easily and quickly allow the construction of “Stacking” housing units. Every other module in the housing units is given an extra meter of room height making kitchen/living space more spacious. Each unit also has its own terrace.</a:t>
            </a:r>
          </a:p>
          <a:p>
            <a:pPr marL="285750" indent="-285750" algn="l">
              <a:lnSpc>
                <a:spcPct val="110000"/>
              </a:lnSpc>
              <a:spcBef>
                <a:spcPts val="0"/>
              </a:spcBef>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285750" indent="-285750" algn="l">
              <a:lnSpc>
                <a:spcPct val="11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Materials used are modest and simple, leaving their natural texture and coloration exposed both inside and out.</a:t>
            </a:r>
          </a:p>
          <a:p>
            <a:pPr algn="l">
              <a:lnSpc>
                <a:spcPct val="100000"/>
              </a:lnSpc>
              <a:spcBef>
                <a:spcPts val="0"/>
              </a:spcBef>
            </a:pPr>
            <a:endParaRPr lang="en-US" sz="4900" b="1" dirty="0">
              <a:latin typeface="Arial" panose="020B0604020202020204" pitchFamily="34" charset="0"/>
              <a:cs typeface="Arial" panose="020B0604020202020204" pitchFamily="34" charset="0"/>
            </a:endParaRPr>
          </a:p>
          <a:p>
            <a:pPr>
              <a:lnSpc>
                <a:spcPct val="100000"/>
              </a:lnSpc>
              <a:spcBef>
                <a:spcPts val="0"/>
              </a:spcBef>
            </a:pPr>
            <a:endParaRPr lang="en-US" sz="5900" b="1" dirty="0">
              <a:latin typeface="Arial" panose="020B0604020202020204" pitchFamily="34" charset="0"/>
              <a:cs typeface="Arial" panose="020B0604020202020204" pitchFamily="34" charset="0"/>
            </a:endParaRPr>
          </a:p>
          <a:p>
            <a:pPr>
              <a:lnSpc>
                <a:spcPct val="100000"/>
              </a:lnSpc>
              <a:spcBef>
                <a:spcPts val="0"/>
              </a:spcBef>
            </a:pPr>
            <a:endParaRPr lang="en-US" sz="3500" b="1" dirty="0">
              <a:latin typeface="Arial" panose="020B0604020202020204" pitchFamily="34" charset="0"/>
              <a:cs typeface="Arial" panose="020B0604020202020204" pitchFamily="34" charset="0"/>
            </a:endParaRPr>
          </a:p>
          <a:p>
            <a:pPr algn="l">
              <a:lnSpc>
                <a:spcPct val="100000"/>
              </a:lnSpc>
              <a:spcBef>
                <a:spcPts val="0"/>
              </a:spcBef>
            </a:pPr>
            <a:endParaRPr lang="en-US" sz="35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61984A76-65AB-7F8B-F6E6-58A59B1681E5}"/>
              </a:ext>
            </a:extLst>
          </p:cNvPr>
          <p:cNvPicPr>
            <a:picLocks noChangeAspect="1"/>
          </p:cNvPicPr>
          <p:nvPr/>
        </p:nvPicPr>
        <p:blipFill>
          <a:blip r:embed="rId2"/>
          <a:stretch>
            <a:fillRect/>
          </a:stretch>
        </p:blipFill>
        <p:spPr>
          <a:xfrm>
            <a:off x="8533544" y="143125"/>
            <a:ext cx="3351187" cy="2243870"/>
          </a:xfrm>
          <a:prstGeom prst="rect">
            <a:avLst/>
          </a:prstGeom>
        </p:spPr>
      </p:pic>
    </p:spTree>
    <p:extLst>
      <p:ext uri="{BB962C8B-B14F-4D97-AF65-F5344CB8AC3E}">
        <p14:creationId xmlns:p14="http://schemas.microsoft.com/office/powerpoint/2010/main" val="10964910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678759" y="3084848"/>
            <a:ext cx="11078800" cy="4478343"/>
          </a:xfrm>
        </p:spPr>
        <p:txBody>
          <a:bodyPr anchor="ctr">
            <a:normAutofit/>
          </a:bodyPr>
          <a:lstStyle/>
          <a:p>
            <a:pPr>
              <a:lnSpc>
                <a:spcPct val="100000"/>
              </a:lnSpc>
              <a:spcBef>
                <a:spcPts val="0"/>
              </a:spcBef>
            </a:pPr>
            <a:r>
              <a:rPr lang="en-US" sz="4000" b="1" dirty="0">
                <a:latin typeface="Arial" panose="020B0604020202020204" pitchFamily="34" charset="0"/>
                <a:cs typeface="Arial" panose="020B0604020202020204" pitchFamily="34" charset="0"/>
              </a:rPr>
              <a:t>WHY MIRROR COPENHAGEN?</a:t>
            </a:r>
          </a:p>
          <a:p>
            <a:pPr>
              <a:lnSpc>
                <a:spcPct val="110000"/>
              </a:lnSpc>
              <a:spcBef>
                <a:spcPts val="0"/>
              </a:spcBef>
            </a:pPr>
            <a:endParaRPr lang="en-US" sz="3000" b="1" dirty="0">
              <a:latin typeface="Arial" panose="020B0604020202020204" pitchFamily="34" charset="0"/>
              <a:cs typeface="Arial" panose="020B0604020202020204" pitchFamily="34" charset="0"/>
            </a:endParaRPr>
          </a:p>
          <a:p>
            <a:pPr algn="l">
              <a:lnSpc>
                <a:spcPct val="110000"/>
              </a:lnSpc>
              <a:spcBef>
                <a:spcPts val="0"/>
              </a:spcBef>
            </a:pPr>
            <a:r>
              <a:rPr lang="en-US" sz="1800" b="1" dirty="0">
                <a:latin typeface="Arial" panose="020B0604020202020204" pitchFamily="34" charset="0"/>
                <a:cs typeface="Arial" panose="020B0604020202020204" pitchFamily="34" charset="0"/>
              </a:rPr>
              <a:t>AFFORDABLE HOUSING:</a:t>
            </a:r>
          </a:p>
          <a:p>
            <a:pPr algn="l">
              <a:lnSpc>
                <a:spcPct val="110000"/>
              </a:lnSpc>
              <a:spcBef>
                <a:spcPts val="0"/>
              </a:spcBef>
            </a:pPr>
            <a:endParaRPr lang="en-US" sz="1800" b="1" dirty="0">
              <a:latin typeface="Arial" panose="020B0604020202020204" pitchFamily="34" charset="0"/>
              <a:cs typeface="Arial" panose="020B0604020202020204" pitchFamily="34" charset="0"/>
            </a:endParaRPr>
          </a:p>
          <a:p>
            <a:pPr algn="l">
              <a:lnSpc>
                <a:spcPct val="110000"/>
              </a:lnSpc>
              <a:spcBef>
                <a:spcPts val="0"/>
              </a:spcBef>
            </a:pPr>
            <a:r>
              <a:rPr lang="en-US" sz="1800" b="1" dirty="0">
                <a:latin typeface="Arial" panose="020B0604020202020204" pitchFamily="34" charset="0"/>
                <a:cs typeface="Arial" panose="020B0604020202020204" pitchFamily="34" charset="0"/>
              </a:rPr>
              <a:t>Average price per property sold in Copenhagen in 2022 4.9 million Danish Kroner, which </a:t>
            </a:r>
            <a:r>
              <a:rPr lang="en-US" sz="1800" b="1" dirty="0" err="1">
                <a:latin typeface="Arial" panose="020B0604020202020204" pitchFamily="34" charset="0"/>
                <a:cs typeface="Arial" panose="020B0604020202020204" pitchFamily="34" charset="0"/>
              </a:rPr>
              <a:t>translstes</a:t>
            </a:r>
            <a:r>
              <a:rPr lang="en-US" sz="1800" b="1" dirty="0">
                <a:latin typeface="Arial" panose="020B0604020202020204" pitchFamily="34" charset="0"/>
                <a:cs typeface="Arial" panose="020B0604020202020204" pitchFamily="34" charset="0"/>
              </a:rPr>
              <a:t> in </a:t>
            </a:r>
            <a:r>
              <a:rPr lang="en-US" b="1" dirty="0">
                <a:latin typeface="Arial" panose="020B0604020202020204" pitchFamily="34" charset="0"/>
                <a:cs typeface="Arial" panose="020B0604020202020204" pitchFamily="34" charset="0"/>
              </a:rPr>
              <a:t>$960,400.00 </a:t>
            </a:r>
            <a:r>
              <a:rPr lang="en-US" sz="1800" b="1" dirty="0">
                <a:latin typeface="Arial" panose="020B0604020202020204" pitchFamily="34" charset="0"/>
                <a:cs typeface="Arial" panose="020B0604020202020204" pitchFamily="34" charset="0"/>
              </a:rPr>
              <a:t>in CDN dollars</a:t>
            </a:r>
          </a:p>
          <a:p>
            <a:pPr algn="l">
              <a:lnSpc>
                <a:spcPct val="110000"/>
              </a:lnSpc>
              <a:spcBef>
                <a:spcPts val="0"/>
              </a:spcBef>
            </a:pPr>
            <a:endParaRPr lang="en-US" sz="1800" b="1" dirty="0">
              <a:latin typeface="Arial" panose="020B0604020202020204" pitchFamily="34" charset="0"/>
              <a:cs typeface="Arial" panose="020B0604020202020204" pitchFamily="34" charset="0"/>
            </a:endParaRPr>
          </a:p>
          <a:p>
            <a:pPr algn="l">
              <a:lnSpc>
                <a:spcPct val="110000"/>
              </a:lnSpc>
              <a:spcBef>
                <a:spcPts val="0"/>
              </a:spcBef>
            </a:pPr>
            <a:r>
              <a:rPr lang="en-US" sz="1800" b="1" dirty="0">
                <a:latin typeface="Arial" panose="020B0604020202020204" pitchFamily="34" charset="0"/>
                <a:cs typeface="Arial" panose="020B0604020202020204" pitchFamily="34" charset="0"/>
              </a:rPr>
              <a:t>Average price per property in Oakville in 2022 was </a:t>
            </a:r>
            <a:r>
              <a:rPr lang="en-US" b="1" dirty="0">
                <a:latin typeface="Arial" panose="020B0604020202020204" pitchFamily="34" charset="0"/>
                <a:cs typeface="Arial" panose="020B0604020202020204" pitchFamily="34" charset="0"/>
              </a:rPr>
              <a:t>$1,760,869</a:t>
            </a:r>
          </a:p>
          <a:p>
            <a:pPr algn="l">
              <a:lnSpc>
                <a:spcPct val="110000"/>
              </a:lnSpc>
              <a:spcBef>
                <a:spcPts val="0"/>
              </a:spcBef>
            </a:pPr>
            <a:endParaRPr lang="en-US" sz="1800" b="1" dirty="0">
              <a:latin typeface="Arial" panose="020B0604020202020204" pitchFamily="34" charset="0"/>
              <a:cs typeface="Arial" panose="020B0604020202020204" pitchFamily="34" charset="0"/>
            </a:endParaRPr>
          </a:p>
          <a:p>
            <a:pPr algn="l">
              <a:lnSpc>
                <a:spcPct val="110000"/>
              </a:lnSpc>
              <a:spcBef>
                <a:spcPts val="0"/>
              </a:spcBef>
            </a:pPr>
            <a:endParaRPr lang="en-US" sz="5600" b="1" dirty="0">
              <a:latin typeface="Arial" panose="020B0604020202020204" pitchFamily="34" charset="0"/>
              <a:cs typeface="Arial" panose="020B0604020202020204" pitchFamily="34" charset="0"/>
            </a:endParaRPr>
          </a:p>
          <a:p>
            <a:pPr algn="l">
              <a:lnSpc>
                <a:spcPct val="100000"/>
              </a:lnSpc>
              <a:spcBef>
                <a:spcPts val="0"/>
              </a:spcBef>
            </a:pPr>
            <a:endParaRPr lang="en-US" sz="4900" b="1" dirty="0">
              <a:latin typeface="Arial" panose="020B0604020202020204" pitchFamily="34" charset="0"/>
              <a:cs typeface="Arial" panose="020B0604020202020204" pitchFamily="34" charset="0"/>
            </a:endParaRPr>
          </a:p>
          <a:p>
            <a:pPr>
              <a:lnSpc>
                <a:spcPct val="100000"/>
              </a:lnSpc>
              <a:spcBef>
                <a:spcPts val="0"/>
              </a:spcBef>
            </a:pPr>
            <a:endParaRPr lang="en-US" sz="5900" b="1" dirty="0">
              <a:latin typeface="Arial" panose="020B0604020202020204" pitchFamily="34" charset="0"/>
              <a:cs typeface="Arial" panose="020B0604020202020204" pitchFamily="34" charset="0"/>
            </a:endParaRPr>
          </a:p>
          <a:p>
            <a:pPr>
              <a:lnSpc>
                <a:spcPct val="100000"/>
              </a:lnSpc>
              <a:spcBef>
                <a:spcPts val="0"/>
              </a:spcBef>
            </a:pPr>
            <a:endParaRPr lang="en-US" sz="3500" b="1" dirty="0">
              <a:latin typeface="Arial" panose="020B0604020202020204" pitchFamily="34" charset="0"/>
              <a:cs typeface="Arial" panose="020B0604020202020204" pitchFamily="34" charset="0"/>
            </a:endParaRPr>
          </a:p>
          <a:p>
            <a:pPr algn="l">
              <a:lnSpc>
                <a:spcPct val="100000"/>
              </a:lnSpc>
              <a:spcBef>
                <a:spcPts val="0"/>
              </a:spcBef>
            </a:pPr>
            <a:endParaRPr lang="en-US" sz="35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1523901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986276" y="1758202"/>
            <a:ext cx="10216399" cy="4478343"/>
          </a:xfrm>
        </p:spPr>
        <p:txBody>
          <a:bodyPr anchor="ctr">
            <a:normAutofit/>
          </a:bodyPr>
          <a:lstStyle/>
          <a:p>
            <a:pPr algn="l">
              <a:lnSpc>
                <a:spcPct val="100000"/>
              </a:lnSpc>
              <a:spcBef>
                <a:spcPts val="0"/>
              </a:spcBef>
            </a:pPr>
            <a:r>
              <a:rPr lang="en-US" sz="2800" b="1" dirty="0">
                <a:latin typeface="Arial" panose="020B0604020202020204" pitchFamily="34" charset="0"/>
                <a:cs typeface="Arial" panose="020B0604020202020204" pitchFamily="34" charset="0"/>
              </a:rPr>
              <a:t>LESSONS WE CAN LEARN FROM COPENHAGEN</a:t>
            </a:r>
          </a:p>
          <a:p>
            <a:pPr algn="l">
              <a:lnSpc>
                <a:spcPct val="100000"/>
              </a:lnSpc>
              <a:spcBef>
                <a:spcPts val="0"/>
              </a:spcBef>
            </a:pPr>
            <a:endParaRPr lang="en-US" sz="5100" b="1" dirty="0">
              <a:latin typeface="Arial" panose="020B0604020202020204" pitchFamily="34" charset="0"/>
              <a:cs typeface="Arial" panose="020B0604020202020204" pitchFamily="34" charset="0"/>
            </a:endParaRPr>
          </a:p>
          <a:p>
            <a:pPr algn="l">
              <a:lnSpc>
                <a:spcPct val="100000"/>
              </a:lnSpc>
              <a:spcBef>
                <a:spcPts val="0"/>
              </a:spcBef>
            </a:pPr>
            <a:r>
              <a:rPr lang="en-US" sz="1800" b="1" i="0" dirty="0">
                <a:solidFill>
                  <a:srgbClr val="333333"/>
                </a:solidFill>
                <a:effectLst/>
                <a:latin typeface="Arial" panose="020B0604020202020204" pitchFamily="34" charset="0"/>
                <a:cs typeface="Arial" panose="020B0604020202020204" pitchFamily="34" charset="0"/>
              </a:rPr>
              <a:t>Lesson 1. Make large-scale infrastructure investments to facilitate major redevelopment.</a:t>
            </a:r>
          </a:p>
          <a:p>
            <a:pPr algn="l">
              <a:lnSpc>
                <a:spcPct val="100000"/>
              </a:lnSpc>
              <a:spcBef>
                <a:spcPts val="0"/>
              </a:spcBef>
            </a:pPr>
            <a:endParaRPr lang="en-US" sz="1800" b="1" i="0" dirty="0">
              <a:solidFill>
                <a:srgbClr val="333333"/>
              </a:solidFill>
              <a:effectLst/>
              <a:latin typeface="Arial" panose="020B0604020202020204" pitchFamily="34" charset="0"/>
              <a:cs typeface="Arial" panose="020B0604020202020204" pitchFamily="34" charset="0"/>
            </a:endParaRPr>
          </a:p>
          <a:p>
            <a:pPr algn="l">
              <a:lnSpc>
                <a:spcPct val="100000"/>
              </a:lnSpc>
              <a:spcBef>
                <a:spcPts val="0"/>
              </a:spcBef>
            </a:pPr>
            <a:r>
              <a:rPr lang="en-US" sz="1800" b="1" dirty="0">
                <a:latin typeface="Arial" panose="020B0604020202020204" pitchFamily="34" charset="0"/>
                <a:cs typeface="Arial" panose="020B0604020202020204" pitchFamily="34" charset="0"/>
              </a:rPr>
              <a:t>Lesson 2. Develop strong mechanisms that encourage local jurisdictions to follow through on regional plans.</a:t>
            </a:r>
          </a:p>
          <a:p>
            <a:pPr algn="l">
              <a:lnSpc>
                <a:spcPct val="100000"/>
              </a:lnSpc>
              <a:spcBef>
                <a:spcPts val="0"/>
              </a:spcBef>
            </a:pPr>
            <a:endParaRPr lang="en-US" sz="1800" b="1" dirty="0">
              <a:latin typeface="Arial" panose="020B0604020202020204" pitchFamily="34" charset="0"/>
              <a:cs typeface="Arial" panose="020B0604020202020204" pitchFamily="34" charset="0"/>
            </a:endParaRPr>
          </a:p>
          <a:p>
            <a:pPr algn="l">
              <a:lnSpc>
                <a:spcPct val="100000"/>
              </a:lnSpc>
              <a:spcBef>
                <a:spcPts val="0"/>
              </a:spcBef>
            </a:pPr>
            <a:r>
              <a:rPr lang="en-US" sz="1800" b="1" dirty="0">
                <a:latin typeface="Arial" panose="020B0604020202020204" pitchFamily="34" charset="0"/>
                <a:cs typeface="Arial" panose="020B0604020202020204" pitchFamily="34" charset="0"/>
              </a:rPr>
              <a:t>Lesson 3. Invest in quality of life to create value, which in turn will support future investments.</a:t>
            </a:r>
          </a:p>
          <a:p>
            <a:pPr algn="l">
              <a:lnSpc>
                <a:spcPct val="100000"/>
              </a:lnSpc>
              <a:spcBef>
                <a:spcPts val="0"/>
              </a:spcBef>
            </a:pPr>
            <a:endParaRPr lang="en-US" sz="1800" b="1" dirty="0">
              <a:latin typeface="Arial" panose="020B0604020202020204" pitchFamily="34" charset="0"/>
              <a:cs typeface="Arial" panose="020B0604020202020204" pitchFamily="34" charset="0"/>
            </a:endParaRPr>
          </a:p>
          <a:p>
            <a:pPr algn="l">
              <a:lnSpc>
                <a:spcPct val="100000"/>
              </a:lnSpc>
              <a:spcBef>
                <a:spcPts val="0"/>
              </a:spcBef>
            </a:pPr>
            <a:r>
              <a:rPr lang="en-US" sz="1800" b="1" i="0" dirty="0">
                <a:solidFill>
                  <a:srgbClr val="333333"/>
                </a:solidFill>
                <a:effectLst/>
                <a:latin typeface="Arial" panose="020B0604020202020204" pitchFamily="34" charset="0"/>
                <a:cs typeface="Arial" panose="020B0604020202020204" pitchFamily="34" charset="0"/>
              </a:rPr>
              <a:t>Lesson 4. Use greenhouse gas emissions as a primary metric for decision-making about development and infrastructure projects.</a:t>
            </a: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10A63A9F-D351-637B-75B4-AF5938175FB1}"/>
              </a:ext>
            </a:extLst>
          </p:cNvPr>
          <p:cNvSpPr txBox="1"/>
          <p:nvPr/>
        </p:nvSpPr>
        <p:spPr>
          <a:xfrm>
            <a:off x="6882413" y="5279181"/>
            <a:ext cx="6094520" cy="830997"/>
          </a:xfrm>
          <a:prstGeom prst="rect">
            <a:avLst/>
          </a:prstGeom>
          <a:noFill/>
        </p:spPr>
        <p:txBody>
          <a:bodyPr wrap="square">
            <a:spAutoFit/>
          </a:bodyPr>
          <a:lstStyle/>
          <a:p>
            <a:pPr algn="l"/>
            <a:r>
              <a:rPr lang="en-US" sz="1600" b="1" i="0" dirty="0">
                <a:solidFill>
                  <a:srgbClr val="333333"/>
                </a:solidFill>
                <a:effectLst/>
                <a:latin typeface="Arial" panose="020B0604020202020204" pitchFamily="34" charset="0"/>
                <a:cs typeface="Arial" panose="020B0604020202020204" pitchFamily="34" charset="0"/>
              </a:rPr>
              <a:t>Article for SPUR Ideas + Actions for a Better City </a:t>
            </a:r>
          </a:p>
          <a:p>
            <a:pPr algn="l"/>
            <a:r>
              <a:rPr lang="en-US" sz="1600" b="1" dirty="0">
                <a:solidFill>
                  <a:srgbClr val="333333"/>
                </a:solidFill>
                <a:latin typeface="Arial" panose="020B0604020202020204" pitchFamily="34" charset="0"/>
                <a:cs typeface="Arial" panose="020B0604020202020204" pitchFamily="34" charset="0"/>
              </a:rPr>
              <a:t>By </a:t>
            </a:r>
            <a:r>
              <a:rPr lang="en-US" sz="1600" b="1" i="0" dirty="0">
                <a:solidFill>
                  <a:srgbClr val="333333"/>
                </a:solidFill>
                <a:effectLst/>
                <a:latin typeface="Arial" panose="020B0604020202020204" pitchFamily="34" charset="0"/>
                <a:cs typeface="Arial" panose="020B0604020202020204" pitchFamily="34" charset="0"/>
              </a:rPr>
              <a:t>Sujata Srivastava, San Francisco Director</a:t>
            </a:r>
          </a:p>
          <a:p>
            <a:r>
              <a:rPr lang="en-US" sz="1600" b="1" i="0" dirty="0">
                <a:solidFill>
                  <a:srgbClr val="333333"/>
                </a:solidFill>
                <a:effectLst/>
                <a:latin typeface="Arial" panose="020B0604020202020204" pitchFamily="34" charset="0"/>
                <a:cs typeface="Arial" panose="020B0604020202020204" pitchFamily="34" charset="0"/>
              </a:rPr>
              <a:t>August 31, 2022</a:t>
            </a:r>
            <a:endParaRPr lang="en-US" sz="16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4050636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986276" y="1308259"/>
            <a:ext cx="10216399" cy="4478343"/>
          </a:xfrm>
        </p:spPr>
        <p:txBody>
          <a:bodyPr anchor="ctr">
            <a:normAutofit/>
          </a:bodyPr>
          <a:lstStyle/>
          <a:p>
            <a:pPr algn="l">
              <a:lnSpc>
                <a:spcPct val="100000"/>
              </a:lnSpc>
              <a:spcBef>
                <a:spcPts val="0"/>
              </a:spcBef>
            </a:pPr>
            <a:r>
              <a:rPr lang="en-US" sz="2800" b="1" dirty="0">
                <a:latin typeface="Arial" panose="020B0604020202020204" pitchFamily="34" charset="0"/>
                <a:cs typeface="Arial" panose="020B0604020202020204" pitchFamily="34" charset="0"/>
              </a:rPr>
              <a:t>COPENHAGEN'S THREE KEY DESIGN CUES THE WORLD SHOULD FOLLOW:</a:t>
            </a:r>
          </a:p>
          <a:p>
            <a:pPr algn="l"/>
            <a:endParaRPr lang="en-US" sz="3200" b="1" dirty="0">
              <a:latin typeface="Arial" panose="020B0604020202020204" pitchFamily="34" charset="0"/>
              <a:cs typeface="Arial" panose="020B0604020202020204" pitchFamily="34" charset="0"/>
            </a:endParaRPr>
          </a:p>
          <a:p>
            <a:pPr algn="l"/>
            <a:r>
              <a:rPr lang="en-US" sz="1600" b="1" dirty="0">
                <a:latin typeface="Arial" panose="020B0604020202020204" pitchFamily="34" charset="0"/>
                <a:cs typeface="Arial" panose="020B0604020202020204" pitchFamily="34" charset="0"/>
              </a:rPr>
              <a:t>IT’S ALL ABOUT HUMAN-SCALE – Copenhagen represents a life-sized city which doesn’t overwhelm citizens with arrogant engineering or architecture </a:t>
            </a:r>
          </a:p>
          <a:p>
            <a:pPr algn="l"/>
            <a:endParaRPr lang="en-US" sz="1600" b="1" dirty="0">
              <a:latin typeface="Arial" panose="020B0604020202020204" pitchFamily="34" charset="0"/>
              <a:cs typeface="Arial" panose="020B0604020202020204" pitchFamily="34" charset="0"/>
            </a:endParaRPr>
          </a:p>
          <a:p>
            <a:pPr algn="l"/>
            <a:r>
              <a:rPr lang="en-US" sz="1600" b="1" dirty="0">
                <a:latin typeface="Arial" panose="020B0604020202020204" pitchFamily="34" charset="0"/>
                <a:cs typeface="Arial" panose="020B0604020202020204" pitchFamily="34" charset="0"/>
              </a:rPr>
              <a:t>CREATED “BIGAMY” – the idea that we shouldn’t accept the limitations of established categories </a:t>
            </a:r>
          </a:p>
          <a:p>
            <a:pPr algn="l"/>
            <a:endParaRPr lang="en-US" sz="1600" b="1" dirty="0">
              <a:latin typeface="Arial" panose="020B0604020202020204" pitchFamily="34" charset="0"/>
              <a:cs typeface="Arial" panose="020B0604020202020204" pitchFamily="34" charset="0"/>
            </a:endParaRPr>
          </a:p>
          <a:p>
            <a:pPr algn="l"/>
            <a:r>
              <a:rPr lang="en-US" sz="1600" b="1" dirty="0">
                <a:latin typeface="Arial" panose="020B0604020202020204" pitchFamily="34" charset="0"/>
                <a:cs typeface="Arial" panose="020B0604020202020204" pitchFamily="34" charset="0"/>
              </a:rPr>
              <a:t>BE PLAYFUL – Copenhagen’s skyline evoke intrigue and surprise through a sophisticated playfulness – everything depends on the individual project</a:t>
            </a: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D84CB1D7-3113-7125-35ED-D0D6DFB58A1D}"/>
              </a:ext>
            </a:extLst>
          </p:cNvPr>
          <p:cNvSpPr txBox="1"/>
          <p:nvPr/>
        </p:nvSpPr>
        <p:spPr>
          <a:xfrm>
            <a:off x="7263213" y="4561215"/>
            <a:ext cx="6094520" cy="461665"/>
          </a:xfrm>
          <a:prstGeom prst="rect">
            <a:avLst/>
          </a:prstGeom>
          <a:noFill/>
        </p:spPr>
        <p:txBody>
          <a:bodyPr wrap="square">
            <a:spAutoFit/>
          </a:bodyPr>
          <a:lstStyle/>
          <a:p>
            <a:r>
              <a:rPr lang="en-US" sz="1200" b="1" dirty="0">
                <a:latin typeface="Arial" panose="020B0604020202020204" pitchFamily="34" charset="0"/>
                <a:cs typeface="Arial" panose="020B0604020202020204" pitchFamily="34" charset="0"/>
              </a:rPr>
              <a:t>Article for Architectural Digest by Tom Oliver Payne</a:t>
            </a:r>
          </a:p>
          <a:p>
            <a:r>
              <a:rPr lang="en-US" sz="1200" b="1" dirty="0">
                <a:latin typeface="Arial" panose="020B0604020202020204" pitchFamily="34" charset="0"/>
                <a:cs typeface="Arial" panose="020B0604020202020204" pitchFamily="34" charset="0"/>
              </a:rPr>
              <a:t>September 18, 2018</a:t>
            </a:r>
          </a:p>
        </p:txBody>
      </p:sp>
      <p:sp>
        <p:nvSpPr>
          <p:cNvPr id="5" name="TextBox 4">
            <a:extLst>
              <a:ext uri="{FF2B5EF4-FFF2-40B4-BE49-F238E27FC236}">
                <a16:creationId xmlns:a16="http://schemas.microsoft.com/office/drawing/2014/main" id="{196496FD-8831-AB37-35D8-370A134AB5DA}"/>
              </a:ext>
            </a:extLst>
          </p:cNvPr>
          <p:cNvSpPr txBox="1"/>
          <p:nvPr/>
        </p:nvSpPr>
        <p:spPr>
          <a:xfrm>
            <a:off x="656708" y="5381762"/>
            <a:ext cx="10824783" cy="523220"/>
          </a:xfrm>
          <a:prstGeom prst="rect">
            <a:avLst/>
          </a:prstGeom>
          <a:noFill/>
        </p:spPr>
        <p:txBody>
          <a:bodyPr wrap="square">
            <a:spAutoFit/>
          </a:bodyPr>
          <a:lstStyle/>
          <a:p>
            <a:r>
              <a:rPr lang="en-US" sz="1400" b="1" i="0" dirty="0">
                <a:solidFill>
                  <a:srgbClr val="2B2B2B"/>
                </a:solidFill>
                <a:effectLst/>
                <a:latin typeface="Arial" panose="020B0604020202020204" pitchFamily="34" charset="0"/>
                <a:cs typeface="Arial" panose="020B0604020202020204" pitchFamily="34" charset="0"/>
              </a:rPr>
              <a:t>Renowned urban designer Mikael Colville-Andersen explains that Copenhagen represents a “life-sized city” which doesn’t “overwhelm citizens with arrogant engineering or architecture.”</a:t>
            </a:r>
            <a:endParaRPr lang="en-US" sz="1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173913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426250" y="1872959"/>
            <a:ext cx="11283397" cy="4478343"/>
          </a:xfrm>
        </p:spPr>
        <p:txBody>
          <a:bodyPr anchor="ctr">
            <a:normAutofit fontScale="25000" lnSpcReduction="20000"/>
          </a:bodyPr>
          <a:lstStyle/>
          <a:p>
            <a:pPr>
              <a:lnSpc>
                <a:spcPct val="100000"/>
              </a:lnSpc>
              <a:spcBef>
                <a:spcPts val="0"/>
              </a:spcBef>
            </a:pPr>
            <a:r>
              <a:rPr lang="en-US" sz="11200" b="1" dirty="0">
                <a:latin typeface="Arial" panose="020B0604020202020204" pitchFamily="34" charset="0"/>
                <a:cs typeface="Arial" panose="020B0604020202020204" pitchFamily="34" charset="0"/>
              </a:rPr>
              <a:t>COPENHAGEN ACHIEVEMENTS</a:t>
            </a: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10000"/>
              </a:lnSpc>
              <a:spcBef>
                <a:spcPts val="0"/>
              </a:spcBef>
            </a:pPr>
            <a:endParaRPr lang="en-US" sz="3300" b="1" dirty="0">
              <a:latin typeface="Arial" panose="020B0604020202020204" pitchFamily="34" charset="0"/>
              <a:cs typeface="Arial" panose="020B0604020202020204" pitchFamily="34" charset="0"/>
            </a:endParaRPr>
          </a:p>
          <a:p>
            <a:pPr algn="l">
              <a:lnSpc>
                <a:spcPct val="110000"/>
              </a:lnSpc>
              <a:spcBef>
                <a:spcPts val="0"/>
              </a:spcBef>
            </a:pPr>
            <a:endParaRPr lang="en-US" sz="3300" b="1" dirty="0">
              <a:latin typeface="Arial" panose="020B0604020202020204" pitchFamily="34" charset="0"/>
              <a:cs typeface="Arial" panose="020B0604020202020204" pitchFamily="34" charset="0"/>
            </a:endParaRPr>
          </a:p>
          <a:p>
            <a:pPr algn="l">
              <a:lnSpc>
                <a:spcPct val="110000"/>
              </a:lnSpc>
              <a:spcBef>
                <a:spcPts val="0"/>
              </a:spcBef>
            </a:pPr>
            <a:endParaRPr lang="en-US" sz="3300" b="1" dirty="0">
              <a:latin typeface="Arial" panose="020B0604020202020204" pitchFamily="34" charset="0"/>
              <a:cs typeface="Arial" panose="020B0604020202020204" pitchFamily="34" charset="0"/>
            </a:endParaRPr>
          </a:p>
          <a:p>
            <a:pPr algn="l">
              <a:lnSpc>
                <a:spcPct val="110000"/>
              </a:lnSpc>
              <a:spcBef>
                <a:spcPts val="0"/>
              </a:spcBef>
            </a:pPr>
            <a:endParaRPr lang="en-US" sz="3300" b="1" dirty="0">
              <a:latin typeface="Arial" panose="020B0604020202020204" pitchFamily="34" charset="0"/>
              <a:cs typeface="Arial" panose="020B0604020202020204" pitchFamily="34" charset="0"/>
            </a:endParaRPr>
          </a:p>
          <a:p>
            <a:pPr algn="l">
              <a:lnSpc>
                <a:spcPct val="110000"/>
              </a:lnSpc>
              <a:spcBef>
                <a:spcPts val="0"/>
              </a:spcBef>
            </a:pPr>
            <a:endParaRPr lang="en-US" sz="3300" b="1" dirty="0">
              <a:latin typeface="Arial" panose="020B0604020202020204" pitchFamily="34" charset="0"/>
              <a:cs typeface="Arial" panose="020B0604020202020204" pitchFamily="34" charset="0"/>
            </a:endParaRPr>
          </a:p>
          <a:p>
            <a:pPr algn="l">
              <a:lnSpc>
                <a:spcPct val="110000"/>
              </a:lnSpc>
              <a:spcBef>
                <a:spcPts val="0"/>
              </a:spcBef>
            </a:pPr>
            <a:endParaRPr lang="en-US" sz="3300" b="1" dirty="0">
              <a:latin typeface="Arial" panose="020B060402020202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endParaRPr lang="en-US" sz="3500" b="1" dirty="0">
              <a:effectLst/>
              <a:latin typeface="Arial" panose="020B0604020202020204" pitchFamily="34" charset="0"/>
              <a:ea typeface="Calibri" panose="020F050202020403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endParaRPr lang="en-US" sz="3500" b="1" dirty="0">
              <a:effectLst/>
              <a:latin typeface="Arial" panose="020B0604020202020204" pitchFamily="34" charset="0"/>
              <a:ea typeface="Calibri" panose="020F050202020403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endParaRPr lang="en-US" sz="3500" b="1" dirty="0">
              <a:latin typeface="Arial" panose="020B0604020202020204" pitchFamily="34" charset="0"/>
              <a:ea typeface="Calibri" panose="020F050202020403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endParaRPr lang="en-US" sz="3500" b="1" dirty="0">
              <a:effectLst/>
              <a:latin typeface="Arial" panose="020B0604020202020204" pitchFamily="34" charset="0"/>
              <a:ea typeface="Calibri" panose="020F050202020403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endParaRPr lang="en-US" sz="3500" b="1" dirty="0">
              <a:latin typeface="Arial" panose="020B0604020202020204" pitchFamily="34" charset="0"/>
              <a:ea typeface="Calibri" panose="020F050202020403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endParaRPr lang="en-US" sz="3500" b="1" dirty="0">
              <a:effectLst/>
              <a:latin typeface="Arial" panose="020B0604020202020204" pitchFamily="34" charset="0"/>
              <a:ea typeface="Calibri" panose="020F050202020403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endParaRPr lang="en-US" sz="3500" b="1" dirty="0">
              <a:latin typeface="Arial" panose="020B0604020202020204" pitchFamily="34" charset="0"/>
              <a:ea typeface="Calibri" panose="020F050202020403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endParaRPr lang="en-US" sz="3500" b="1" dirty="0">
              <a:effectLst/>
              <a:latin typeface="Arial" panose="020B0604020202020204" pitchFamily="34" charset="0"/>
              <a:ea typeface="Calibri" panose="020F050202020403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endParaRPr lang="en-US" sz="3500" b="1" dirty="0">
              <a:latin typeface="Arial" panose="020B0604020202020204" pitchFamily="34" charset="0"/>
              <a:ea typeface="Calibri" panose="020F050202020403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endParaRPr lang="en-US" sz="3500" b="1" dirty="0">
              <a:effectLst/>
              <a:latin typeface="Arial" panose="020B0604020202020204" pitchFamily="34" charset="0"/>
              <a:ea typeface="Calibri" panose="020F050202020403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r>
              <a:rPr lang="en-US" sz="5600" b="1" dirty="0">
                <a:effectLst/>
                <a:latin typeface="Arial" panose="020B0604020202020204" pitchFamily="34" charset="0"/>
                <a:ea typeface="Calibri" panose="020F0502020204030204" pitchFamily="34" charset="0"/>
                <a:cs typeface="Arial" panose="020B0604020202020204" pitchFamily="34" charset="0"/>
              </a:rPr>
              <a:t>Copenhagen's architectural achievements transcend the mere construction of buildings, representing a lifestyle that celebrates human interconnectedness and the mastery of meticulous design. The city stands out not only as a </a:t>
            </a:r>
            <a:r>
              <a:rPr lang="en-US" sz="5600" b="1" dirty="0" err="1">
                <a:effectLst/>
                <a:latin typeface="Arial" panose="020B0604020202020204" pitchFamily="34" charset="0"/>
                <a:ea typeface="Calibri" panose="020F0502020204030204" pitchFamily="34" charset="0"/>
                <a:cs typeface="Arial" panose="020B0604020202020204" pitchFamily="34" charset="0"/>
              </a:rPr>
              <a:t>centre</a:t>
            </a:r>
            <a:r>
              <a:rPr lang="en-US" sz="5600" b="1" dirty="0">
                <a:effectLst/>
                <a:latin typeface="Arial" panose="020B0604020202020204" pitchFamily="34" charset="0"/>
                <a:ea typeface="Calibri" panose="020F0502020204030204" pitchFamily="34" charset="0"/>
                <a:cs typeface="Arial" panose="020B0604020202020204" pitchFamily="34" charset="0"/>
              </a:rPr>
              <a:t> of architecture and design, but also as a model city that values harmony between the built environment, community, and sustainability, and sets the standard for a brighter urban future.</a:t>
            </a:r>
          </a:p>
          <a:p>
            <a:pPr marR="0" lvl="0" algn="l">
              <a:lnSpc>
                <a:spcPct val="107000"/>
              </a:lnSpc>
              <a:spcBef>
                <a:spcPts val="0"/>
              </a:spcBef>
              <a:spcAft>
                <a:spcPts val="0"/>
              </a:spcAft>
            </a:pPr>
            <a:endParaRPr lang="en-US" sz="5600" b="1" dirty="0">
              <a:latin typeface="Arial" panose="020B060402020202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r>
              <a:rPr lang="en-US" sz="5600" b="1" dirty="0">
                <a:latin typeface="Arial" panose="020B0604020202020204" pitchFamily="34" charset="0"/>
                <a:cs typeface="Arial" panose="020B0604020202020204" pitchFamily="34" charset="0"/>
              </a:rPr>
              <a:t>Repeatedly named one of the most sustainable, livable, and happiest cities on the planet.</a:t>
            </a:r>
          </a:p>
          <a:p>
            <a:pPr marR="0" lvl="0" algn="l">
              <a:lnSpc>
                <a:spcPct val="107000"/>
              </a:lnSpc>
              <a:spcBef>
                <a:spcPts val="0"/>
              </a:spcBef>
              <a:spcAft>
                <a:spcPts val="0"/>
              </a:spcAft>
            </a:pPr>
            <a:endParaRPr lang="en-US" sz="5600" b="1" dirty="0">
              <a:latin typeface="Arial" panose="020B060402020202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r>
              <a:rPr lang="en-US" sz="5600" b="1" dirty="0">
                <a:latin typeface="Arial" panose="020B0604020202020204" pitchFamily="34" charset="0"/>
                <a:cs typeface="Arial" panose="020B0604020202020204" pitchFamily="34" charset="0"/>
              </a:rPr>
              <a:t>Has been named the World’s Most Livable City.</a:t>
            </a:r>
          </a:p>
          <a:p>
            <a:pPr marR="0" lvl="0" algn="l">
              <a:lnSpc>
                <a:spcPct val="107000"/>
              </a:lnSpc>
              <a:spcBef>
                <a:spcPts val="0"/>
              </a:spcBef>
              <a:spcAft>
                <a:spcPts val="0"/>
              </a:spcAft>
            </a:pPr>
            <a:endParaRPr lang="en-US" sz="5600" b="1" dirty="0">
              <a:latin typeface="Arial" panose="020B060402020202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r>
              <a:rPr lang="en-US" sz="5600" b="1" dirty="0">
                <a:latin typeface="Arial" panose="020B0604020202020204" pitchFamily="34" charset="0"/>
                <a:cs typeface="Arial" panose="020B0604020202020204" pitchFamily="34" charset="0"/>
              </a:rPr>
              <a:t>Named the Greenest City in the World.</a:t>
            </a:r>
          </a:p>
          <a:p>
            <a:pPr marR="0" lvl="0" algn="l">
              <a:lnSpc>
                <a:spcPct val="107000"/>
              </a:lnSpc>
              <a:spcBef>
                <a:spcPts val="0"/>
              </a:spcBef>
              <a:spcAft>
                <a:spcPts val="0"/>
              </a:spcAft>
            </a:pPr>
            <a:endParaRPr lang="en-US" sz="5600" b="1" dirty="0">
              <a:latin typeface="Arial" panose="020B0604020202020204" pitchFamily="34" charset="0"/>
              <a:cs typeface="Arial" panose="020B0604020202020204" pitchFamily="34" charset="0"/>
            </a:endParaRPr>
          </a:p>
          <a:p>
            <a:pPr marL="285750" marR="0" lvl="0" indent="-285750" algn="l">
              <a:lnSpc>
                <a:spcPct val="107000"/>
              </a:lnSpc>
              <a:spcBef>
                <a:spcPts val="0"/>
              </a:spcBef>
              <a:spcAft>
                <a:spcPts val="0"/>
              </a:spcAft>
              <a:buFont typeface="Arial" panose="020B0604020202020204" pitchFamily="34" charset="0"/>
              <a:buChar char="•"/>
            </a:pPr>
            <a:r>
              <a:rPr lang="en-US" sz="5600" b="1" dirty="0">
                <a:latin typeface="Arial" panose="020B0604020202020204" pitchFamily="34" charset="0"/>
                <a:cs typeface="Arial" panose="020B0604020202020204" pitchFamily="34" charset="0"/>
              </a:rPr>
              <a:t>Top City in the world for a good work-life balance – Forbes 2023</a:t>
            </a:r>
          </a:p>
          <a:p>
            <a:pPr marR="0" lvl="0" algn="l">
              <a:lnSpc>
                <a:spcPct val="107000"/>
              </a:lnSpc>
              <a:spcBef>
                <a:spcPts val="0"/>
              </a:spcBef>
              <a:spcAft>
                <a:spcPts val="0"/>
              </a:spcAft>
            </a:pPr>
            <a:endParaRPr lang="en-US" sz="1700" b="1" dirty="0">
              <a:latin typeface="Arial" panose="020B0604020202020204" pitchFamily="34" charset="0"/>
              <a:cs typeface="Arial" panose="020B0604020202020204" pitchFamily="34" charset="0"/>
            </a:endParaRPr>
          </a:p>
          <a:p>
            <a:pPr marR="0" lvl="0" algn="l">
              <a:lnSpc>
                <a:spcPct val="107000"/>
              </a:lnSpc>
              <a:spcBef>
                <a:spcPts val="0"/>
              </a:spcBef>
              <a:spcAft>
                <a:spcPts val="0"/>
              </a:spcAft>
            </a:pPr>
            <a:endParaRPr lang="en-US" sz="1700" b="1" dirty="0">
              <a:latin typeface="Arial" panose="020B0604020202020204" pitchFamily="34" charset="0"/>
              <a:cs typeface="Arial" panose="020B0604020202020204" pitchFamily="34" charset="0"/>
            </a:endParaRPr>
          </a:p>
          <a:p>
            <a:pPr marR="0" lvl="0" algn="l">
              <a:lnSpc>
                <a:spcPct val="107000"/>
              </a:lnSpc>
              <a:spcBef>
                <a:spcPts val="0"/>
              </a:spcBef>
              <a:spcAft>
                <a:spcPts val="0"/>
              </a:spcAft>
            </a:pPr>
            <a:endParaRPr lang="en-US" sz="1700" b="1" dirty="0">
              <a:latin typeface="Arial" panose="020B0604020202020204" pitchFamily="34" charset="0"/>
              <a:cs typeface="Arial" panose="020B0604020202020204" pitchFamily="34" charset="0"/>
            </a:endParaRPr>
          </a:p>
          <a:p>
            <a:pPr marR="0" lvl="0" algn="l">
              <a:lnSpc>
                <a:spcPct val="107000"/>
              </a:lnSpc>
              <a:spcBef>
                <a:spcPts val="0"/>
              </a:spcBef>
              <a:spcAft>
                <a:spcPts val="0"/>
              </a:spcAft>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3600" b="1" dirty="0">
              <a:latin typeface="Arial" panose="020B0604020202020204" pitchFamily="34" charset="0"/>
              <a:cs typeface="Arial" panose="020B0604020202020204" pitchFamily="34" charset="0"/>
            </a:endParaRPr>
          </a:p>
          <a:p>
            <a:pPr algn="l">
              <a:lnSpc>
                <a:spcPct val="120000"/>
              </a:lnSpc>
              <a:spcBef>
                <a:spcPts val="0"/>
              </a:spcBef>
            </a:pPr>
            <a:endParaRPr lang="en-US" sz="74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4DEA2D92-AB91-4ED4-BA7C-37CB21CE920B}"/>
              </a:ext>
            </a:extLst>
          </p:cNvPr>
          <p:cNvPicPr>
            <a:picLocks noChangeAspect="1"/>
          </p:cNvPicPr>
          <p:nvPr/>
        </p:nvPicPr>
        <p:blipFill>
          <a:blip r:embed="rId2"/>
          <a:stretch>
            <a:fillRect/>
          </a:stretch>
        </p:blipFill>
        <p:spPr>
          <a:xfrm>
            <a:off x="1695635" y="934195"/>
            <a:ext cx="7831305" cy="2280129"/>
          </a:xfrm>
          <a:prstGeom prst="rect">
            <a:avLst/>
          </a:prstGeom>
        </p:spPr>
      </p:pic>
    </p:spTree>
    <p:extLst>
      <p:ext uri="{BB962C8B-B14F-4D97-AF65-F5344CB8AC3E}">
        <p14:creationId xmlns:p14="http://schemas.microsoft.com/office/powerpoint/2010/main" val="419324830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971623" y="2108378"/>
            <a:ext cx="10858721" cy="4478343"/>
          </a:xfrm>
        </p:spPr>
        <p:txBody>
          <a:bodyPr anchor="ctr">
            <a:normAutofit/>
          </a:bodyPr>
          <a:lstStyle/>
          <a:p>
            <a:pPr algn="l">
              <a:lnSpc>
                <a:spcPct val="120000"/>
              </a:lnSpc>
              <a:spcBef>
                <a:spcPts val="0"/>
              </a:spcBef>
            </a:pPr>
            <a:r>
              <a:rPr lang="en-US" sz="2800" b="1" dirty="0">
                <a:latin typeface="Arial" panose="020B0604020202020204" pitchFamily="34" charset="0"/>
                <a:cs typeface="Arial" panose="020B0604020202020204" pitchFamily="34" charset="0"/>
              </a:rPr>
              <a:t>REMINDER OPTIMIZATION PREFFERED OVER MAXIMIZATION</a:t>
            </a: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r>
              <a:rPr lang="en-US" sz="2000" b="1" dirty="0">
                <a:latin typeface="Arial" panose="020B0604020202020204" pitchFamily="34" charset="0"/>
                <a:cs typeface="Arial" panose="020B0604020202020204" pitchFamily="34" charset="0"/>
              </a:rPr>
              <a:t>Edenshaw Elizabeth Developments Ltd. v. City of Mississauga decision from the Ontario Land Tribunal  </a:t>
            </a:r>
          </a:p>
          <a:p>
            <a:pPr algn="l">
              <a:lnSpc>
                <a:spcPct val="120000"/>
              </a:lnSpc>
              <a:spcBef>
                <a:spcPts val="0"/>
              </a:spcBef>
            </a:pPr>
            <a:endParaRPr lang="en-US" sz="2000" b="1" dirty="0">
              <a:latin typeface="Arial" panose="020B0604020202020204" pitchFamily="34" charset="0"/>
              <a:cs typeface="Arial" panose="020B0604020202020204" pitchFamily="34" charset="0"/>
            </a:endParaRP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3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06EBD364-DE8B-B9DB-6653-C247358FF897}"/>
              </a:ext>
            </a:extLst>
          </p:cNvPr>
          <p:cNvPicPr>
            <a:picLocks noChangeAspect="1"/>
          </p:cNvPicPr>
          <p:nvPr/>
        </p:nvPicPr>
        <p:blipFill>
          <a:blip r:embed="rId2"/>
          <a:stretch>
            <a:fillRect/>
          </a:stretch>
        </p:blipFill>
        <p:spPr>
          <a:xfrm>
            <a:off x="1141105" y="3006904"/>
            <a:ext cx="10079272" cy="2519818"/>
          </a:xfrm>
          <a:prstGeom prst="rect">
            <a:avLst/>
          </a:prstGeom>
        </p:spPr>
      </p:pic>
      <p:sp>
        <p:nvSpPr>
          <p:cNvPr id="5" name="Rectangle 4">
            <a:extLst>
              <a:ext uri="{FF2B5EF4-FFF2-40B4-BE49-F238E27FC236}">
                <a16:creationId xmlns:a16="http://schemas.microsoft.com/office/drawing/2014/main" id="{115A4162-5676-2036-DDE6-75A687E1F8A5}"/>
              </a:ext>
            </a:extLst>
          </p:cNvPr>
          <p:cNvSpPr/>
          <p:nvPr/>
        </p:nvSpPr>
        <p:spPr>
          <a:xfrm>
            <a:off x="2323750" y="4806892"/>
            <a:ext cx="6602136" cy="411060"/>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33275099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366158" y="1122377"/>
            <a:ext cx="11030505" cy="3147578"/>
          </a:xfrm>
        </p:spPr>
        <p:txBody>
          <a:bodyPr anchor="ctr">
            <a:normAutofit/>
          </a:bodyPr>
          <a:lstStyle/>
          <a:p>
            <a:pPr algn="l"/>
            <a:r>
              <a:rPr lang="en-CA" sz="2800" b="1" dirty="0"/>
              <a:t>			MIRROR MIDTOWN AFTER COPENHAGEN, DENMARK</a:t>
            </a:r>
          </a:p>
        </p:txBody>
      </p:sp>
      <p:sp>
        <p:nvSpPr>
          <p:cNvPr id="11" name="TextBox 10">
            <a:extLst>
              <a:ext uri="{FF2B5EF4-FFF2-40B4-BE49-F238E27FC236}">
                <a16:creationId xmlns:a16="http://schemas.microsoft.com/office/drawing/2014/main" id="{2851F43E-586E-8ED0-F1ED-EFF7121BCCD5}"/>
              </a:ext>
            </a:extLst>
          </p:cNvPr>
          <p:cNvSpPr txBox="1"/>
          <p:nvPr/>
        </p:nvSpPr>
        <p:spPr>
          <a:xfrm>
            <a:off x="525020" y="696656"/>
            <a:ext cx="10901629" cy="1384995"/>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MIDTOWN – COMMITTEE AS A WHOLE MEETING</a:t>
            </a:r>
          </a:p>
          <a:p>
            <a:pPr algn="ctr"/>
            <a:r>
              <a:rPr lang="en-US" sz="2800" b="1" dirty="0">
                <a:latin typeface="Arial" panose="020B0604020202020204" pitchFamily="34" charset="0"/>
                <a:cs typeface="Arial" panose="020B0604020202020204" pitchFamily="34" charset="0"/>
              </a:rPr>
              <a:t>JANUARY 30, 2024</a:t>
            </a:r>
          </a:p>
          <a:p>
            <a:endParaRPr lang="en-US" sz="28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6F3192E7-9425-DE00-7B57-BA1E93018337}"/>
              </a:ext>
            </a:extLst>
          </p:cNvPr>
          <p:cNvPicPr>
            <a:picLocks noChangeAspect="1"/>
          </p:cNvPicPr>
          <p:nvPr/>
        </p:nvPicPr>
        <p:blipFill>
          <a:blip r:embed="rId2"/>
          <a:stretch>
            <a:fillRect/>
          </a:stretch>
        </p:blipFill>
        <p:spPr>
          <a:xfrm>
            <a:off x="4265714" y="3321639"/>
            <a:ext cx="3804667" cy="2569051"/>
          </a:xfrm>
          <a:prstGeom prst="rect">
            <a:avLst/>
          </a:prstGeom>
        </p:spPr>
      </p:pic>
      <p:pic>
        <p:nvPicPr>
          <p:cNvPr id="7" name="Picture 6">
            <a:extLst>
              <a:ext uri="{FF2B5EF4-FFF2-40B4-BE49-F238E27FC236}">
                <a16:creationId xmlns:a16="http://schemas.microsoft.com/office/drawing/2014/main" id="{832E81B6-9719-C5E4-78D2-144D76E8A5A3}"/>
              </a:ext>
            </a:extLst>
          </p:cNvPr>
          <p:cNvPicPr>
            <a:picLocks noChangeAspect="1"/>
          </p:cNvPicPr>
          <p:nvPr/>
        </p:nvPicPr>
        <p:blipFill>
          <a:blip r:embed="rId3"/>
          <a:stretch>
            <a:fillRect/>
          </a:stretch>
        </p:blipFill>
        <p:spPr>
          <a:xfrm>
            <a:off x="512828" y="3321640"/>
            <a:ext cx="3608793" cy="2569051"/>
          </a:xfrm>
          <a:prstGeom prst="rect">
            <a:avLst/>
          </a:prstGeom>
        </p:spPr>
      </p:pic>
      <p:pic>
        <p:nvPicPr>
          <p:cNvPr id="9" name="Picture 8">
            <a:extLst>
              <a:ext uri="{FF2B5EF4-FFF2-40B4-BE49-F238E27FC236}">
                <a16:creationId xmlns:a16="http://schemas.microsoft.com/office/drawing/2014/main" id="{B556E7E9-97EB-1C1D-2686-92008713D211}"/>
              </a:ext>
            </a:extLst>
          </p:cNvPr>
          <p:cNvPicPr>
            <a:picLocks noChangeAspect="1"/>
          </p:cNvPicPr>
          <p:nvPr/>
        </p:nvPicPr>
        <p:blipFill>
          <a:blip r:embed="rId4"/>
          <a:stretch>
            <a:fillRect/>
          </a:stretch>
        </p:blipFill>
        <p:spPr>
          <a:xfrm>
            <a:off x="8214474" y="3328807"/>
            <a:ext cx="3596141" cy="2569051"/>
          </a:xfrm>
          <a:prstGeom prst="rect">
            <a:avLst/>
          </a:prstGeom>
        </p:spPr>
      </p:pic>
      <p:sp>
        <p:nvSpPr>
          <p:cNvPr id="4" name="TextBox 3">
            <a:extLst>
              <a:ext uri="{FF2B5EF4-FFF2-40B4-BE49-F238E27FC236}">
                <a16:creationId xmlns:a16="http://schemas.microsoft.com/office/drawing/2014/main" id="{B105E259-5B08-0A35-1F2B-D11AF64979A9}"/>
              </a:ext>
            </a:extLst>
          </p:cNvPr>
          <p:cNvSpPr txBox="1"/>
          <p:nvPr/>
        </p:nvSpPr>
        <p:spPr>
          <a:xfrm>
            <a:off x="3346606" y="6045611"/>
            <a:ext cx="6282646" cy="378565"/>
          </a:xfrm>
          <a:prstGeom prst="rect">
            <a:avLst/>
          </a:prstGeom>
          <a:noFill/>
        </p:spPr>
        <p:txBody>
          <a:bodyPr wrap="square">
            <a:spAutoFit/>
          </a:bodyPr>
          <a:lstStyle/>
          <a:p>
            <a:pPr marL="0" marR="0">
              <a:lnSpc>
                <a:spcPct val="107000"/>
              </a:lnSpc>
              <a:spcBef>
                <a:spcPts val="0"/>
              </a:spcBef>
              <a:spcAft>
                <a:spcPts val="800"/>
              </a:spcAft>
            </a:pPr>
            <a:r>
              <a:rPr lang="en-CA" sz="1800" b="1" kern="100" dirty="0">
                <a:effectLst/>
                <a:latin typeface="Aptos" panose="020B0004020202020204" pitchFamily="34" charset="0"/>
                <a:ea typeface="Aptos" panose="020B0004020202020204" pitchFamily="34" charset="0"/>
                <a:cs typeface="Times New Roman" panose="02020603050405020304" pitchFamily="18" charset="0"/>
              </a:rPr>
              <a:t>High density is achievable without high-rise buildings </a:t>
            </a:r>
            <a:endParaRPr lang="en-US" sz="1800" b="1"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11228230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469625" y="140839"/>
            <a:ext cx="11264900" cy="2487212"/>
          </a:xfrm>
        </p:spPr>
        <p:txBody>
          <a:bodyPr anchor="ctr">
            <a:normAutofit/>
          </a:bodyPr>
          <a:lstStyle/>
          <a:p>
            <a:pPr algn="l"/>
            <a:r>
              <a:rPr lang="en-US" sz="2800" b="1" dirty="0">
                <a:latin typeface="Arial" panose="020B0604020202020204" pitchFamily="34" charset="0"/>
                <a:cs typeface="Arial" panose="020B0604020202020204" pitchFamily="34" charset="0"/>
              </a:rPr>
              <a:t>OCA CAN SUPPORT AN AREA THAT MIRRORS COPENHAGEN</a:t>
            </a:r>
          </a:p>
          <a:p>
            <a:pPr algn="l"/>
            <a:endParaRPr lang="en-US" sz="28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457475" y="2078071"/>
            <a:ext cx="11099800" cy="5816977"/>
          </a:xfrm>
          <a:prstGeom prst="rect">
            <a:avLst/>
          </a:prstGeom>
          <a:noFill/>
        </p:spPr>
        <p:txBody>
          <a:bodyPr wrap="square">
            <a:spAutoFit/>
          </a:bodyPr>
          <a:lstStyle/>
          <a:p>
            <a:pPr>
              <a:lnSpc>
                <a:spcPct val="100000"/>
              </a:lnSpc>
              <a:spcBef>
                <a:spcPts val="0"/>
              </a:spcBef>
            </a:pPr>
            <a:r>
              <a:rPr lang="en-US" sz="2000" b="1" dirty="0">
                <a:latin typeface="Arial" panose="020B0604020202020204" pitchFamily="34" charset="0"/>
                <a:ea typeface="Calibri" panose="020F0502020204030204" pitchFamily="34" charset="0"/>
                <a:cs typeface="Arial" panose="020B0604020202020204" pitchFamily="34" charset="0"/>
              </a:rPr>
              <a:t>OCA believes that the density levels being used by Copenhagen across its City should be used for Midtown with a possible maximum building height increased to 8 or 10 stories to add additional density.</a:t>
            </a:r>
          </a:p>
          <a:p>
            <a:pPr>
              <a:lnSpc>
                <a:spcPct val="100000"/>
              </a:lnSpc>
              <a:spcBef>
                <a:spcPts val="0"/>
              </a:spcBef>
            </a:pPr>
            <a:endParaRPr lang="en-US" sz="20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0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r>
              <a:rPr lang="en-US" sz="2000" b="1" dirty="0">
                <a:latin typeface="Arial" panose="020B0604020202020204" pitchFamily="34" charset="0"/>
                <a:ea typeface="Calibri" panose="020F0502020204030204" pitchFamily="34" charset="0"/>
                <a:cs typeface="Arial" panose="020B0604020202020204" pitchFamily="34" charset="0"/>
              </a:rPr>
              <a:t>OCA believes that Council, the Town’s planning department and its development consultants should examine Copenhagen carefully to determine the concepts which could be incorporated into Midtown’s development framework in order to make it a truly “Livable Town.”</a:t>
            </a: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marL="457200" indent="-457200">
              <a:lnSpc>
                <a:spcPct val="100000"/>
              </a:lnSpc>
              <a:spcBef>
                <a:spcPts val="0"/>
              </a:spcBef>
              <a:buFont typeface="Arial" panose="020B0604020202020204" pitchFamily="34" charset="0"/>
              <a:buChar char="•"/>
            </a:pPr>
            <a:endParaRPr lang="en-US" sz="2400" b="1" dirty="0">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699564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477438" y="-24666"/>
            <a:ext cx="11264900" cy="2487212"/>
          </a:xfrm>
        </p:spPr>
        <p:txBody>
          <a:bodyPr anchor="ctr">
            <a:normAutofit/>
          </a:bodyPr>
          <a:lstStyle/>
          <a:p>
            <a:pPr algn="l"/>
            <a:r>
              <a:rPr lang="en-US" sz="2800" b="1" dirty="0">
                <a:latin typeface="Arial" panose="020B0604020202020204" pitchFamily="34" charset="0"/>
                <a:cs typeface="Arial" panose="020B0604020202020204" pitchFamily="34" charset="0"/>
              </a:rPr>
              <a:t>CONCLUSION</a:t>
            </a:r>
          </a:p>
          <a:p>
            <a:pPr algn="l"/>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449662" y="972181"/>
            <a:ext cx="4572158" cy="5201424"/>
          </a:xfrm>
          <a:prstGeom prst="rect">
            <a:avLst/>
          </a:prstGeom>
          <a:noFill/>
        </p:spPr>
        <p:txBody>
          <a:bodyPr wrap="square">
            <a:spAutoFit/>
          </a:bodyPr>
          <a:lstStyle/>
          <a:p>
            <a:pPr>
              <a:lnSpc>
                <a:spcPct val="100000"/>
              </a:lnSpc>
              <a:spcBef>
                <a:spcPts val="0"/>
              </a:spcBef>
            </a:pPr>
            <a:endParaRPr lang="en-US" sz="2000" b="1" dirty="0">
              <a:latin typeface="Arial" panose="020B0604020202020204" pitchFamily="34" charset="0"/>
              <a:ea typeface="Calibri" panose="020F0502020204030204" pitchFamily="34" charset="0"/>
              <a:cs typeface="Arial" panose="020B0604020202020204" pitchFamily="34" charset="0"/>
            </a:endParaRPr>
          </a:p>
          <a:p>
            <a:r>
              <a:rPr lang="en-CA" sz="2000" b="1" i="0" u="none" strike="noStrike" kern="1200" baseline="0" dirty="0">
                <a:solidFill>
                  <a:srgbClr val="000000"/>
                </a:solidFill>
                <a:latin typeface="Arial" panose="020B0604020202020204" pitchFamily="34" charset="0"/>
              </a:rPr>
              <a:t>OCA </a:t>
            </a:r>
            <a:r>
              <a:rPr lang="en-CA" sz="2000" b="1" dirty="0">
                <a:solidFill>
                  <a:srgbClr val="000000"/>
                </a:solidFill>
                <a:latin typeface="Arial" panose="020B0604020202020204" pitchFamily="34" charset="0"/>
              </a:rPr>
              <a:t>continues to want</a:t>
            </a:r>
            <a:r>
              <a:rPr lang="en-CA" sz="2000" b="1" i="0" u="none" strike="noStrike" kern="1200" baseline="0" dirty="0">
                <a:solidFill>
                  <a:srgbClr val="000000"/>
                </a:solidFill>
                <a:latin typeface="Arial" panose="020B0604020202020204" pitchFamily="34" charset="0"/>
              </a:rPr>
              <a:t> to work with Council, the Town’s Planning Department and its development consultants, and the developers to make Midtown an area with which the whole community can be proud.</a:t>
            </a: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marL="457200" indent="-457200">
              <a:lnSpc>
                <a:spcPct val="100000"/>
              </a:lnSpc>
              <a:spcBef>
                <a:spcPts val="0"/>
              </a:spcBef>
              <a:buFont typeface="Arial" panose="020B0604020202020204" pitchFamily="34" charset="0"/>
              <a:buChar char="•"/>
            </a:pPr>
            <a:endParaRPr lang="en-US" sz="2400" b="1" dirty="0">
              <a:latin typeface="Arial" panose="020B0604020202020204" pitchFamily="34" charset="0"/>
              <a:ea typeface="Calibri" panose="020F0502020204030204" pitchFamily="34" charset="0"/>
              <a:cs typeface="Arial" panose="020B0604020202020204" pitchFamily="34" charset="0"/>
            </a:endParaRPr>
          </a:p>
        </p:txBody>
      </p:sp>
      <p:pic>
        <p:nvPicPr>
          <p:cNvPr id="3080" name="Picture 8" descr="Copenhagen from Above | Packing my Suitcase">
            <a:extLst>
              <a:ext uri="{FF2B5EF4-FFF2-40B4-BE49-F238E27FC236}">
                <a16:creationId xmlns:a16="http://schemas.microsoft.com/office/drawing/2014/main" id="{F31BF1E7-02EA-BCC6-2C8B-3E4BE34808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4197" y="3512021"/>
            <a:ext cx="9116110" cy="316777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E6C18230-CD6B-5978-ADF0-E52283390619}"/>
              </a:ext>
            </a:extLst>
          </p:cNvPr>
          <p:cNvPicPr>
            <a:picLocks noChangeAspect="1"/>
          </p:cNvPicPr>
          <p:nvPr/>
        </p:nvPicPr>
        <p:blipFill>
          <a:blip r:embed="rId3"/>
          <a:stretch>
            <a:fillRect/>
          </a:stretch>
        </p:blipFill>
        <p:spPr>
          <a:xfrm>
            <a:off x="6218159" y="393179"/>
            <a:ext cx="4207156" cy="2806140"/>
          </a:xfrm>
          <a:prstGeom prst="rect">
            <a:avLst/>
          </a:prstGeom>
        </p:spPr>
      </p:pic>
    </p:spTree>
    <p:extLst>
      <p:ext uri="{BB962C8B-B14F-4D97-AF65-F5344CB8AC3E}">
        <p14:creationId xmlns:p14="http://schemas.microsoft.com/office/powerpoint/2010/main" val="191624351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62240" y="-2895116"/>
            <a:ext cx="9683560" cy="2487212"/>
          </a:xfrm>
        </p:spPr>
        <p:txBody>
          <a:bodyPr anchor="ctr">
            <a:normAutofit/>
          </a:bodyPr>
          <a:lstStyle/>
          <a:p>
            <a:pPr algn="l"/>
            <a:r>
              <a:rPr lang="en-US" sz="3200" b="1" dirty="0">
                <a:latin typeface="Arial" panose="020B0604020202020204" pitchFamily="34" charset="0"/>
                <a:cs typeface="Arial" panose="020B0604020202020204" pitchFamily="34" charset="0"/>
              </a:rPr>
              <a:t>THANK YOU FOR LISTENING</a:t>
            </a:r>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814871" y="382012"/>
            <a:ext cx="11099800" cy="584775"/>
          </a:xfrm>
          <a:prstGeom prst="rect">
            <a:avLst/>
          </a:prstGeom>
          <a:noFill/>
        </p:spPr>
        <p:txBody>
          <a:bodyPr wrap="square">
            <a:spAutoFit/>
          </a:bodyPr>
          <a:lstStyle/>
          <a:p>
            <a:pPr>
              <a:lnSpc>
                <a:spcPct val="100000"/>
              </a:lnSpc>
              <a:spcBef>
                <a:spcPts val="0"/>
              </a:spcBef>
            </a:pPr>
            <a:r>
              <a:rPr lang="en-US" sz="3200" b="1" dirty="0">
                <a:latin typeface="Arial" panose="020B0604020202020204" pitchFamily="34" charset="0"/>
                <a:ea typeface="Calibri" panose="020F0502020204030204" pitchFamily="34" charset="0"/>
                <a:cs typeface="Arial" panose="020B0604020202020204" pitchFamily="34" charset="0"/>
              </a:rPr>
              <a:t> </a:t>
            </a:r>
            <a:endParaRPr lang="en-US" sz="3200" b="1" dirty="0">
              <a:effectLst/>
              <a:latin typeface="Arial" panose="020B0604020202020204" pitchFamily="34" charset="0"/>
              <a:ea typeface="Calibri" panose="020F050202020403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34565568-91F5-F279-FFF2-787803181CF4}"/>
              </a:ext>
            </a:extLst>
          </p:cNvPr>
          <p:cNvPicPr>
            <a:picLocks noChangeAspect="1"/>
          </p:cNvPicPr>
          <p:nvPr/>
        </p:nvPicPr>
        <p:blipFill>
          <a:blip r:embed="rId2"/>
          <a:stretch>
            <a:fillRect/>
          </a:stretch>
        </p:blipFill>
        <p:spPr>
          <a:xfrm>
            <a:off x="3703679" y="173607"/>
            <a:ext cx="3576576" cy="3029398"/>
          </a:xfrm>
          <a:prstGeom prst="rect">
            <a:avLst/>
          </a:prstGeom>
        </p:spPr>
      </p:pic>
      <p:sp>
        <p:nvSpPr>
          <p:cNvPr id="6" name="TextBox 5">
            <a:extLst>
              <a:ext uri="{FF2B5EF4-FFF2-40B4-BE49-F238E27FC236}">
                <a16:creationId xmlns:a16="http://schemas.microsoft.com/office/drawing/2014/main" id="{0F78E7EC-BA10-A6C0-E0A2-FC5035ED26C2}"/>
              </a:ext>
            </a:extLst>
          </p:cNvPr>
          <p:cNvSpPr txBox="1"/>
          <p:nvPr/>
        </p:nvSpPr>
        <p:spPr>
          <a:xfrm>
            <a:off x="385580" y="1332739"/>
            <a:ext cx="6817431" cy="4216539"/>
          </a:xfrm>
          <a:prstGeom prst="rect">
            <a:avLst/>
          </a:prstGeom>
          <a:noFill/>
        </p:spPr>
        <p:txBody>
          <a:bodyPr wrap="square">
            <a:spAutoFit/>
          </a:bodyPr>
          <a:lstStyle/>
          <a:p>
            <a:endParaRPr lang="en-US" sz="2800" b="1" dirty="0">
              <a:latin typeface="Arial" panose="020B0604020202020204" pitchFamily="34" charset="0"/>
              <a:cs typeface="Arial" panose="020B0604020202020204" pitchFamily="34" charset="0"/>
            </a:endParaRPr>
          </a:p>
          <a:p>
            <a:br>
              <a:rPr lang="en-US" sz="1800" b="1" dirty="0">
                <a:latin typeface="Arial" panose="020B0604020202020204" pitchFamily="34" charset="0"/>
                <a:cs typeface="Arial" panose="020B0604020202020204" pitchFamily="34" charset="0"/>
              </a:rPr>
            </a:br>
            <a:br>
              <a:rPr lang="en-US" sz="1800" b="1" dirty="0">
                <a:latin typeface="Arial" panose="020B0604020202020204" pitchFamily="34" charset="0"/>
                <a:cs typeface="Arial" panose="020B0604020202020204" pitchFamily="34" charset="0"/>
              </a:rPr>
            </a:br>
            <a:endParaRPr lang="en-US" sz="1800"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endParaRPr lang="en-US" sz="1800"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endParaRPr lang="en-US" sz="1800"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endParaRPr lang="en-US" sz="2400" b="1" dirty="0">
              <a:latin typeface="Arial" panose="020B0604020202020204" pitchFamily="34" charset="0"/>
              <a:cs typeface="Arial" panose="020B0604020202020204" pitchFamily="34" charset="0"/>
            </a:endParaRPr>
          </a:p>
          <a:p>
            <a:r>
              <a:rPr lang="en-US" sz="2400" b="1" dirty="0">
                <a:latin typeface="Arial" panose="020B0604020202020204" pitchFamily="34" charset="0"/>
                <a:cs typeface="Arial" panose="020B0604020202020204" pitchFamily="34" charset="0"/>
              </a:rPr>
              <a:t>Sincerely,</a:t>
            </a:r>
            <a:br>
              <a:rPr lang="en-US" sz="2400" b="1" dirty="0">
                <a:latin typeface="Arial" panose="020B0604020202020204" pitchFamily="34" charset="0"/>
                <a:cs typeface="Arial" panose="020B0604020202020204" pitchFamily="34" charset="0"/>
              </a:rPr>
            </a:br>
            <a:br>
              <a:rPr lang="en-US" sz="2400" b="1" dirty="0">
                <a:latin typeface="Arial" panose="020B0604020202020204" pitchFamily="34" charset="0"/>
                <a:cs typeface="Arial" panose="020B0604020202020204" pitchFamily="34" charset="0"/>
              </a:rPr>
            </a:br>
            <a:r>
              <a:rPr lang="en-US" sz="2400" b="1" dirty="0">
                <a:latin typeface="Arial" panose="020B0604020202020204" pitchFamily="34" charset="0"/>
                <a:cs typeface="Arial" panose="020B0604020202020204" pitchFamily="34" charset="0"/>
              </a:rPr>
              <a:t>OCA Board of Directors</a:t>
            </a:r>
            <a:endParaRPr lang="en-CA" sz="2400" dirty="0"/>
          </a:p>
        </p:txBody>
      </p:sp>
    </p:spTree>
    <p:extLst>
      <p:ext uri="{BB962C8B-B14F-4D97-AF65-F5344CB8AC3E}">
        <p14:creationId xmlns:p14="http://schemas.microsoft.com/office/powerpoint/2010/main" val="38138152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539160" y="980141"/>
            <a:ext cx="9407690" cy="4478343"/>
          </a:xfrm>
        </p:spPr>
        <p:txBody>
          <a:bodyPr anchor="ctr">
            <a:normAutofit fontScale="25000" lnSpcReduction="20000"/>
          </a:bodyPr>
          <a:lstStyle/>
          <a:p>
            <a:pPr>
              <a:lnSpc>
                <a:spcPct val="120000"/>
              </a:lnSpc>
              <a:spcBef>
                <a:spcPts val="0"/>
              </a:spcBef>
            </a:pPr>
            <a:r>
              <a:rPr lang="en-US" sz="11200" b="1" dirty="0">
                <a:latin typeface="Arial" panose="020B0604020202020204" pitchFamily="34" charset="0"/>
                <a:cs typeface="Arial" panose="020B0604020202020204" pitchFamily="34" charset="0"/>
              </a:rPr>
              <a:t>MIDTOWN HAS MANY ISSUES #1</a:t>
            </a: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Severe traffic congestion, and public transportation deficiencies </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High density – greater than Manhattan is possible</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Infrastructure Cost ($280 million ++)</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Bad parcel of land with many deficiencies to overcome</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Where are the children going to go to school?</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Spill Zone issues from the Morrison-Wedgewood Diversion Channel re lack of mapping</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Lack of plans for flooding and wastewater </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Medical Care – hospital at capacity</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Long casting Shadows</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Unhappy residents </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58 storey towers do not belong in Oakville</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Overall lack of vision</a:t>
            </a:r>
          </a:p>
          <a:p>
            <a:pPr algn="l"/>
            <a:endParaRPr lang="en-US" sz="56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60240EEB-B741-ACF4-5256-0BA4F53BE022}"/>
              </a:ext>
            </a:extLst>
          </p:cNvPr>
          <p:cNvPicPr>
            <a:picLocks noChangeAspect="1"/>
          </p:cNvPicPr>
          <p:nvPr/>
        </p:nvPicPr>
        <p:blipFill>
          <a:blip r:embed="rId3"/>
          <a:stretch>
            <a:fillRect/>
          </a:stretch>
        </p:blipFill>
        <p:spPr>
          <a:xfrm>
            <a:off x="7992135" y="3429000"/>
            <a:ext cx="3599193" cy="2816105"/>
          </a:xfrm>
          <a:prstGeom prst="rect">
            <a:avLst/>
          </a:prstGeom>
        </p:spPr>
      </p:pic>
    </p:spTree>
    <p:extLst>
      <p:ext uri="{BB962C8B-B14F-4D97-AF65-F5344CB8AC3E}">
        <p14:creationId xmlns:p14="http://schemas.microsoft.com/office/powerpoint/2010/main" val="36620204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613015" y="1533742"/>
            <a:ext cx="8107076" cy="4478343"/>
          </a:xfrm>
        </p:spPr>
        <p:txBody>
          <a:bodyPr anchor="ctr">
            <a:normAutofit fontScale="25000" lnSpcReduction="20000"/>
          </a:bodyPr>
          <a:lstStyle/>
          <a:p>
            <a:pPr>
              <a:lnSpc>
                <a:spcPct val="120000"/>
              </a:lnSpc>
              <a:spcBef>
                <a:spcPts val="0"/>
              </a:spcBef>
            </a:pPr>
            <a:r>
              <a:rPr lang="en-US" sz="11200" b="1" dirty="0">
                <a:latin typeface="Arial" panose="020B0604020202020204" pitchFamily="34" charset="0"/>
                <a:cs typeface="Arial" panose="020B0604020202020204" pitchFamily="34" charset="0"/>
              </a:rPr>
              <a:t>MIDTOWN HAS MANY ISSUES #2</a:t>
            </a:r>
          </a:p>
          <a:p>
            <a:pPr>
              <a:lnSpc>
                <a:spcPct val="120000"/>
              </a:lnSpc>
              <a:spcBef>
                <a:spcPts val="0"/>
              </a:spcBef>
            </a:pPr>
            <a:endParaRPr lang="en-US" sz="11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Developer finances and associated bankruptcy risks</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Repealing Bill 23 as it does not consider the consequences of developing a particular area</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Negative impact on the Oakville-Clarkson Airshed with high carbon footprints with high towers</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Halton Regional Official Plan Amendments (ROPA 49) – East part of Midtown is more than 800 </a:t>
            </a:r>
            <a:r>
              <a:rPr lang="en-US" sz="7200" b="1" dirty="0" err="1">
                <a:latin typeface="Arial" panose="020B0604020202020204" pitchFamily="34" charset="0"/>
                <a:cs typeface="Arial" panose="020B0604020202020204" pitchFamily="34" charset="0"/>
              </a:rPr>
              <a:t>metres</a:t>
            </a:r>
            <a:r>
              <a:rPr lang="en-US" sz="7200" b="1" dirty="0">
                <a:latin typeface="Arial" panose="020B0604020202020204" pitchFamily="34" charset="0"/>
                <a:cs typeface="Arial" panose="020B0604020202020204" pitchFamily="34" charset="0"/>
              </a:rPr>
              <a:t> from the Oakville Go Station, which is inconsistent with ROPA 49</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Town Consultants control public meetings and do not listen to the residents</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Three alternative plans presented for Midtown appear more fantasy than reality</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Will not help with the affordable housing crisis</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Land Tribunal prefers optimization over maximization - Edenshaw Elizabeth Developments Ltd. v. City of Mississauga decision from the Ontario Land Tribunal </a:t>
            </a:r>
          </a:p>
          <a:p>
            <a:pPr marL="457200" indent="-457200" algn="l">
              <a:lnSpc>
                <a:spcPct val="120000"/>
              </a:lnSpc>
              <a:spcBef>
                <a:spcPts val="0"/>
              </a:spcBef>
              <a:buFont typeface="Arial" panose="020B0604020202020204" pitchFamily="34" charset="0"/>
              <a:buChar char="•"/>
            </a:pPr>
            <a:r>
              <a:rPr lang="en-US" sz="7200" b="1" dirty="0">
                <a:latin typeface="Arial" panose="020B0604020202020204" pitchFamily="34" charset="0"/>
                <a:cs typeface="Arial" panose="020B0604020202020204" pitchFamily="34" charset="0"/>
              </a:rPr>
              <a:t>Not </a:t>
            </a:r>
            <a:r>
              <a:rPr lang="en-CA" sz="7200" b="1" dirty="0">
                <a:latin typeface="Arial" panose="020B0604020202020204" pitchFamily="34" charset="0"/>
                <a:cs typeface="Arial" panose="020B0604020202020204" pitchFamily="34" charset="0"/>
              </a:rPr>
              <a:t>Livable</a:t>
            </a:r>
          </a:p>
          <a:p>
            <a:pPr marL="457200" indent="-457200" algn="l">
              <a:lnSpc>
                <a:spcPct val="120000"/>
              </a:lnSpc>
              <a:spcBef>
                <a:spcPts val="0"/>
              </a:spcBef>
              <a:buFont typeface="Arial" panose="020B0604020202020204" pitchFamily="34" charset="0"/>
              <a:buChar char="•"/>
            </a:pPr>
            <a:r>
              <a:rPr lang="en-CA" sz="7200" b="1" dirty="0">
                <a:latin typeface="Arial" panose="020B0604020202020204" pitchFamily="34" charset="0"/>
                <a:cs typeface="Arial" panose="020B0604020202020204" pitchFamily="34" charset="0"/>
              </a:rPr>
              <a:t>New Town Hall needed due to a road relating to Midtown – who is paying for this? </a:t>
            </a:r>
          </a:p>
          <a:p>
            <a:pPr algn="l"/>
            <a:endParaRPr lang="en-US" sz="56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EB0D8499-9B22-FA38-C455-365F0AE2AB84}"/>
              </a:ext>
            </a:extLst>
          </p:cNvPr>
          <p:cNvPicPr>
            <a:picLocks noChangeAspect="1"/>
          </p:cNvPicPr>
          <p:nvPr/>
        </p:nvPicPr>
        <p:blipFill>
          <a:blip r:embed="rId3"/>
          <a:stretch>
            <a:fillRect/>
          </a:stretch>
        </p:blipFill>
        <p:spPr>
          <a:xfrm>
            <a:off x="8851963" y="3647010"/>
            <a:ext cx="2983667" cy="2552182"/>
          </a:xfrm>
          <a:prstGeom prst="rect">
            <a:avLst/>
          </a:prstGeom>
        </p:spPr>
      </p:pic>
    </p:spTree>
    <p:extLst>
      <p:ext uri="{BB962C8B-B14F-4D97-AF65-F5344CB8AC3E}">
        <p14:creationId xmlns:p14="http://schemas.microsoft.com/office/powerpoint/2010/main" val="29339597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22577" y="1636475"/>
            <a:ext cx="9522248" cy="4478343"/>
          </a:xfrm>
        </p:spPr>
        <p:txBody>
          <a:bodyPr anchor="ctr">
            <a:normAutofit fontScale="25000" lnSpcReduction="20000"/>
          </a:bodyPr>
          <a:lstStyle/>
          <a:p>
            <a:r>
              <a:rPr lang="en-US" sz="11200" b="1" dirty="0">
                <a:latin typeface="Arial" panose="020B0604020202020204" pitchFamily="34" charset="0"/>
                <a:cs typeface="Arial" panose="020B0604020202020204" pitchFamily="34" charset="0"/>
              </a:rPr>
              <a:t>OCA PAST INVOLVEMENT AND FUTURE OUTLOOK</a:t>
            </a:r>
          </a:p>
          <a:p>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a:p>
            <a:pPr marL="857250" indent="-85725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Presentations on the proposed Midtown development have been made to the Committee as a Whole since the OP Amendment was first presented to Town Council on May 23, 2023</a:t>
            </a: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marL="857250" indent="-85725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OCA presented its issues and concerns regarding the proposed OP Amendment &amp; Zoning By-law amendment, and plan of subdivision submitted by 590 Argus Development Inc. (Distrikt Development) at a statutory public meeting on September 11, 2023. OCA is pleased to announce that it was granted participant status by the Ontario Land Tribunal in any future hearings and arbitration.</a:t>
            </a: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marL="857250" indent="-85725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Has reviewed the many Midtown presentations made by the developer, the Town’s planning department and its consulting consortium.</a:t>
            </a: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marL="857250" indent="-85725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We have concluded that the visions presented are reflective of major North American city centres, where high-rise buildings predominate, and do not reflect developments around suburban rail stations.  Greenwich and Stamford in Connecticut are comparable to Oakville as examples of transit hubs within suburban cities that do not have any high-rise buildings adjacent to the transit station.</a:t>
            </a: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marL="857250" indent="-85725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OCA does not believe that what is being presented represents a future vision of a “Livable” town as required by Oakville’s master plan “Livable Oakville.”</a:t>
            </a: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marL="857250" indent="-85725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OCA has decided that rather than continue to criticize the proposals being presented, it should develop a future vision of a “Livable Town.”</a:t>
            </a: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4852667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696681" y="1319658"/>
            <a:ext cx="8168026" cy="4478343"/>
          </a:xfrm>
        </p:spPr>
        <p:txBody>
          <a:bodyPr anchor="ctr">
            <a:normAutofit/>
          </a:bodyPr>
          <a:lstStyle/>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56E5F056-02FB-15A5-EC4C-0F7C8D0EF027}"/>
              </a:ext>
            </a:extLst>
          </p:cNvPr>
          <p:cNvSpPr txBox="1"/>
          <p:nvPr/>
        </p:nvSpPr>
        <p:spPr>
          <a:xfrm>
            <a:off x="1579313" y="642840"/>
            <a:ext cx="9485766" cy="3317127"/>
          </a:xfrm>
          <a:prstGeom prst="rect">
            <a:avLst/>
          </a:prstGeom>
          <a:noFill/>
        </p:spPr>
        <p:txBody>
          <a:bodyPr wrap="square">
            <a:spAutoFit/>
          </a:bodyPr>
          <a:lstStyle/>
          <a:p>
            <a:pPr marR="0" lvl="0" algn="ctr">
              <a:lnSpc>
                <a:spcPct val="107000"/>
              </a:lnSpc>
              <a:spcBef>
                <a:spcPts val="0"/>
              </a:spcBef>
              <a:spcAft>
                <a:spcPts val="800"/>
              </a:spcAft>
            </a:pPr>
            <a:r>
              <a:rPr lang="en-US" sz="3200" b="1" dirty="0">
                <a:effectLst/>
                <a:latin typeface="Arial" panose="020B0604020202020204" pitchFamily="34" charset="0"/>
                <a:ea typeface="Calibri" panose="020F0502020204030204" pitchFamily="34" charset="0"/>
                <a:cs typeface="Arial" panose="020B0604020202020204" pitchFamily="34" charset="0"/>
              </a:rPr>
              <a:t>LIVABILITY INDEX</a:t>
            </a:r>
          </a:p>
          <a:p>
            <a:pPr marR="0" lvl="0" algn="ctr">
              <a:lnSpc>
                <a:spcPct val="107000"/>
              </a:lnSpc>
              <a:spcBef>
                <a:spcPts val="0"/>
              </a:spcBef>
              <a:spcAft>
                <a:spcPts val="800"/>
              </a:spcAft>
            </a:pPr>
            <a:endParaRPr lang="en-US" sz="1800" dirty="0">
              <a:effectLst/>
              <a:latin typeface="Arial" panose="020B06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r>
              <a:rPr lang="en-US" sz="2000" b="1" dirty="0">
                <a:effectLst/>
                <a:latin typeface="Arial" panose="020B0604020202020204" pitchFamily="34" charset="0"/>
                <a:ea typeface="Calibri" panose="020F0502020204030204" pitchFamily="34" charset="0"/>
                <a:cs typeface="Arial" panose="020B0604020202020204" pitchFamily="34" charset="0"/>
              </a:rPr>
              <a:t>OCA conducted a review of the recently published “Global Livability Index” by The Economist Magazine which concluded that the best cities to live in were as follows:</a:t>
            </a:r>
          </a:p>
          <a:p>
            <a:pPr marR="0" lvl="0">
              <a:lnSpc>
                <a:spcPct val="107000"/>
              </a:lnSpc>
              <a:spcBef>
                <a:spcPts val="0"/>
              </a:spcBef>
              <a:spcAft>
                <a:spcPts val="800"/>
              </a:spcAft>
            </a:pPr>
            <a:endParaRPr lang="en-US" sz="2000" b="1" dirty="0">
              <a:effectLst/>
              <a:latin typeface="Arial" panose="020B06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endParaRPr lang="en-US" dirty="0">
              <a:latin typeface="Arial" panose="020B06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endParaRPr lang="en-US" sz="1800" dirty="0">
              <a:effectLst/>
              <a:latin typeface="Arial" panose="020B0604020202020204" pitchFamily="34" charset="0"/>
              <a:ea typeface="Calibri" panose="020F050202020403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60D1B93B-C0D3-7873-A24A-72254E49B3BF}"/>
              </a:ext>
            </a:extLst>
          </p:cNvPr>
          <p:cNvPicPr>
            <a:picLocks noChangeAspect="1"/>
          </p:cNvPicPr>
          <p:nvPr/>
        </p:nvPicPr>
        <p:blipFill>
          <a:blip r:embed="rId2"/>
          <a:stretch>
            <a:fillRect/>
          </a:stretch>
        </p:blipFill>
        <p:spPr>
          <a:xfrm>
            <a:off x="1800001" y="2883839"/>
            <a:ext cx="9108312" cy="3302531"/>
          </a:xfrm>
          <a:prstGeom prst="rect">
            <a:avLst/>
          </a:prstGeom>
        </p:spPr>
      </p:pic>
    </p:spTree>
    <p:extLst>
      <p:ext uri="{BB962C8B-B14F-4D97-AF65-F5344CB8AC3E}">
        <p14:creationId xmlns:p14="http://schemas.microsoft.com/office/powerpoint/2010/main" val="257528519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600581" y="783639"/>
            <a:ext cx="10216399" cy="4478343"/>
          </a:xfrm>
        </p:spPr>
        <p:txBody>
          <a:bodyPr anchor="ctr">
            <a:normAutofit/>
          </a:bodyPr>
          <a:lstStyle/>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1C25210B-23E6-0371-22C9-CE9A263BD880}"/>
              </a:ext>
            </a:extLst>
          </p:cNvPr>
          <p:cNvSpPr txBox="1"/>
          <p:nvPr/>
        </p:nvSpPr>
        <p:spPr>
          <a:xfrm>
            <a:off x="1468072" y="481863"/>
            <a:ext cx="7709483" cy="1593257"/>
          </a:xfrm>
          <a:prstGeom prst="rect">
            <a:avLst/>
          </a:prstGeom>
          <a:noFill/>
        </p:spPr>
        <p:txBody>
          <a:bodyPr wrap="square">
            <a:spAutoFit/>
          </a:bodyPr>
          <a:lstStyle/>
          <a:p>
            <a:pPr marR="0" lvl="0" algn="ctr">
              <a:lnSpc>
                <a:spcPct val="107000"/>
              </a:lnSpc>
              <a:spcBef>
                <a:spcPts val="0"/>
              </a:spcBef>
              <a:spcAft>
                <a:spcPts val="800"/>
              </a:spcAft>
            </a:pPr>
            <a:r>
              <a:rPr lang="en-US" sz="2800" b="1" dirty="0">
                <a:effectLst/>
                <a:latin typeface="Arial" panose="020B0604020202020204" pitchFamily="34" charset="0"/>
                <a:ea typeface="Calibri" panose="020F0502020204030204" pitchFamily="34" charset="0"/>
                <a:cs typeface="Arial" panose="020B0604020202020204" pitchFamily="34" charset="0"/>
              </a:rPr>
              <a:t>COPENHAGEN – DENSITY BY DISTRICT </a:t>
            </a:r>
          </a:p>
          <a:p>
            <a:pPr marR="0" lvl="0" algn="ctr">
              <a:lnSpc>
                <a:spcPct val="107000"/>
              </a:lnSpc>
              <a:spcBef>
                <a:spcPts val="0"/>
              </a:spcBef>
              <a:spcAft>
                <a:spcPts val="800"/>
              </a:spcAft>
            </a:pPr>
            <a:endParaRPr lang="en-US" sz="1600" dirty="0">
              <a:effectLst/>
              <a:latin typeface="Arial" panose="020B06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r>
              <a:rPr lang="en-US" sz="1800" b="1" dirty="0">
                <a:effectLst/>
                <a:latin typeface="Arial" panose="020B0604020202020204" pitchFamily="34" charset="0"/>
                <a:ea typeface="Calibri" panose="020F0502020204030204" pitchFamily="34" charset="0"/>
                <a:cs typeface="Arial" panose="020B0604020202020204" pitchFamily="34" charset="0"/>
              </a:rPr>
              <a:t>OCA conducted a review of the density by district in Copenhagen with the following results:</a:t>
            </a:r>
          </a:p>
        </p:txBody>
      </p:sp>
      <p:pic>
        <p:nvPicPr>
          <p:cNvPr id="5" name="Picture 4">
            <a:extLst>
              <a:ext uri="{FF2B5EF4-FFF2-40B4-BE49-F238E27FC236}">
                <a16:creationId xmlns:a16="http://schemas.microsoft.com/office/drawing/2014/main" id="{9E2CCF0B-0025-8421-86BE-488CC9D58F56}"/>
              </a:ext>
            </a:extLst>
          </p:cNvPr>
          <p:cNvPicPr>
            <a:picLocks noChangeAspect="1"/>
          </p:cNvPicPr>
          <p:nvPr/>
        </p:nvPicPr>
        <p:blipFill>
          <a:blip r:embed="rId2"/>
          <a:stretch>
            <a:fillRect/>
          </a:stretch>
        </p:blipFill>
        <p:spPr>
          <a:xfrm>
            <a:off x="2052667" y="2130420"/>
            <a:ext cx="8764313" cy="3943941"/>
          </a:xfrm>
          <a:prstGeom prst="rect">
            <a:avLst/>
          </a:prstGeom>
        </p:spPr>
      </p:pic>
    </p:spTree>
    <p:extLst>
      <p:ext uri="{BB962C8B-B14F-4D97-AF65-F5344CB8AC3E}">
        <p14:creationId xmlns:p14="http://schemas.microsoft.com/office/powerpoint/2010/main" val="29986208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986276" y="2097137"/>
            <a:ext cx="10216399" cy="4478343"/>
          </a:xfrm>
        </p:spPr>
        <p:txBody>
          <a:bodyPr anchor="ctr">
            <a:normAutofit fontScale="25000" lnSpcReduction="20000"/>
          </a:bodyPr>
          <a:lstStyle/>
          <a:p>
            <a:pPr algn="l">
              <a:lnSpc>
                <a:spcPct val="120000"/>
              </a:lnSpc>
              <a:spcBef>
                <a:spcPts val="0"/>
              </a:spcBef>
            </a:pPr>
            <a:r>
              <a:rPr lang="en-US" sz="11200" b="1" dirty="0">
                <a:latin typeface="Arial" panose="020B0604020202020204" pitchFamily="34" charset="0"/>
                <a:cs typeface="Arial" panose="020B0604020202020204" pitchFamily="34" charset="0"/>
              </a:rPr>
              <a:t>SCRAP THE THREE ALTERNATIVE PLANS FOR MIDTOWN AND COPY COPENHAGEN</a:t>
            </a:r>
          </a:p>
          <a:p>
            <a:pPr algn="l">
              <a:lnSpc>
                <a:spcPct val="120000"/>
              </a:lnSpc>
              <a:spcBef>
                <a:spcPts val="0"/>
              </a:spcBef>
            </a:pPr>
            <a:endParaRPr lang="en-US" sz="11200" b="1" dirty="0">
              <a:latin typeface="Arial" panose="020B0604020202020204" pitchFamily="34" charset="0"/>
              <a:cs typeface="Arial" panose="020B0604020202020204" pitchFamily="34" charset="0"/>
            </a:endParaRP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r>
              <a:rPr lang="en-US" sz="5600" b="1" dirty="0">
                <a:latin typeface="Arial" panose="020B0604020202020204" pitchFamily="34" charset="0"/>
                <a:cs typeface="Arial" panose="020B0604020202020204" pitchFamily="34" charset="0"/>
              </a:rPr>
              <a:t>OCA has determined the following about Copenhagen:</a:t>
            </a: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marL="685800" indent="-6858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The City is comprised of 10 separate districts whose density(people) per square </a:t>
            </a:r>
            <a:r>
              <a:rPr lang="en-US" sz="5600" b="1" dirty="0" err="1">
                <a:latin typeface="Arial" panose="020B0604020202020204" pitchFamily="34" charset="0"/>
                <a:cs typeface="Arial" panose="020B0604020202020204" pitchFamily="34" charset="0"/>
              </a:rPr>
              <a:t>kilometre</a:t>
            </a:r>
            <a:r>
              <a:rPr lang="en-US" sz="5600" b="1" dirty="0">
                <a:latin typeface="Arial" panose="020B0604020202020204" pitchFamily="34" charset="0"/>
                <a:cs typeface="Arial" panose="020B0604020202020204" pitchFamily="34" charset="0"/>
              </a:rPr>
              <a:t> ranges from 4,198 to 19,321 residents with Norrebro being the highest. Most density for the remaining districts ranges from 6,000 to 8,000 residents per </a:t>
            </a:r>
            <a:r>
              <a:rPr lang="en-US" sz="6400" b="1" dirty="0">
                <a:latin typeface="Arial" panose="020B0604020202020204" pitchFamily="34" charset="0"/>
                <a:cs typeface="Arial" panose="020B0604020202020204" pitchFamily="34" charset="0"/>
              </a:rPr>
              <a:t>square</a:t>
            </a:r>
            <a:r>
              <a:rPr lang="en-US" sz="5600" b="1" dirty="0">
                <a:latin typeface="Arial" panose="020B0604020202020204" pitchFamily="34" charset="0"/>
                <a:cs typeface="Arial" panose="020B0604020202020204" pitchFamily="34" charset="0"/>
              </a:rPr>
              <a:t> kilometer.</a:t>
            </a:r>
          </a:p>
          <a:p>
            <a:pPr marL="685800" indent="-685800" algn="l">
              <a:lnSpc>
                <a:spcPct val="120000"/>
              </a:lnSpc>
              <a:spcBef>
                <a:spcPts val="0"/>
              </a:spcBef>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685800" indent="-6858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Building height are restricted and the City dominated by 4 to 6-story buildings.</a:t>
            </a: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marL="685800" indent="-6858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CNN in 2021 described Copenhagen as the safest city in the world and boasted the coolest of neighborhoods.</a:t>
            </a: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marL="685800" indent="-6858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Approximately 50% of all residents’ commuted to work by bike with bikes outnumbering cars in the City.</a:t>
            </a: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marL="685800" indent="-6858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Norrebo, with the highest density, was crowned the world’s coolest neighborhood by Time Out magazine thanks to its friendly feel, arty tendencies, buzzing businesses and community initiatives.</a:t>
            </a: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marL="685800" indent="-6858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Copenhagen is famous for its outstanding architecture with new and old buildings rubbing shoulders together.</a:t>
            </a: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marL="685800" indent="-6858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The Railway station, the City Hall and the pedestrianized street known as ”Stroget” form the anchors for the City’s development which encourages walking and biking.</a:t>
            </a: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3600" b="1" dirty="0">
              <a:latin typeface="Arial" panose="020B0604020202020204" pitchFamily="34" charset="0"/>
              <a:cs typeface="Arial" panose="020B0604020202020204" pitchFamily="34" charset="0"/>
            </a:endParaRPr>
          </a:p>
          <a:p>
            <a:pPr algn="l">
              <a:lnSpc>
                <a:spcPct val="120000"/>
              </a:lnSpc>
              <a:spcBef>
                <a:spcPts val="0"/>
              </a:spcBef>
            </a:pPr>
            <a:endParaRPr lang="en-US" sz="74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469856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384010" y="1537326"/>
            <a:ext cx="11343208" cy="4478343"/>
          </a:xfrm>
        </p:spPr>
        <p:txBody>
          <a:bodyPr anchor="ctr">
            <a:normAutofit/>
          </a:bodyPr>
          <a:lstStyle/>
          <a:p>
            <a:pPr>
              <a:lnSpc>
                <a:spcPct val="120000"/>
              </a:lnSpc>
              <a:spcBef>
                <a:spcPts val="0"/>
              </a:spcBef>
            </a:pPr>
            <a:r>
              <a:rPr lang="en-US" sz="2800" b="1" dirty="0">
                <a:latin typeface="Arial" panose="020B0604020202020204" pitchFamily="34" charset="0"/>
                <a:cs typeface="Arial" panose="020B0604020202020204" pitchFamily="34" charset="0"/>
              </a:rPr>
              <a:t>SUCCESSFUL URBAN PLANNING IN COPENHAGEN</a:t>
            </a:r>
          </a:p>
          <a:p>
            <a:pPr>
              <a:lnSpc>
                <a:spcPct val="120000"/>
              </a:lnSpc>
              <a:spcBef>
                <a:spcPts val="0"/>
              </a:spcBef>
            </a:pPr>
            <a:endParaRPr lang="en-US" sz="1800" b="1" dirty="0">
              <a:latin typeface="Arial" panose="020B0604020202020204" pitchFamily="34" charset="0"/>
              <a:cs typeface="Arial" panose="020B0604020202020204" pitchFamily="34" charset="0"/>
            </a:endParaRPr>
          </a:p>
          <a:p>
            <a:pPr algn="l">
              <a:lnSpc>
                <a:spcPct val="120000"/>
              </a:lnSpc>
              <a:spcBef>
                <a:spcPts val="0"/>
              </a:spcBef>
            </a:pPr>
            <a:r>
              <a:rPr lang="en-US" sz="1600" b="1" dirty="0">
                <a:latin typeface="Arial" panose="020B0604020202020204" pitchFamily="34" charset="0"/>
                <a:cs typeface="Arial" panose="020B0604020202020204" pitchFamily="34" charset="0"/>
              </a:rPr>
              <a:t>According to Monocle's editor Andrew Tuck, “Copenhagen is one of those cities where there is a real ambition to deliver a better quality of life for everyone.” “The ambitions around creating a cleaner environment are best in class and the city is reaping the rewards of years of urban investment,” he adds. </a:t>
            </a:r>
          </a:p>
          <a:p>
            <a:pPr algn="l">
              <a:lnSpc>
                <a:spcPct val="120000"/>
              </a:lnSpc>
              <a:spcBef>
                <a:spcPts val="0"/>
              </a:spcBef>
            </a:pPr>
            <a:endParaRPr lang="en-US" sz="1600" b="1" dirty="0">
              <a:latin typeface="Arial" panose="020B0604020202020204" pitchFamily="34" charset="0"/>
              <a:cs typeface="Arial" panose="020B0604020202020204" pitchFamily="34" charset="0"/>
            </a:endParaRPr>
          </a:p>
          <a:p>
            <a:pPr algn="l">
              <a:lnSpc>
                <a:spcPct val="120000"/>
              </a:lnSpc>
              <a:spcBef>
                <a:spcPts val="0"/>
              </a:spcBef>
            </a:pPr>
            <a:endParaRPr lang="en-US" sz="3600" b="1" dirty="0">
              <a:latin typeface="Arial" panose="020B0604020202020204" pitchFamily="34" charset="0"/>
              <a:cs typeface="Arial" panose="020B0604020202020204" pitchFamily="34" charset="0"/>
            </a:endParaRPr>
          </a:p>
          <a:p>
            <a:pPr algn="l">
              <a:lnSpc>
                <a:spcPct val="120000"/>
              </a:lnSpc>
              <a:spcBef>
                <a:spcPts val="0"/>
              </a:spcBef>
            </a:pPr>
            <a:endParaRPr lang="en-US" sz="7400" b="1" dirty="0">
              <a:latin typeface="Arial" panose="020B0604020202020204" pitchFamily="34" charset="0"/>
              <a:cs typeface="Arial" panose="020B0604020202020204" pitchFamily="34" charset="0"/>
            </a:endParaRPr>
          </a:p>
          <a:p>
            <a:pPr algn="l">
              <a:lnSpc>
                <a:spcPct val="120000"/>
              </a:lnSpc>
              <a:spcBef>
                <a:spcPts val="0"/>
              </a:spcBef>
            </a:pPr>
            <a:endParaRPr lang="en-US" sz="1400" b="1" dirty="0">
              <a:latin typeface="Arial" panose="020B0604020202020204" pitchFamily="34" charset="0"/>
              <a:cs typeface="Arial" panose="020B0604020202020204" pitchFamily="34" charset="0"/>
            </a:endParaRPr>
          </a:p>
          <a:p>
            <a:pPr algn="l">
              <a:lnSpc>
                <a:spcPct val="120000"/>
              </a:lnSpc>
              <a:spcBef>
                <a:spcPts val="0"/>
              </a:spcBef>
            </a:pPr>
            <a:endParaRPr lang="en-US" sz="3200" b="1" dirty="0">
              <a:latin typeface="Arial" panose="020B0604020202020204" pitchFamily="34" charset="0"/>
              <a:cs typeface="Arial" panose="020B0604020202020204" pitchFamily="34" charset="0"/>
            </a:endParaRPr>
          </a:p>
          <a:p>
            <a:pPr algn="l">
              <a:lnSpc>
                <a:spcPct val="120000"/>
              </a:lnSpc>
              <a:spcBef>
                <a:spcPts val="0"/>
              </a:spcBef>
            </a:pPr>
            <a:endParaRPr lang="en-US" sz="32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67CC2635-924E-59E9-BC63-E7B4D7A6C86A}"/>
              </a:ext>
            </a:extLst>
          </p:cNvPr>
          <p:cNvPicPr>
            <a:picLocks noChangeAspect="1"/>
          </p:cNvPicPr>
          <p:nvPr/>
        </p:nvPicPr>
        <p:blipFill>
          <a:blip r:embed="rId2"/>
          <a:stretch>
            <a:fillRect/>
          </a:stretch>
        </p:blipFill>
        <p:spPr>
          <a:xfrm>
            <a:off x="2669839" y="2596489"/>
            <a:ext cx="6849274" cy="3201512"/>
          </a:xfrm>
          <a:prstGeom prst="rect">
            <a:avLst/>
          </a:prstGeom>
        </p:spPr>
      </p:pic>
      <p:sp>
        <p:nvSpPr>
          <p:cNvPr id="6" name="TextBox 5">
            <a:extLst>
              <a:ext uri="{FF2B5EF4-FFF2-40B4-BE49-F238E27FC236}">
                <a16:creationId xmlns:a16="http://schemas.microsoft.com/office/drawing/2014/main" id="{C6BFA661-3B13-AED9-2F4A-B07DE80C1B83}"/>
              </a:ext>
            </a:extLst>
          </p:cNvPr>
          <p:cNvSpPr txBox="1"/>
          <p:nvPr/>
        </p:nvSpPr>
        <p:spPr>
          <a:xfrm>
            <a:off x="2544093" y="6083191"/>
            <a:ext cx="6097712" cy="369332"/>
          </a:xfrm>
          <a:prstGeom prst="rect">
            <a:avLst/>
          </a:prstGeom>
          <a:noFill/>
        </p:spPr>
        <p:txBody>
          <a:bodyPr wrap="square">
            <a:spAutoFit/>
          </a:bodyPr>
          <a:lstStyle/>
          <a:p>
            <a:r>
              <a:rPr lang="en-US" b="1" dirty="0">
                <a:latin typeface="Arial" panose="020B0604020202020204" pitchFamily="34" charset="0"/>
                <a:cs typeface="Arial" panose="020B0604020202020204" pitchFamily="34" charset="0"/>
              </a:rPr>
              <a:t>	Norrebo District</a:t>
            </a:r>
          </a:p>
        </p:txBody>
      </p:sp>
    </p:spTree>
    <p:extLst>
      <p:ext uri="{BB962C8B-B14F-4D97-AF65-F5344CB8AC3E}">
        <p14:creationId xmlns:p14="http://schemas.microsoft.com/office/powerpoint/2010/main" val="880301153"/>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2515</TotalTime>
  <Words>1920</Words>
  <Application>Microsoft Office PowerPoint</Application>
  <PresentationFormat>Widescreen</PresentationFormat>
  <Paragraphs>297</Paragraphs>
  <Slides>22</Slides>
  <Notes>3</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22</vt:i4>
      </vt:variant>
    </vt:vector>
  </HeadingPairs>
  <TitlesOfParts>
    <vt:vector size="27" baseType="lpstr">
      <vt:lpstr>Aptos</vt:lpstr>
      <vt:lpstr>Arial</vt:lpstr>
      <vt:lpstr>Calibri</vt:lpstr>
      <vt:lpstr>Calibri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Reid</dc:creator>
  <cp:lastModifiedBy>Michael Reid</cp:lastModifiedBy>
  <cp:revision>164</cp:revision>
  <dcterms:created xsi:type="dcterms:W3CDTF">2023-05-19T19:06:57Z</dcterms:created>
  <dcterms:modified xsi:type="dcterms:W3CDTF">2025-01-21T20:32:18Z</dcterms:modified>
</cp:coreProperties>
</file>