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
  </p:notesMasterIdLst>
  <p:sldIdLst>
    <p:sldId id="256" r:id="rId2"/>
    <p:sldId id="280" r:id="rId3"/>
    <p:sldId id="281" r:id="rId4"/>
    <p:sldId id="282" r:id="rId5"/>
    <p:sldId id="291" r:id="rId6"/>
    <p:sldId id="283" r:id="rId7"/>
    <p:sldId id="284" r:id="rId8"/>
    <p:sldId id="286" r:id="rId9"/>
    <p:sldId id="287" r:id="rId10"/>
    <p:sldId id="285" r:id="rId11"/>
    <p:sldId id="292" r:id="rId12"/>
    <p:sldId id="293" r:id="rId13"/>
    <p:sldId id="290" r:id="rId14"/>
    <p:sldId id="295" r:id="rId15"/>
    <p:sldId id="294" r:id="rId16"/>
    <p:sldId id="289"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281"/>
            <p14:sldId id="282"/>
            <p14:sldId id="291"/>
            <p14:sldId id="283"/>
            <p14:sldId id="284"/>
            <p14:sldId id="286"/>
            <p14:sldId id="287"/>
            <p14:sldId id="285"/>
            <p14:sldId id="292"/>
            <p14:sldId id="293"/>
            <p14:sldId id="290"/>
            <p14:sldId id="295"/>
            <p14:sldId id="294"/>
            <p14:sldId id="289"/>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4712" autoAdjust="0"/>
  </p:normalViewPr>
  <p:slideViewPr>
    <p:cSldViewPr snapToGrid="0">
      <p:cViewPr varScale="1">
        <p:scale>
          <a:sx n="62" d="100"/>
          <a:sy n="62" d="100"/>
        </p:scale>
        <p:origin x="792" y="60"/>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microsoft.com/office/2016/11/relationships/changesInfo" Target="changesInfos/changesInfo1.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Reid" userId="287600f1-a04c-4d74-b9df-0c578d89be74" providerId="ADAL" clId="{0A3B10AF-0206-4914-B31D-ACE1420D284F}"/>
    <pc:docChg chg="custSel modSld">
      <pc:chgData name="Michael Reid" userId="287600f1-a04c-4d74-b9df-0c578d89be74" providerId="ADAL" clId="{0A3B10AF-0206-4914-B31D-ACE1420D284F}" dt="2024-04-22T17:09:26.613" v="9" actId="313"/>
      <pc:docMkLst>
        <pc:docMk/>
      </pc:docMkLst>
      <pc:sldChg chg="modSp mod">
        <pc:chgData name="Michael Reid" userId="287600f1-a04c-4d74-b9df-0c578d89be74" providerId="ADAL" clId="{0A3B10AF-0206-4914-B31D-ACE1420D284F}" dt="2024-04-22T17:09:26.613" v="9" actId="313"/>
        <pc:sldMkLst>
          <pc:docMk/>
          <pc:sldMk cId="3738580623" sldId="294"/>
        </pc:sldMkLst>
        <pc:spChg chg="mod">
          <ac:chgData name="Michael Reid" userId="287600f1-a04c-4d74-b9df-0c578d89be74" providerId="ADAL" clId="{0A3B10AF-0206-4914-B31D-ACE1420D284F}" dt="2024-04-22T17:09:26.613" v="9" actId="313"/>
          <ac:spMkLst>
            <pc:docMk/>
            <pc:sldMk cId="3738580623" sldId="294"/>
            <ac:spMk id="3" creationId="{B2017170-4492-AAD4-6103-447D3EF50454}"/>
          </ac:spMkLst>
        </pc:spChg>
        <pc:spChg chg="mod">
          <ac:chgData name="Michael Reid" userId="287600f1-a04c-4d74-b9df-0c578d89be74" providerId="ADAL" clId="{0A3B10AF-0206-4914-B31D-ACE1420D284F}" dt="2024-04-21T18:38:59.954" v="5" actId="20577"/>
          <ac:spMkLst>
            <pc:docMk/>
            <pc:sldMk cId="3738580623" sldId="294"/>
            <ac:spMk id="7" creationId="{2699F1FA-AB3B-8995-EAFD-372497C04F6D}"/>
          </ac:spMkLst>
        </pc:spChg>
      </pc:sldChg>
      <pc:sldChg chg="modSp mod">
        <pc:chgData name="Michael Reid" userId="287600f1-a04c-4d74-b9df-0c578d89be74" providerId="ADAL" clId="{0A3B10AF-0206-4914-B31D-ACE1420D284F}" dt="2024-04-21T18:35:58.345" v="0" actId="20577"/>
        <pc:sldMkLst>
          <pc:docMk/>
          <pc:sldMk cId="1677309510" sldId="295"/>
        </pc:sldMkLst>
        <pc:spChg chg="mod">
          <ac:chgData name="Michael Reid" userId="287600f1-a04c-4d74-b9df-0c578d89be74" providerId="ADAL" clId="{0A3B10AF-0206-4914-B31D-ACE1420D284F}" dt="2024-04-21T18:35:58.345" v="0" actId="20577"/>
          <ac:spMkLst>
            <pc:docMk/>
            <pc:sldMk cId="1677309510" sldId="295"/>
            <ac:spMk id="5" creationId="{7DA2366D-8487-0685-D859-00793FFE491A}"/>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0936C9-4585-430E-BF32-BEA5BD7F2E42}" type="datetimeFigureOut">
              <a:rPr lang="en-US" smtClean="0"/>
              <a:t>4/22/2024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14</a:t>
            </a:fld>
            <a:endParaRPr lang="en-US" dirty="0"/>
          </a:p>
        </p:txBody>
      </p:sp>
    </p:spTree>
    <p:extLst>
      <p:ext uri="{BB962C8B-B14F-4D97-AF65-F5344CB8AC3E}">
        <p14:creationId xmlns:p14="http://schemas.microsoft.com/office/powerpoint/2010/main" val="2893543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15</a:t>
            </a:fld>
            <a:endParaRPr lang="en-US" dirty="0"/>
          </a:p>
        </p:txBody>
      </p:sp>
    </p:spTree>
    <p:extLst>
      <p:ext uri="{BB962C8B-B14F-4D97-AF65-F5344CB8AC3E}">
        <p14:creationId xmlns:p14="http://schemas.microsoft.com/office/powerpoint/2010/main" val="160857657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2024-04-22</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2024-04-22</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6950281" y="576255"/>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6742" y="2541589"/>
            <a:ext cx="5631417" cy="3147578"/>
          </a:xfrm>
        </p:spPr>
        <p:txBody>
          <a:bodyPr anchor="ctr">
            <a:normAutofit fontScale="62500" lnSpcReduction="20000"/>
          </a:bodyPr>
          <a:lstStyle/>
          <a:p>
            <a:pPr algn="l">
              <a:spcBef>
                <a:spcPts val="0"/>
              </a:spcBef>
            </a:pPr>
            <a:r>
              <a:rPr lang="en-CA" sz="4000" b="1" i="0" dirty="0">
                <a:effectLst/>
                <a:latin typeface="Arial" panose="020B0604020202020204" pitchFamily="34" charset="0"/>
                <a:cs typeface="Arial" panose="020B0604020202020204" pitchFamily="34" charset="0"/>
              </a:rPr>
              <a:t>Our Vision</a:t>
            </a:r>
          </a:p>
          <a:p>
            <a:pPr algn="l">
              <a:spcBef>
                <a:spcPts val="0"/>
              </a:spcBef>
            </a:pPr>
            <a:endParaRPr lang="en-CA" sz="4000" b="1" i="0" dirty="0">
              <a:effectLst/>
              <a:latin typeface="Arial" panose="020B0604020202020204" pitchFamily="34" charset="0"/>
              <a:cs typeface="Arial" panose="020B0604020202020204" pitchFamily="34" charset="0"/>
            </a:endParaRPr>
          </a:p>
          <a:p>
            <a:pPr algn="l">
              <a:lnSpc>
                <a:spcPct val="120000"/>
              </a:lnSpc>
              <a:spcBef>
                <a:spcPts val="0"/>
              </a:spcBef>
            </a:pPr>
            <a:r>
              <a:rPr lang="en-CA" sz="4000" b="1" i="0" dirty="0">
                <a:effectLst/>
                <a:latin typeface="Arial" panose="020B0604020202020204" pitchFamily="34" charset="0"/>
                <a:cs typeface="Arial" panose="020B0604020202020204" pitchFamily="34" charset="0"/>
              </a:rPr>
              <a:t>The Oakville Community Association wants to contribute to creating an engaged, safe, caring, and vibrant community where all residents enjoy a positive quality of life</a:t>
            </a:r>
          </a:p>
          <a:p>
            <a:pPr algn="l"/>
            <a:endParaRPr lang="en-CA" dirty="0">
              <a:solidFill>
                <a:schemeClr val="tx2"/>
              </a:solidFill>
            </a:endParaRP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954107"/>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OCA LETTER TO MAYOR BURTON DATED MARCH 28, 2024</a:t>
            </a:r>
          </a:p>
          <a:p>
            <a:endParaRPr lang="en-US" sz="2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E7C82D34-7BE4-E182-61CA-A4E18A11E5F9}"/>
              </a:ext>
            </a:extLst>
          </p:cNvPr>
          <p:cNvPicPr>
            <a:picLocks noChangeAspect="1"/>
          </p:cNvPicPr>
          <p:nvPr/>
        </p:nvPicPr>
        <p:blipFill>
          <a:blip r:embed="rId2"/>
          <a:stretch>
            <a:fillRect/>
          </a:stretch>
        </p:blipFill>
        <p:spPr>
          <a:xfrm>
            <a:off x="643638" y="1741662"/>
            <a:ext cx="3442631" cy="4157984"/>
          </a:xfrm>
          <a:prstGeom prst="rect">
            <a:avLst/>
          </a:prstGeom>
        </p:spPr>
      </p:pic>
      <p:pic>
        <p:nvPicPr>
          <p:cNvPr id="7" name="Picture 6">
            <a:extLst>
              <a:ext uri="{FF2B5EF4-FFF2-40B4-BE49-F238E27FC236}">
                <a16:creationId xmlns:a16="http://schemas.microsoft.com/office/drawing/2014/main" id="{DB90E9F7-3284-E958-9ACB-10420ED23CA4}"/>
              </a:ext>
            </a:extLst>
          </p:cNvPr>
          <p:cNvPicPr>
            <a:picLocks noChangeAspect="1"/>
          </p:cNvPicPr>
          <p:nvPr/>
        </p:nvPicPr>
        <p:blipFill>
          <a:blip r:embed="rId3"/>
          <a:stretch>
            <a:fillRect/>
          </a:stretch>
        </p:blipFill>
        <p:spPr>
          <a:xfrm>
            <a:off x="4512577" y="1758120"/>
            <a:ext cx="3226282" cy="4125068"/>
          </a:xfrm>
          <a:prstGeom prst="rect">
            <a:avLst/>
          </a:prstGeom>
        </p:spPr>
      </p:pic>
      <p:pic>
        <p:nvPicPr>
          <p:cNvPr id="12" name="Picture 11">
            <a:extLst>
              <a:ext uri="{FF2B5EF4-FFF2-40B4-BE49-F238E27FC236}">
                <a16:creationId xmlns:a16="http://schemas.microsoft.com/office/drawing/2014/main" id="{CA94D04B-15BD-A005-5BE4-3F89AF4C9688}"/>
              </a:ext>
            </a:extLst>
          </p:cNvPr>
          <p:cNvPicPr>
            <a:picLocks noChangeAspect="1"/>
          </p:cNvPicPr>
          <p:nvPr/>
        </p:nvPicPr>
        <p:blipFill>
          <a:blip r:embed="rId4"/>
          <a:stretch>
            <a:fillRect/>
          </a:stretch>
        </p:blipFill>
        <p:spPr>
          <a:xfrm>
            <a:off x="8138924" y="1738311"/>
            <a:ext cx="3366890" cy="4125068"/>
          </a:xfrm>
          <a:prstGeom prst="rect">
            <a:avLst/>
          </a:prstGeom>
        </p:spPr>
      </p:pic>
    </p:spTree>
    <p:extLst>
      <p:ext uri="{BB962C8B-B14F-4D97-AF65-F5344CB8AC3E}">
        <p14:creationId xmlns:p14="http://schemas.microsoft.com/office/powerpoint/2010/main" val="41596913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44576" y="611609"/>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 because:</a:t>
            </a: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1113747" y="2390359"/>
            <a:ext cx="11099800" cy="6740307"/>
          </a:xfrm>
          <a:prstGeom prst="rect">
            <a:avLst/>
          </a:prstGeom>
          <a:noFill/>
        </p:spPr>
        <p:txBody>
          <a:bodyPr wrap="square">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It was prepared with a lack of consideration for alternative views</a:t>
            </a:r>
          </a:p>
          <a:p>
            <a:pPr marR="0" lvl="0" algn="l" defTabSz="914400" rtl="0" eaLnBrk="1" fontAlgn="auto" latinLnBrk="0" hangingPunct="1">
              <a:lnSpc>
                <a:spcPct val="100000"/>
              </a:lnSpc>
              <a:spcBef>
                <a:spcPts val="0"/>
              </a:spcBef>
              <a:spcAft>
                <a:spcPts val="0"/>
              </a:spcAft>
              <a:buClrTx/>
              <a:buSzTx/>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rPr>
              <a:t>The concepts presented had an element of bias</a:t>
            </a:r>
          </a:p>
          <a:p>
            <a:pPr marR="0" lvl="0" algn="l" defTabSz="914400" rtl="0" eaLnBrk="1" fontAlgn="auto" latinLnBrk="0" hangingPunct="1">
              <a:lnSpc>
                <a:spcPct val="100000"/>
              </a:lnSpc>
              <a:spcBef>
                <a:spcPts val="0"/>
              </a:spcBef>
              <a:spcAft>
                <a:spcPts val="0"/>
              </a:spcAft>
              <a:buClrTx/>
              <a:buSzTx/>
              <a:tabLst/>
              <a:defRPr/>
            </a:pPr>
            <a:endPar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There was a lack of opportunity for informed decision-making</a:t>
            </a:r>
          </a:p>
          <a:p>
            <a:pPr marR="0" lvl="0" algn="l" defTabSz="914400" rtl="0" eaLnBrk="1" fontAlgn="auto" latinLnBrk="0" hangingPunct="1">
              <a:lnSpc>
                <a:spcPct val="100000"/>
              </a:lnSpc>
              <a:spcBef>
                <a:spcPts val="0"/>
              </a:spcBef>
              <a:spcAft>
                <a:spcPts val="0"/>
              </a:spcAft>
              <a:buClrTx/>
              <a:buSzTx/>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rPr>
              <a:t>There was an apparent lack of transparency and integrity in the process</a:t>
            </a:r>
          </a:p>
          <a:p>
            <a:pPr marR="0" lvl="0" algn="l" defTabSz="914400" rtl="0" eaLnBrk="1" fontAlgn="auto" latinLnBrk="0" hangingPunct="1">
              <a:lnSpc>
                <a:spcPct val="100000"/>
              </a:lnSpc>
              <a:spcBef>
                <a:spcPts val="0"/>
              </a:spcBef>
              <a:spcAft>
                <a:spcPts val="0"/>
              </a:spcAft>
              <a:buClrTx/>
              <a:buSzTx/>
              <a:tabLst/>
              <a:defRPr/>
            </a:pPr>
            <a:endPar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The Midtown that will be seen with this OPA will destroy the fabric of the Town of Oakville</a:t>
            </a:r>
          </a:p>
          <a:p>
            <a:pPr marR="0" lvl="0" algn="l" defTabSz="914400" rtl="0" eaLnBrk="1" fontAlgn="auto" latinLnBrk="0" hangingPunct="1">
              <a:lnSpc>
                <a:spcPct val="100000"/>
              </a:lnSpc>
              <a:spcBef>
                <a:spcPts val="0"/>
              </a:spcBef>
              <a:spcAft>
                <a:spcPts val="0"/>
              </a:spcAft>
              <a:buClrTx/>
              <a:buSzTx/>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4387036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44576" y="611609"/>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 because:</a:t>
            </a: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382524" y="2330958"/>
            <a:ext cx="11099800" cy="5539978"/>
          </a:xfrm>
          <a:prstGeom prst="rect">
            <a:avLst/>
          </a:prstGeom>
          <a:noFill/>
        </p:spPr>
        <p:txBody>
          <a:bodyPr wrap="square">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It does not work for the residents</a:t>
            </a:r>
          </a:p>
          <a:p>
            <a:pPr marR="0" lvl="0" algn="l" defTabSz="914400" rtl="0" eaLnBrk="1" fontAlgn="auto" latinLnBrk="0" hangingPunct="1">
              <a:lnSpc>
                <a:spcPct val="100000"/>
              </a:lnSpc>
              <a:spcBef>
                <a:spcPts val="0"/>
              </a:spcBef>
              <a:spcAft>
                <a:spcPts val="0"/>
              </a:spcAft>
              <a:buClrTx/>
              <a:buSzTx/>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It will impact the livability of Oakville</a:t>
            </a:r>
          </a:p>
          <a:p>
            <a:pPr marR="0" lvl="0" algn="l" defTabSz="914400" rtl="0" eaLnBrk="1" fontAlgn="auto" latinLnBrk="0" hangingPunct="1">
              <a:lnSpc>
                <a:spcPct val="100000"/>
              </a:lnSpc>
              <a:spcBef>
                <a:spcPts val="0"/>
              </a:spcBef>
              <a:spcAft>
                <a:spcPts val="0"/>
              </a:spcAft>
              <a:buClrTx/>
              <a:buSzTx/>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It will </a:t>
            </a:r>
            <a:r>
              <a:rPr lang="en-US" sz="2400" b="1" dirty="0">
                <a:solidFill>
                  <a:prstClr val="black"/>
                </a:solidFill>
                <a:latin typeface="Arial" panose="020B0604020202020204" pitchFamily="34" charset="0"/>
                <a:ea typeface="Calibri" panose="020F0502020204030204" pitchFamily="34" charset="0"/>
                <a:cs typeface="Arial" panose="020B0604020202020204" pitchFamily="34" charset="0"/>
              </a:rPr>
              <a:t>result in u</a:t>
            </a:r>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ncontrolled</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growth</a:t>
            </a:r>
          </a:p>
          <a:p>
            <a:pPr marR="0" lvl="0" algn="l" defTabSz="914400" rtl="0" eaLnBrk="1" fontAlgn="auto" latinLnBrk="0" hangingPunct="1">
              <a:lnSpc>
                <a:spcPct val="100000"/>
              </a:lnSpc>
              <a:spcBef>
                <a:spcPts val="0"/>
              </a:spcBef>
              <a:spcAft>
                <a:spcPts val="0"/>
              </a:spcAft>
              <a:buClrTx/>
              <a:buSzTx/>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400" b="1" dirty="0">
                <a:solidFill>
                  <a:prstClr val="black"/>
                </a:solidFill>
                <a:latin typeface="Arial" panose="020B0604020202020204" pitchFamily="34" charset="0"/>
                <a:ea typeface="Calibri" panose="020F0502020204030204" pitchFamily="34" charset="0"/>
                <a:cs typeface="Arial" panose="020B0604020202020204" pitchFamily="34" charset="0"/>
              </a:rPr>
              <a:t>Will negatively impact the future of Oakville </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lvl="8">
              <a:defRPr/>
            </a:pPr>
            <a:r>
              <a:rPr lang="en-CA" kern="100" dirty="0">
                <a:effectLst/>
                <a:latin typeface="Calibri" panose="020F0502020204030204" pitchFamily="34" charset="0"/>
                <a:ea typeface="Calibri" panose="020F0502020204030204" pitchFamily="34" charset="0"/>
                <a:cs typeface="Times New Roman" panose="02020603050405020304" pitchFamily="18" charset="0"/>
              </a:rPr>
              <a:t>				</a:t>
            </a:r>
            <a:r>
              <a:rPr lang="en-CA" sz="1600" b="1" kern="100" dirty="0">
                <a:effectLst/>
                <a:latin typeface="Arial" panose="020B0604020202020204" pitchFamily="34" charset="0"/>
                <a:ea typeface="Calibri" panose="020F0502020204030204" pitchFamily="34" charset="0"/>
                <a:cs typeface="Arial" panose="020B0604020202020204" pitchFamily="34" charset="0"/>
              </a:rPr>
              <a:t>2010 Municipal Election Postcard </a:t>
            </a:r>
            <a:endParaRPr lang="en-US" sz="1600" b="1" kern="100" dirty="0">
              <a:effectLst/>
              <a:latin typeface="Arial" panose="020B0604020202020204" pitchFamily="34" charset="0"/>
              <a:ea typeface="Calibri" panose="020F0502020204030204" pitchFamily="34" charset="0"/>
              <a:cs typeface="Arial" panose="020B0604020202020204" pitchFamily="34" charset="0"/>
            </a:endParaRPr>
          </a:p>
          <a:p>
            <a:pPr lvl="8">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R="0" lvl="0" algn="l" defTabSz="914400" rtl="0" eaLnBrk="1" fontAlgn="auto" latinLnBrk="0" hangingPunct="1">
              <a:lnSpc>
                <a:spcPct val="100000"/>
              </a:lnSpc>
              <a:spcBef>
                <a:spcPts val="0"/>
              </a:spcBef>
              <a:spcAft>
                <a:spcPts val="0"/>
              </a:spcAft>
              <a:buClrTx/>
              <a:buSzTx/>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F0A19F2F-E36D-A8F6-87B5-10A9F4E46175}"/>
              </a:ext>
            </a:extLst>
          </p:cNvPr>
          <p:cNvPicPr>
            <a:picLocks noChangeAspect="1"/>
          </p:cNvPicPr>
          <p:nvPr/>
        </p:nvPicPr>
        <p:blipFill>
          <a:blip r:embed="rId2"/>
          <a:stretch>
            <a:fillRect/>
          </a:stretch>
        </p:blipFill>
        <p:spPr>
          <a:xfrm>
            <a:off x="7331996" y="2137025"/>
            <a:ext cx="4529801" cy="3066113"/>
          </a:xfrm>
          <a:prstGeom prst="rect">
            <a:avLst/>
          </a:prstGeom>
        </p:spPr>
      </p:pic>
    </p:spTree>
    <p:extLst>
      <p:ext uri="{BB962C8B-B14F-4D97-AF65-F5344CB8AC3E}">
        <p14:creationId xmlns:p14="http://schemas.microsoft.com/office/powerpoint/2010/main" val="19513675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44576" y="611609"/>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 because:</a:t>
            </a: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1014985" y="2390359"/>
            <a:ext cx="11099800" cy="5693866"/>
          </a:xfrm>
          <a:prstGeom prst="rect">
            <a:avLst/>
          </a:prstGeom>
          <a:noFill/>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endPar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endParaRPr>
          </a:p>
          <a:p>
            <a:pPr marR="0" lvl="0" algn="l" defTabSz="914400" rtl="0" eaLnBrk="1" fontAlgn="auto" latinLnBrk="0" hangingPunct="1">
              <a:lnSpc>
                <a:spcPct val="100000"/>
              </a:lnSpc>
              <a:spcBef>
                <a:spcPts val="0"/>
              </a:spcBef>
              <a:spcAft>
                <a:spcPts val="0"/>
              </a:spcAft>
              <a:buClrTx/>
              <a:buSzTx/>
              <a:tabLst/>
              <a:defRPr/>
            </a:pPr>
            <a:endPar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endParaRPr>
          </a:p>
          <a:p>
            <a:pPr marR="0" lvl="0" algn="l" defTabSz="914400" rtl="0" eaLnBrk="1" fontAlgn="auto" latinLnBrk="0" hangingPunct="1">
              <a:lnSpc>
                <a:spcPct val="100000"/>
              </a:lnSpc>
              <a:spcBef>
                <a:spcPts val="0"/>
              </a:spcBef>
              <a:spcAft>
                <a:spcPts val="0"/>
              </a:spcAft>
              <a:buClrTx/>
              <a:buSzTx/>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R="0" lvl="0" algn="l" defTabSz="914400" rtl="0" eaLnBrk="1" fontAlgn="auto" latinLnBrk="0" hangingPunct="1">
              <a:lnSpc>
                <a:spcPct val="100000"/>
              </a:lnSpc>
              <a:spcBef>
                <a:spcPts val="0"/>
              </a:spcBef>
              <a:spcAft>
                <a:spcPts val="0"/>
              </a:spcAft>
              <a:buClrTx/>
              <a:buSzTx/>
              <a:tabLst/>
              <a:defRPr/>
            </a:pPr>
            <a:endParaRPr lang="en-US" sz="2000" b="1" dirty="0">
              <a:solidFill>
                <a:prstClr val="black"/>
              </a:solidFill>
              <a:latin typeface="Arial" panose="020B0604020202020204" pitchFamily="34" charset="0"/>
              <a:ea typeface="Calibri" panose="020F0502020204030204" pitchFamily="34" charset="0"/>
              <a:cs typeface="Arial" panose="020B0604020202020204" pitchFamily="34" charset="0"/>
            </a:endParaRPr>
          </a:p>
          <a:p>
            <a:pPr marR="0" lvl="0" algn="l" defTabSz="914400" rtl="0" eaLnBrk="1" fontAlgn="auto" latinLnBrk="0" hangingPunct="1">
              <a:lnSpc>
                <a:spcPct val="100000"/>
              </a:lnSpc>
              <a:spcBef>
                <a:spcPts val="0"/>
              </a:spcBef>
              <a:spcAft>
                <a:spcPts val="0"/>
              </a:spcAft>
              <a:buClrTx/>
              <a:buSzTx/>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Our goal is to prevent the potential future legacy of OAKVILLE as a congested, unlivable</a:t>
            </a:r>
            <a:r>
              <a:rPr lang="en-US" sz="2400" b="1" dirty="0">
                <a:solidFill>
                  <a:prstClr val="black"/>
                </a:solidFill>
                <a:latin typeface="Arial" panose="020B0604020202020204" pitchFamily="34" charset="0"/>
                <a:ea typeface="Calibri" panose="020F0502020204030204" pitchFamily="34" charset="0"/>
                <a:cs typeface="Arial" panose="020B0604020202020204" pitchFamily="34" charset="0"/>
              </a:rPr>
              <a:t>, and unsafe megacity that the majority of residents objected to but was still constructed through mayoral authority. </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9162435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25850" y="400710"/>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PETITION SAY NO TO BILL 23 AND MIDTOWN</a:t>
            </a:r>
          </a:p>
          <a:p>
            <a:r>
              <a:rPr lang="en-CA" sz="1600" b="1" kern="100" dirty="0">
                <a:effectLst/>
                <a:latin typeface="Arial" panose="020B0604020202020204" pitchFamily="34" charset="0"/>
                <a:ea typeface="Calibri" panose="020F0502020204030204" pitchFamily="34" charset="0"/>
                <a:cs typeface="Arial" panose="020B0604020202020204" pitchFamily="34" charset="0"/>
              </a:rPr>
              <a:t>Started by OCA President, Michael Reid on February 27, 2024</a:t>
            </a:r>
            <a:endParaRPr lang="en-US" sz="1600" b="1" kern="100" dirty="0">
              <a:effectLst/>
              <a:latin typeface="Arial" panose="020B0604020202020204" pitchFamily="34" charset="0"/>
              <a:ea typeface="Calibri" panose="020F050202020403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651982" y="1588765"/>
            <a:ext cx="11099800" cy="1938992"/>
          </a:xfrm>
          <a:prstGeom prst="rect">
            <a:avLst/>
          </a:prstGeom>
          <a:noFill/>
        </p:spPr>
        <p:txBody>
          <a:bodyPr wrap="square">
            <a:spAutoFit/>
          </a:bodyPr>
          <a:lstStyle/>
          <a:p>
            <a:pPr algn="l"/>
            <a:r>
              <a:rPr lang="en-US" sz="2000" b="1" i="0" dirty="0">
                <a:solidFill>
                  <a:srgbClr val="000000"/>
                </a:solidFill>
                <a:effectLst/>
                <a:latin typeface="Noto Sans" panose="020B0502040504020204" pitchFamily="34" charset="0"/>
              </a:rPr>
              <a:t>PROTECT FUTURE OAKVILLE </a:t>
            </a:r>
          </a:p>
          <a:p>
            <a:pPr algn="l"/>
            <a:endParaRPr lang="en-US" sz="2000" b="0" i="0" dirty="0">
              <a:solidFill>
                <a:srgbClr val="000000"/>
              </a:solidFill>
              <a:effectLst/>
              <a:latin typeface="Noto Sans" panose="020B0502040504020204" pitchFamily="34" charset="0"/>
            </a:endParaRPr>
          </a:p>
          <a:p>
            <a:pPr algn="l"/>
            <a:r>
              <a:rPr lang="en-US" sz="2000" b="1" i="0" dirty="0">
                <a:solidFill>
                  <a:srgbClr val="000000"/>
                </a:solidFill>
                <a:effectLst/>
                <a:latin typeface="Arial" panose="020B0604020202020204" pitchFamily="34" charset="0"/>
                <a:cs typeface="Arial" panose="020B0604020202020204" pitchFamily="34" charset="0"/>
              </a:rPr>
              <a:t>We, the undersigned citizens of Oakville, do request that the Government of Ontario repeal Bill 23 - More Homes Faster Act, 2022, hereinafter referred to as “Bill 23”, and that Oakville Council reject the current proposals for the Official Plan Amendment pertaining to Midtown.</a:t>
            </a:r>
          </a:p>
        </p:txBody>
      </p:sp>
      <p:sp>
        <p:nvSpPr>
          <p:cNvPr id="5" name="TextBox 4">
            <a:extLst>
              <a:ext uri="{FF2B5EF4-FFF2-40B4-BE49-F238E27FC236}">
                <a16:creationId xmlns:a16="http://schemas.microsoft.com/office/drawing/2014/main" id="{7DA2366D-8487-0685-D859-00793FFE491A}"/>
              </a:ext>
            </a:extLst>
          </p:cNvPr>
          <p:cNvSpPr txBox="1"/>
          <p:nvPr/>
        </p:nvSpPr>
        <p:spPr>
          <a:xfrm>
            <a:off x="6768024" y="4075977"/>
            <a:ext cx="4983757" cy="1754326"/>
          </a:xfrm>
          <a:prstGeom prst="rect">
            <a:avLst/>
          </a:prstGeom>
          <a:noFill/>
        </p:spPr>
        <p:txBody>
          <a:bodyPr wrap="square">
            <a:spAutoFit/>
          </a:bodyPr>
          <a:lstStyle/>
          <a:p>
            <a:r>
              <a:rPr lang="en-US" b="1" i="0" dirty="0">
                <a:solidFill>
                  <a:srgbClr val="000000"/>
                </a:solidFill>
                <a:effectLst/>
                <a:latin typeface="Arial" panose="020B0604020202020204" pitchFamily="34" charset="0"/>
                <a:cs typeface="Arial" panose="020B0604020202020204" pitchFamily="34" charset="0"/>
              </a:rPr>
              <a:t>The provisions of Bill 23 via Midtown will have a negative impact on Oakville with devastating long-term effects and will destroy the nature and fabric of the Town of Oakville causing </a:t>
            </a:r>
            <a:r>
              <a:rPr lang="en-US" b="1" i="0" dirty="0" err="1">
                <a:solidFill>
                  <a:srgbClr val="000000"/>
                </a:solidFill>
                <a:effectLst/>
                <a:latin typeface="Arial" panose="020B0604020202020204" pitchFamily="34" charset="0"/>
                <a:cs typeface="Arial" panose="020B0604020202020204" pitchFamily="34" charset="0"/>
              </a:rPr>
              <a:t>signficant</a:t>
            </a:r>
            <a:r>
              <a:rPr lang="en-US" b="1" i="0" dirty="0">
                <a:solidFill>
                  <a:srgbClr val="000000"/>
                </a:solidFill>
                <a:effectLst/>
                <a:latin typeface="Arial" panose="020B0604020202020204" pitchFamily="34" charset="0"/>
                <a:cs typeface="Arial" panose="020B0604020202020204" pitchFamily="34" charset="0"/>
              </a:rPr>
              <a:t> social and civil problems in the future. </a:t>
            </a:r>
            <a:endParaRPr lang="en-US"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FBF307-97B2-CE6D-E47D-E69F685D46C3}"/>
              </a:ext>
            </a:extLst>
          </p:cNvPr>
          <p:cNvSpPr txBox="1"/>
          <p:nvPr/>
        </p:nvSpPr>
        <p:spPr>
          <a:xfrm>
            <a:off x="651982" y="3775888"/>
            <a:ext cx="6094520" cy="375552"/>
          </a:xfrm>
          <a:prstGeom prst="rect">
            <a:avLst/>
          </a:prstGeom>
          <a:noFill/>
        </p:spPr>
        <p:txBody>
          <a:bodyPr wrap="square">
            <a:spAutoFit/>
          </a:bodyPr>
          <a:lstStyle/>
          <a:p>
            <a:pPr marL="0" marR="0">
              <a:lnSpc>
                <a:spcPct val="107000"/>
              </a:lnSpc>
              <a:spcBef>
                <a:spcPts val="0"/>
              </a:spcBef>
              <a:spcAft>
                <a:spcPts val="800"/>
              </a:spcAft>
            </a:pPr>
            <a:r>
              <a:rPr lang="en-CA" sz="1800" b="1" kern="100" dirty="0">
                <a:effectLst/>
                <a:latin typeface="Arial" panose="020B0604020202020204" pitchFamily="34" charset="0"/>
                <a:ea typeface="Calibri" panose="020F0502020204030204" pitchFamily="34" charset="0"/>
                <a:cs typeface="Arial" panose="020B0604020202020204" pitchFamily="34" charset="0"/>
              </a:rPr>
              <a:t>IN SHORT:</a:t>
            </a: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FF344B03-A8B2-9C6F-9CA4-FC29D4AB715A}"/>
              </a:ext>
            </a:extLst>
          </p:cNvPr>
          <p:cNvSpPr txBox="1"/>
          <p:nvPr/>
        </p:nvSpPr>
        <p:spPr>
          <a:xfrm>
            <a:off x="924705" y="4399571"/>
            <a:ext cx="5103077" cy="923330"/>
          </a:xfrm>
          <a:prstGeom prst="rect">
            <a:avLst/>
          </a:prstGeom>
          <a:noFill/>
        </p:spPr>
        <p:txBody>
          <a:bodyPr wrap="square">
            <a:spAutoFit/>
          </a:bodyPr>
          <a:lstStyle/>
          <a:p>
            <a:r>
              <a:rPr lang="en-US" b="1" i="0" dirty="0">
                <a:solidFill>
                  <a:srgbClr val="000000"/>
                </a:solidFill>
                <a:effectLst/>
                <a:latin typeface="Arial" panose="020B0604020202020204" pitchFamily="34" charset="0"/>
                <a:cs typeface="Arial" panose="020B0604020202020204" pitchFamily="34" charset="0"/>
              </a:rPr>
              <a:t>The Midtown Development area as being proposed will have significant and devasting long-term negative effects on Oakville.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73095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5709" y="614052"/>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a:t>
            </a:r>
            <a:r>
              <a:rPr lang="en-US" sz="2800" b="1">
                <a:latin typeface="Arial" panose="020B0604020202020204" pitchFamily="34" charset="0"/>
                <a:cs typeface="Arial" panose="020B0604020202020204" pitchFamily="34" charset="0"/>
              </a:rPr>
              <a:t>PETITION “SAY NO” </a:t>
            </a:r>
            <a:r>
              <a:rPr lang="en-US" sz="2800" b="1" dirty="0">
                <a:latin typeface="Arial" panose="020B0604020202020204" pitchFamily="34" charset="0"/>
                <a:cs typeface="Arial" panose="020B0604020202020204" pitchFamily="34" charset="0"/>
              </a:rPr>
              <a:t>TO BILL 23 AND MIDTOWN</a:t>
            </a:r>
          </a:p>
          <a:p>
            <a:r>
              <a:rPr lang="en-CA" sz="1600" b="1" kern="100" dirty="0">
                <a:effectLst/>
                <a:latin typeface="Arial" panose="020B0604020202020204" pitchFamily="34" charset="0"/>
                <a:ea typeface="Calibri" panose="020F0502020204030204" pitchFamily="34" charset="0"/>
                <a:cs typeface="Arial" panose="020B0604020202020204" pitchFamily="34" charset="0"/>
              </a:rPr>
              <a:t>Started by OCA President, Michael Reid on February 27, 2024</a:t>
            </a:r>
            <a:endParaRPr lang="en-US" sz="1600" b="1" kern="100" dirty="0">
              <a:effectLst/>
              <a:latin typeface="Arial" panose="020B0604020202020204" pitchFamily="34" charset="0"/>
              <a:ea typeface="Calibri" panose="020F050202020403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589447" y="1554944"/>
            <a:ext cx="11099800" cy="400110"/>
          </a:xfrm>
          <a:prstGeom prst="rect">
            <a:avLst/>
          </a:prstGeom>
          <a:noFill/>
        </p:spPr>
        <p:txBody>
          <a:bodyPr wrap="square">
            <a:spAutoFit/>
          </a:bodyPr>
          <a:lstStyle/>
          <a:p>
            <a:pPr algn="l"/>
            <a:endParaRPr lang="en-US" sz="2000" b="0" i="0" dirty="0">
              <a:solidFill>
                <a:srgbClr val="000000"/>
              </a:solidFill>
              <a:effectLst/>
              <a:latin typeface="Noto Sans" panose="020B0502040504020204" pitchFamily="34" charset="0"/>
            </a:endParaRPr>
          </a:p>
        </p:txBody>
      </p:sp>
      <p:sp>
        <p:nvSpPr>
          <p:cNvPr id="5" name="TextBox 4">
            <a:extLst>
              <a:ext uri="{FF2B5EF4-FFF2-40B4-BE49-F238E27FC236}">
                <a16:creationId xmlns:a16="http://schemas.microsoft.com/office/drawing/2014/main" id="{7DA2366D-8487-0685-D859-00793FFE491A}"/>
              </a:ext>
            </a:extLst>
          </p:cNvPr>
          <p:cNvSpPr txBox="1"/>
          <p:nvPr/>
        </p:nvSpPr>
        <p:spPr>
          <a:xfrm>
            <a:off x="6094476" y="4210371"/>
            <a:ext cx="4284876" cy="369332"/>
          </a:xfrm>
          <a:prstGeom prst="rect">
            <a:avLst/>
          </a:prstGeom>
          <a:noFill/>
        </p:spPr>
        <p:txBody>
          <a:bodyPr wrap="square">
            <a:spAutoFit/>
          </a:bodyPr>
          <a:lstStyle/>
          <a:p>
            <a:endParaRPr lang="en-US"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2699F1FA-AB3B-8995-EAFD-372497C04F6D}"/>
              </a:ext>
            </a:extLst>
          </p:cNvPr>
          <p:cNvSpPr txBox="1"/>
          <p:nvPr/>
        </p:nvSpPr>
        <p:spPr>
          <a:xfrm>
            <a:off x="1031889" y="2141409"/>
            <a:ext cx="4220799" cy="1600438"/>
          </a:xfrm>
          <a:prstGeom prst="rect">
            <a:avLst/>
          </a:prstGeom>
          <a:noFill/>
        </p:spPr>
        <p:txBody>
          <a:bodyPr wrap="square">
            <a:spAutoFit/>
          </a:bodyPr>
          <a:lstStyle/>
          <a:p>
            <a:pPr algn="l">
              <a:spcAft>
                <a:spcPts val="0"/>
              </a:spcAft>
            </a:pPr>
            <a:r>
              <a:rPr lang="en-US" sz="2000" b="1" dirty="0">
                <a:solidFill>
                  <a:srgbClr val="222222"/>
                </a:solidFill>
                <a:latin typeface="Arial" panose="020B0604020202020204" pitchFamily="34" charset="0"/>
              </a:rPr>
              <a:t>We request the petition be added to the public record of the Town</a:t>
            </a:r>
            <a:r>
              <a:rPr lang="en-US" sz="2000" b="1" i="0" dirty="0">
                <a:solidFill>
                  <a:srgbClr val="222222"/>
                </a:solidFill>
                <a:effectLst/>
                <a:latin typeface="Arial" panose="020B0604020202020204" pitchFamily="34" charset="0"/>
              </a:rPr>
              <a:t> pursuant to section 11 of the Procedure By-law 2020-01.</a:t>
            </a:r>
            <a:br>
              <a:rPr lang="en-US" dirty="0"/>
            </a:br>
            <a:endParaRPr lang="en-US"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FBF307-97B2-CE6D-E47D-E69F685D46C3}"/>
              </a:ext>
            </a:extLst>
          </p:cNvPr>
          <p:cNvSpPr txBox="1"/>
          <p:nvPr/>
        </p:nvSpPr>
        <p:spPr>
          <a:xfrm>
            <a:off x="364743" y="4573030"/>
            <a:ext cx="6094520" cy="375552"/>
          </a:xfrm>
          <a:prstGeom prst="rect">
            <a:avLst/>
          </a:prstGeom>
          <a:noFill/>
        </p:spPr>
        <p:txBody>
          <a:bodyPr wrap="square">
            <a:spAutoFit/>
          </a:bodyPr>
          <a:lstStyle/>
          <a:p>
            <a:pPr marL="0" marR="0">
              <a:lnSpc>
                <a:spcPct val="107000"/>
              </a:lnSpc>
              <a:spcBef>
                <a:spcPts val="0"/>
              </a:spcBef>
              <a:spcAft>
                <a:spcPts val="800"/>
              </a:spcAft>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p:txBody>
      </p:sp>
      <p:pic>
        <p:nvPicPr>
          <p:cNvPr id="11" name="Picture 10">
            <a:extLst>
              <a:ext uri="{FF2B5EF4-FFF2-40B4-BE49-F238E27FC236}">
                <a16:creationId xmlns:a16="http://schemas.microsoft.com/office/drawing/2014/main" id="{FA6BB924-BB96-FDAA-FF22-AFEEDA23782B}"/>
              </a:ext>
            </a:extLst>
          </p:cNvPr>
          <p:cNvPicPr>
            <a:picLocks noChangeAspect="1"/>
          </p:cNvPicPr>
          <p:nvPr/>
        </p:nvPicPr>
        <p:blipFill>
          <a:blip r:embed="rId3"/>
          <a:stretch>
            <a:fillRect/>
          </a:stretch>
        </p:blipFill>
        <p:spPr>
          <a:xfrm>
            <a:off x="6139347" y="2095821"/>
            <a:ext cx="4333875" cy="4229100"/>
          </a:xfrm>
          <a:prstGeom prst="rect">
            <a:avLst/>
          </a:prstGeom>
        </p:spPr>
      </p:pic>
    </p:spTree>
    <p:extLst>
      <p:ext uri="{BB962C8B-B14F-4D97-AF65-F5344CB8AC3E}">
        <p14:creationId xmlns:p14="http://schemas.microsoft.com/office/powerpoint/2010/main" val="37385806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991011" y="264051"/>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613015" y="1343767"/>
            <a:ext cx="6817431" cy="42165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Sincerely,</a:t>
            </a: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OCA Board of Directors</a:t>
            </a:r>
            <a:endParaRPr kumimoji="0" lang="en-CA"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381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r>
              <a:rPr lang="en-CA" sz="2000" b="1" dirty="0">
                <a:latin typeface="Arial" panose="020B0604020202020204" pitchFamily="34" charset="0"/>
                <a:cs typeface="Arial" panose="020B0604020202020204" pitchFamily="34" charset="0"/>
              </a:rPr>
              <a:t>MIDTOWN PROPOSED OFFICAL PLAN AMENDMENT</a:t>
            </a: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138499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PLANNING AND DEVELOPMENT COUNCIL</a:t>
            </a:r>
          </a:p>
          <a:p>
            <a:pPr algn="ctr"/>
            <a:r>
              <a:rPr lang="en-US" sz="2800" b="1" dirty="0">
                <a:latin typeface="Arial" panose="020B0604020202020204" pitchFamily="34" charset="0"/>
                <a:cs typeface="Arial" panose="020B0604020202020204" pitchFamily="34" charset="0"/>
              </a:rPr>
              <a:t>APRIL 22, 2024</a:t>
            </a:r>
          </a:p>
          <a:p>
            <a:endParaRPr lang="en-US" sz="2800" b="1" dirty="0">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275EE78B-07CA-31D1-63B7-6D288194222D}"/>
              </a:ext>
            </a:extLst>
          </p:cNvPr>
          <p:cNvSpPr txBox="1"/>
          <p:nvPr/>
        </p:nvSpPr>
        <p:spPr>
          <a:xfrm>
            <a:off x="1899498" y="4136819"/>
            <a:ext cx="6383044" cy="461665"/>
          </a:xfrm>
          <a:prstGeom prst="rect">
            <a:avLst/>
          </a:prstGeom>
          <a:noFill/>
        </p:spPr>
        <p:txBody>
          <a:bodyPr wrap="square">
            <a:spAutoFit/>
          </a:bodyPr>
          <a:lstStyle/>
          <a:p>
            <a:r>
              <a:rPr lang="en-CA" sz="2400" b="1" dirty="0">
                <a:solidFill>
                  <a:srgbClr val="202020"/>
                </a:solidFill>
                <a:latin typeface="Arial" panose="020B0604020202020204" pitchFamily="34" charset="0"/>
                <a:cs typeface="Arial" panose="020B0604020202020204" pitchFamily="34" charset="0"/>
              </a:rPr>
              <a:t>H</a:t>
            </a:r>
            <a:r>
              <a:rPr lang="en-US" sz="2400" b="1" dirty="0">
                <a:solidFill>
                  <a:srgbClr val="202020"/>
                </a:solidFill>
                <a:latin typeface="Arial" panose="020B0604020202020204" pitchFamily="34" charset="0"/>
                <a:cs typeface="Arial" panose="020B0604020202020204" pitchFamily="34" charset="0"/>
              </a:rPr>
              <a:t>ow did we get here and why?</a:t>
            </a:r>
            <a:endParaRPr lang="en-US" sz="2400" b="1" dirty="0">
              <a:latin typeface="Arial" panose="020B0604020202020204" pitchFamily="34" charset="0"/>
              <a:cs typeface="Arial" panose="020B0604020202020204" pitchFamily="34" charset="0"/>
            </a:endParaRPr>
          </a:p>
        </p:txBody>
      </p:sp>
      <p:pic>
        <p:nvPicPr>
          <p:cNvPr id="1028" name="Picture 4" descr="Image result for question mark cartoon">
            <a:extLst>
              <a:ext uri="{FF2B5EF4-FFF2-40B4-BE49-F238E27FC236}">
                <a16:creationId xmlns:a16="http://schemas.microsoft.com/office/drawing/2014/main" id="{224AFCB1-866D-25C8-3AAC-D0262CEB18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34080" y="2735414"/>
            <a:ext cx="2038891" cy="3414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28230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56708" y="1587841"/>
            <a:ext cx="11053965" cy="3147578"/>
          </a:xfrm>
        </p:spPr>
        <p:txBody>
          <a:bodyPr anchor="ctr">
            <a:normAutofit/>
          </a:bodyPr>
          <a:lstStyle/>
          <a:p>
            <a:pPr algn="l">
              <a:lnSpc>
                <a:spcPct val="100000"/>
              </a:lnSpc>
              <a:spcBef>
                <a:spcPts val="0"/>
              </a:spcBef>
            </a:pPr>
            <a:r>
              <a:rPr lang="en-US" sz="2000" b="1" dirty="0">
                <a:solidFill>
                  <a:srgbClr val="202020"/>
                </a:solidFill>
                <a:effectLst/>
                <a:latin typeface="Arial" panose="020B0604020202020204" pitchFamily="34" charset="0"/>
                <a:ea typeface="Calibri" panose="020F0502020204030204" pitchFamily="34" charset="0"/>
                <a:cs typeface="Arial" panose="020B0604020202020204" pitchFamily="34" charset="0"/>
              </a:rPr>
              <a:t>The Province differentiates between Toronto Urban Growth nodes (400 people and jobs per Ha) and Midtown (200 people and jobs per Ha).  </a:t>
            </a:r>
          </a:p>
          <a:p>
            <a:pPr algn="l">
              <a:lnSpc>
                <a:spcPct val="100000"/>
              </a:lnSpc>
              <a:spcBef>
                <a:spcPts val="0"/>
              </a:spcBef>
            </a:pPr>
            <a:endParaRPr lang="en-US" sz="2000" b="1" dirty="0">
              <a:solidFill>
                <a:srgbClr val="202020"/>
              </a:solidFill>
              <a:latin typeface="Arial" panose="020B0604020202020204" pitchFamily="34" charset="0"/>
              <a:ea typeface="Calibri" panose="020F0502020204030204" pitchFamily="34" charset="0"/>
              <a:cs typeface="Arial" panose="020B0604020202020204" pitchFamily="34" charset="0"/>
            </a:endParaRPr>
          </a:p>
          <a:p>
            <a:pPr algn="l">
              <a:lnSpc>
                <a:spcPct val="100000"/>
              </a:lnSpc>
              <a:spcBef>
                <a:spcPts val="0"/>
              </a:spcBef>
            </a:pPr>
            <a:r>
              <a:rPr lang="en-US" sz="2000" b="1" dirty="0">
                <a:solidFill>
                  <a:srgbClr val="202020"/>
                </a:solidFill>
                <a:latin typeface="Arial" panose="020B0604020202020204" pitchFamily="34" charset="0"/>
                <a:ea typeface="Calibri" panose="020F0502020204030204" pitchFamily="34" charset="0"/>
                <a:cs typeface="Arial" panose="020B0604020202020204" pitchFamily="34" charset="0"/>
              </a:rPr>
              <a:t>W</a:t>
            </a:r>
            <a:r>
              <a:rPr lang="en-US" sz="2000" b="1" dirty="0">
                <a:solidFill>
                  <a:srgbClr val="202020"/>
                </a:solidFill>
                <a:effectLst/>
                <a:latin typeface="Arial" panose="020B0604020202020204" pitchFamily="34" charset="0"/>
                <a:ea typeface="Calibri" panose="020F0502020204030204" pitchFamily="34" charset="0"/>
                <a:cs typeface="Arial" panose="020B0604020202020204" pitchFamily="34" charset="0"/>
              </a:rPr>
              <a:t>hy do we have a proposed plan that is at or greater than the scale of Toronto in terms of density. </a:t>
            </a:r>
          </a:p>
          <a:p>
            <a:pPr algn="l">
              <a:lnSpc>
                <a:spcPct val="100000"/>
              </a:lnSpc>
              <a:spcBef>
                <a:spcPts val="0"/>
              </a:spcBef>
            </a:pPr>
            <a:endParaRPr lang="en-US" sz="2000" b="1" dirty="0">
              <a:solidFill>
                <a:srgbClr val="202020"/>
              </a:solidFill>
              <a:latin typeface="Arial" panose="020B0604020202020204" pitchFamily="34" charset="0"/>
              <a:ea typeface="Calibri" panose="020F0502020204030204" pitchFamily="34" charset="0"/>
              <a:cs typeface="Arial" panose="020B0604020202020204" pitchFamily="34" charset="0"/>
            </a:endParaRPr>
          </a:p>
          <a:p>
            <a:pPr algn="l">
              <a:lnSpc>
                <a:spcPct val="100000"/>
              </a:lnSpc>
              <a:spcBef>
                <a:spcPts val="0"/>
              </a:spcBef>
            </a:pPr>
            <a:r>
              <a:rPr lang="en-US" sz="2000" b="1" dirty="0">
                <a:solidFill>
                  <a:srgbClr val="202020"/>
                </a:solidFill>
                <a:effectLst/>
                <a:latin typeface="Arial" panose="020B0604020202020204" pitchFamily="34" charset="0"/>
                <a:ea typeface="Calibri" panose="020F0502020204030204" pitchFamily="34" charset="0"/>
                <a:cs typeface="Arial" panose="020B0604020202020204" pitchFamily="34" charset="0"/>
              </a:rPr>
              <a:t>As some residents have expressed: the Town cannot make a developer build, and as such, why are you putting more height to make up for Home Depot or other land-owners not committing to grow by 2051?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09967" y="572157"/>
            <a:ext cx="10901629" cy="1692771"/>
          </a:xfrm>
          <a:prstGeom prst="rect">
            <a:avLst/>
          </a:prstGeom>
          <a:noFill/>
        </p:spPr>
        <p:txBody>
          <a:bodyPr wrap="square">
            <a:spAutoFit/>
          </a:bodyPr>
          <a:lstStyle/>
          <a:p>
            <a:pPr algn="ctr"/>
            <a:r>
              <a:rPr lang="en-US" sz="2400" b="1" dirty="0">
                <a:latin typeface="Arial" panose="020B0604020202020204" pitchFamily="34" charset="0"/>
                <a:cs typeface="Arial" panose="020B0604020202020204" pitchFamily="34" charset="0"/>
              </a:rPr>
              <a:t>MIDTOWN SUMMARY REPORT DATED FEBURARY 15, 2024 </a:t>
            </a:r>
          </a:p>
          <a:p>
            <a:pPr algn="ctr"/>
            <a:r>
              <a:rPr lang="en-US" sz="2400" b="1" dirty="0">
                <a:latin typeface="Arial" panose="020B0604020202020204" pitchFamily="34" charset="0"/>
                <a:cs typeface="Arial" panose="020B0604020202020204" pitchFamily="34" charset="0"/>
              </a:rPr>
              <a:t>still unanswered questions</a:t>
            </a: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1DF2D60B-D648-D150-F1D9-3C6AA34FDB12}"/>
              </a:ext>
            </a:extLst>
          </p:cNvPr>
          <p:cNvSpPr txBox="1"/>
          <p:nvPr/>
        </p:nvSpPr>
        <p:spPr>
          <a:xfrm>
            <a:off x="656708" y="4845006"/>
            <a:ext cx="10724226" cy="707886"/>
          </a:xfrm>
          <a:prstGeom prst="rect">
            <a:avLst/>
          </a:prstGeom>
          <a:noFill/>
        </p:spPr>
        <p:txBody>
          <a:bodyPr wrap="square">
            <a:spAutoFit/>
          </a:bodyPr>
          <a:lstStyle/>
          <a:p>
            <a:r>
              <a:rPr lang="en-US" sz="2000" b="1" dirty="0">
                <a:solidFill>
                  <a:srgbClr val="202020"/>
                </a:solidFill>
                <a:latin typeface="Arial" panose="020B0604020202020204" pitchFamily="34" charset="0"/>
                <a:ea typeface="Calibri" panose="020F0502020204030204" pitchFamily="34" charset="0"/>
                <a:cs typeface="Arial" panose="020B0604020202020204" pitchFamily="34" charset="0"/>
              </a:rPr>
              <a:t>T</a:t>
            </a:r>
            <a:r>
              <a:rPr lang="en-US" sz="2000" b="1" dirty="0">
                <a:solidFill>
                  <a:srgbClr val="202020"/>
                </a:solidFill>
                <a:effectLst/>
                <a:latin typeface="Arial" panose="020B0604020202020204" pitchFamily="34" charset="0"/>
                <a:ea typeface="Calibri" panose="020F0502020204030204" pitchFamily="34" charset="0"/>
                <a:cs typeface="Arial" panose="020B0604020202020204" pitchFamily="34" charset="0"/>
              </a:rPr>
              <a:t>he consultants referenced multiple times 32,000 people and 17,000 jobs by 2051</a:t>
            </a:r>
            <a:r>
              <a:rPr lang="en-US" sz="2000" b="1" dirty="0">
                <a:solidFill>
                  <a:srgbClr val="202020"/>
                </a:solidFill>
                <a:latin typeface="Arial" panose="020B0604020202020204" pitchFamily="34" charset="0"/>
                <a:ea typeface="Calibri" panose="020F0502020204030204" pitchFamily="34" charset="0"/>
                <a:cs typeface="Arial" panose="020B0604020202020204" pitchFamily="34" charset="0"/>
              </a:rPr>
              <a:t> and</a:t>
            </a:r>
            <a:r>
              <a:rPr lang="en-US" sz="2000" b="1" dirty="0">
                <a:solidFill>
                  <a:srgbClr val="202020"/>
                </a:solidFill>
                <a:effectLst/>
                <a:latin typeface="Arial" panose="020B0604020202020204" pitchFamily="34" charset="0"/>
                <a:ea typeface="Calibri" panose="020F0502020204030204" pitchFamily="34" charset="0"/>
                <a:cs typeface="Arial" panose="020B0604020202020204" pitchFamily="34" charset="0"/>
              </a:rPr>
              <a:t> also stated that the build out estimate is 75,000 people and jobs. WHY?</a:t>
            </a:r>
            <a:endParaRPr lang="en-US" sz="20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0E8202F4-175F-0307-A603-ED3628023EEE}"/>
              </a:ext>
            </a:extLst>
          </p:cNvPr>
          <p:cNvSpPr txBox="1"/>
          <p:nvPr/>
        </p:nvSpPr>
        <p:spPr>
          <a:xfrm>
            <a:off x="8214063" y="5894206"/>
            <a:ext cx="6094520" cy="311239"/>
          </a:xfrm>
          <a:prstGeom prst="rect">
            <a:avLst/>
          </a:prstGeom>
          <a:noFill/>
        </p:spPr>
        <p:txBody>
          <a:bodyPr wrap="square">
            <a:spAutoFit/>
          </a:bodyPr>
          <a:lstStyle/>
          <a:p>
            <a:pPr marL="0" marR="0">
              <a:lnSpc>
                <a:spcPct val="107000"/>
              </a:lnSpc>
              <a:spcBef>
                <a:spcPts val="0"/>
              </a:spcBef>
              <a:spcAft>
                <a:spcPts val="800"/>
              </a:spcAft>
            </a:pPr>
            <a:r>
              <a:rPr lang="en-CA" sz="1400" b="1" kern="100" dirty="0">
                <a:effectLst/>
                <a:latin typeface="Arial" panose="020B0604020202020204" pitchFamily="34" charset="0"/>
                <a:ea typeface="Calibri" panose="020F0502020204030204" pitchFamily="34" charset="0"/>
                <a:cs typeface="Times New Roman" panose="02020603050405020304" pitchFamily="18" charset="0"/>
              </a:rPr>
              <a:t>Ward 3 Newsletter dated February 18, 2024</a:t>
            </a:r>
            <a:endParaRPr lang="en-US" sz="14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1455026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1138743"/>
            <a:ext cx="10901629" cy="954107"/>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CONSULTANTS’ OUTLOOK IS FLAWED</a:t>
            </a:r>
          </a:p>
          <a:p>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44A9E0-7A61-685B-7EB3-17A42BA92081}"/>
              </a:ext>
            </a:extLst>
          </p:cNvPr>
          <p:cNvSpPr txBox="1"/>
          <p:nvPr/>
        </p:nvSpPr>
        <p:spPr>
          <a:xfrm>
            <a:off x="1482571" y="3671735"/>
            <a:ext cx="10147977" cy="1323439"/>
          </a:xfrm>
          <a:prstGeom prst="rect">
            <a:avLst/>
          </a:prstGeom>
          <a:noFill/>
        </p:spPr>
        <p:txBody>
          <a:bodyPr wrap="square">
            <a:spAutoFit/>
          </a:bodyPr>
          <a:lstStyle/>
          <a:p>
            <a:pPr algn="l"/>
            <a:r>
              <a:rPr lang="en-US" sz="2000" b="1" i="0" u="none" strike="noStrike" baseline="0" dirty="0">
                <a:latin typeface="Arial" panose="020B0604020202020204" pitchFamily="34" charset="0"/>
                <a:cs typeface="Arial" panose="020B0604020202020204" pitchFamily="34" charset="0"/>
              </a:rPr>
              <a:t>The consortium's inclination towards tall buildings and high-density developments </a:t>
            </a:r>
            <a:r>
              <a:rPr lang="en-US" sz="2000" b="1" dirty="0">
                <a:latin typeface="Arial" panose="020B0604020202020204" pitchFamily="34" charset="0"/>
                <a:cs typeface="Arial" panose="020B0604020202020204" pitchFamily="34" charset="0"/>
              </a:rPr>
              <a:t>have </a:t>
            </a:r>
            <a:r>
              <a:rPr lang="en-US" sz="2000" b="1" i="0" u="none" strike="noStrike" baseline="0" dirty="0">
                <a:latin typeface="Arial" panose="020B0604020202020204" pitchFamily="34" charset="0"/>
                <a:cs typeface="Arial" panose="020B0604020202020204" pitchFamily="34" charset="0"/>
              </a:rPr>
              <a:t>impacted their decision-making and planning processes for proposing designs and constructing buildings that are more appropriate for Midtown</a:t>
            </a:r>
            <a:r>
              <a:rPr lang="en-US" sz="2000" b="1" dirty="0">
                <a:latin typeface="Arial" panose="020B0604020202020204" pitchFamily="34" charset="0"/>
                <a:cs typeface="Arial" panose="020B0604020202020204" pitchFamily="34" charset="0"/>
              </a:rPr>
              <a:t> and Oakville.</a:t>
            </a:r>
            <a:endParaRPr lang="en-CA"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35945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954107"/>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CONSULTATION PROCESS</a:t>
            </a:r>
          </a:p>
          <a:p>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44A9E0-7A61-685B-7EB3-17A42BA92081}"/>
              </a:ext>
            </a:extLst>
          </p:cNvPr>
          <p:cNvSpPr txBox="1"/>
          <p:nvPr/>
        </p:nvSpPr>
        <p:spPr>
          <a:xfrm>
            <a:off x="1293919" y="1668333"/>
            <a:ext cx="9723269" cy="1631216"/>
          </a:xfrm>
          <a:prstGeom prst="rect">
            <a:avLst/>
          </a:prstGeom>
          <a:noFill/>
        </p:spPr>
        <p:txBody>
          <a:bodyPr wrap="square">
            <a:spAutoFit/>
          </a:bodyPr>
          <a:lstStyle/>
          <a:p>
            <a:pPr algn="l"/>
            <a:r>
              <a:rPr lang="en-US" sz="2000" b="1" i="0" u="none" strike="noStrike" baseline="0" dirty="0">
                <a:latin typeface="Arial" panose="020B0604020202020204" pitchFamily="34" charset="0"/>
                <a:cs typeface="Arial" panose="020B0604020202020204" pitchFamily="34" charset="0"/>
              </a:rPr>
              <a:t>The feedback on the Midtown consultation process highlights concerns about transparency, lack of consideration for alternative views, biased presentation of concepts, limited community engagement, inadequate information for informed decision-making, and questionable transparency and integrity in decision-making at the municipal level.</a:t>
            </a:r>
            <a:endParaRPr lang="en-CA" sz="2000" b="1" dirty="0">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5083EE43-B759-64BA-F8AC-35BC78012972}"/>
              </a:ext>
            </a:extLst>
          </p:cNvPr>
          <p:cNvSpPr txBox="1"/>
          <p:nvPr/>
        </p:nvSpPr>
        <p:spPr>
          <a:xfrm>
            <a:off x="5218144" y="3895088"/>
            <a:ext cx="6094520" cy="2308324"/>
          </a:xfrm>
          <a:prstGeom prst="rect">
            <a:avLst/>
          </a:prstGeom>
          <a:noFill/>
        </p:spPr>
        <p:txBody>
          <a:bodyPr wrap="square">
            <a:spAutoFit/>
          </a:bodyPr>
          <a:lstStyle/>
          <a:p>
            <a:pPr marL="285750" indent="-285750">
              <a:buFont typeface="Arial" panose="020B0604020202020204" pitchFamily="34" charset="0"/>
              <a:buChar char="•"/>
            </a:pPr>
            <a:r>
              <a:rPr lang="en-US" sz="1800" b="1" i="0" u="none" strike="noStrike" baseline="0" dirty="0">
                <a:latin typeface="Arial" panose="020B0604020202020204" pitchFamily="34" charset="0"/>
                <a:cs typeface="Arial" panose="020B0604020202020204" pitchFamily="34" charset="0"/>
              </a:rPr>
              <a:t>Lack of Consideration for Alternative Views</a:t>
            </a:r>
          </a:p>
          <a:p>
            <a:endParaRPr lang="en-US" sz="1800" b="1" i="0" u="none" strike="noStrike" baseline="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Biased Presentation of Concepts</a:t>
            </a:r>
          </a:p>
          <a:p>
            <a:pPr marL="285750" indent="-285750">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Lack of Opportunity for Informed Decision-Making</a:t>
            </a:r>
          </a:p>
          <a:p>
            <a:pPr marL="285750" indent="-285750">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Questionable Transparency and Integrity</a:t>
            </a:r>
          </a:p>
          <a:p>
            <a:pPr marL="285750" indent="-285750">
              <a:buFont typeface="Arial" panose="020B0604020202020204" pitchFamily="34" charset="0"/>
              <a:buChar char="•"/>
            </a:pPr>
            <a:endParaRPr lang="en-US" dirty="0"/>
          </a:p>
        </p:txBody>
      </p:sp>
      <p:sp>
        <p:nvSpPr>
          <p:cNvPr id="5" name="TextBox 4">
            <a:extLst>
              <a:ext uri="{FF2B5EF4-FFF2-40B4-BE49-F238E27FC236}">
                <a16:creationId xmlns:a16="http://schemas.microsoft.com/office/drawing/2014/main" id="{D1703D0C-64B2-3EA6-79D7-887E86C7479A}"/>
              </a:ext>
            </a:extLst>
          </p:cNvPr>
          <p:cNvSpPr txBox="1"/>
          <p:nvPr/>
        </p:nvSpPr>
        <p:spPr>
          <a:xfrm>
            <a:off x="525020" y="4271884"/>
            <a:ext cx="6094520" cy="400110"/>
          </a:xfrm>
          <a:prstGeom prst="rect">
            <a:avLst/>
          </a:prstGeom>
          <a:noFill/>
        </p:spPr>
        <p:txBody>
          <a:bodyPr wrap="square">
            <a:spAutoFit/>
          </a:bodyPr>
          <a:lstStyle/>
          <a:p>
            <a:r>
              <a:rPr lang="en-US" sz="2000" b="1" i="0" u="none" strike="noStrike" baseline="0" dirty="0">
                <a:latin typeface="Arial" panose="020B0604020202020204" pitchFamily="34" charset="0"/>
                <a:cs typeface="Arial" panose="020B0604020202020204" pitchFamily="34" charset="0"/>
              </a:rPr>
              <a:t>Key points of criticism include:</a:t>
            </a:r>
            <a:endParaRPr lang="en-US"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903096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307269" y="2354125"/>
            <a:ext cx="11873159" cy="3147578"/>
          </a:xfrm>
        </p:spPr>
        <p:txBody>
          <a:bodyPr anchor="ctr">
            <a:normAutofit/>
          </a:bodyPr>
          <a:lstStyle/>
          <a:p>
            <a:pPr algn="l"/>
            <a:r>
              <a:rPr lang="en-CA" sz="2800" b="1" dirty="0"/>
              <a:t>	</a:t>
            </a:r>
            <a:r>
              <a:rPr lang="en-US" sz="2000" b="1" dirty="0">
                <a:latin typeface="Arial" panose="020B0604020202020204" pitchFamily="34" charset="0"/>
                <a:cs typeface="Arial" panose="020B0604020202020204" pitchFamily="34" charset="0"/>
              </a:rPr>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395012" y="846624"/>
            <a:ext cx="11398928" cy="523220"/>
          </a:xfrm>
          <a:prstGeom prst="rect">
            <a:avLst/>
          </a:prstGeom>
          <a:noFill/>
        </p:spPr>
        <p:txBody>
          <a:bodyPr wrap="square">
            <a:spAutoFit/>
          </a:bodyPr>
          <a:lstStyle/>
          <a:p>
            <a:pPr algn="ctr">
              <a:lnSpc>
                <a:spcPct val="100000"/>
              </a:lnSpc>
              <a:spcBef>
                <a:spcPts val="0"/>
              </a:spcBef>
            </a:pPr>
            <a:r>
              <a:rPr lang="en-US" sz="2800" b="1" dirty="0">
                <a:latin typeface="Arial" panose="020B0604020202020204" pitchFamily="34" charset="0"/>
                <a:cs typeface="Arial" panose="020B0604020202020204" pitchFamily="34" charset="0"/>
              </a:rPr>
              <a:t>LACK OF CONSIDERATION FOR ALTERNATIVE VIEWS:</a:t>
            </a:r>
          </a:p>
        </p:txBody>
      </p:sp>
      <p:sp>
        <p:nvSpPr>
          <p:cNvPr id="6" name="TextBox 5">
            <a:extLst>
              <a:ext uri="{FF2B5EF4-FFF2-40B4-BE49-F238E27FC236}">
                <a16:creationId xmlns:a16="http://schemas.microsoft.com/office/drawing/2014/main" id="{F5E451BF-948F-3D28-114D-C577E53CD90E}"/>
              </a:ext>
            </a:extLst>
          </p:cNvPr>
          <p:cNvSpPr txBox="1"/>
          <p:nvPr/>
        </p:nvSpPr>
        <p:spPr>
          <a:xfrm>
            <a:off x="1330527" y="3617188"/>
            <a:ext cx="9978501" cy="1323439"/>
          </a:xfrm>
          <a:prstGeom prst="rect">
            <a:avLst/>
          </a:prstGeom>
          <a:noFill/>
        </p:spPr>
        <p:txBody>
          <a:bodyPr wrap="square">
            <a:spAutoFit/>
          </a:bodyPr>
          <a:lstStyle/>
          <a:p>
            <a:pPr algn="l"/>
            <a:r>
              <a:rPr lang="en-US" sz="2000" b="1" i="0" u="none" strike="noStrike" baseline="0" dirty="0">
                <a:latin typeface="Arial" panose="020B0604020202020204" pitchFamily="34" charset="0"/>
                <a:cs typeface="Arial" panose="020B0604020202020204" pitchFamily="34" charset="0"/>
              </a:rPr>
              <a:t>The public consultation process seemingly neglected suggestions made by </a:t>
            </a:r>
            <a:r>
              <a:rPr lang="en-US" sz="2000" b="1" dirty="0">
                <a:latin typeface="Arial" panose="020B0604020202020204" pitchFamily="34" charset="0"/>
                <a:cs typeface="Arial" panose="020B0604020202020204" pitchFamily="34" charset="0"/>
              </a:rPr>
              <a:t>members of </a:t>
            </a:r>
            <a:r>
              <a:rPr lang="en-US" sz="2000" b="1" i="0" u="none" strike="noStrike" baseline="0" dirty="0">
                <a:latin typeface="Arial" panose="020B0604020202020204" pitchFamily="34" charset="0"/>
                <a:cs typeface="Arial" panose="020B0604020202020204" pitchFamily="34" charset="0"/>
              </a:rPr>
              <a:t>Council, residents’ associations, and residents. Alternatives presented during Town Hall Meetings were not shared with the public, potentially limiting the scope of feedback and decision-making.</a:t>
            </a:r>
            <a:endParaRPr lang="en-US"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33187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US" sz="2000" b="1" dirty="0">
              <a:latin typeface="Arial" panose="020B0604020202020204" pitchFamily="34" charset="0"/>
              <a:cs typeface="Arial" panose="020B0604020202020204" pitchFamily="34" charset="0"/>
            </a:endParaRPr>
          </a:p>
          <a:p>
            <a:pPr algn="l">
              <a:lnSpc>
                <a:spcPct val="100000"/>
              </a:lnSpc>
              <a:spcBef>
                <a:spcPts val="0"/>
              </a:spcBef>
            </a:pPr>
            <a:r>
              <a:rPr lang="en-US" sz="2000" b="1" dirty="0">
                <a:latin typeface="Arial" panose="020B0604020202020204" pitchFamily="34" charset="0"/>
                <a:cs typeface="Arial" panose="020B0604020202020204" pitchFamily="34" charset="0"/>
              </a:rPr>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887917" y="621029"/>
            <a:ext cx="10901629" cy="523220"/>
          </a:xfrm>
          <a:prstGeom prst="rect">
            <a:avLst/>
          </a:prstGeom>
          <a:noFill/>
        </p:spPr>
        <p:txBody>
          <a:bodyPr wrap="square">
            <a:spAutoFit/>
          </a:bodyPr>
          <a:lstStyle/>
          <a:p>
            <a:pPr algn="ctr">
              <a:lnSpc>
                <a:spcPct val="100000"/>
              </a:lnSpc>
              <a:spcBef>
                <a:spcPts val="0"/>
              </a:spcBef>
            </a:pPr>
            <a:r>
              <a:rPr lang="en-US" sz="2800" b="1" dirty="0">
                <a:latin typeface="Arial" panose="020B0604020202020204" pitchFamily="34" charset="0"/>
                <a:cs typeface="Arial" panose="020B0604020202020204" pitchFamily="34" charset="0"/>
              </a:rPr>
              <a:t>BIASED PRESENTATION OF CONCEPTS:</a:t>
            </a:r>
          </a:p>
        </p:txBody>
      </p:sp>
      <p:sp>
        <p:nvSpPr>
          <p:cNvPr id="6" name="TextBox 5">
            <a:extLst>
              <a:ext uri="{FF2B5EF4-FFF2-40B4-BE49-F238E27FC236}">
                <a16:creationId xmlns:a16="http://schemas.microsoft.com/office/drawing/2014/main" id="{CBA58334-64B8-F91E-46DF-D91150EA2CE3}"/>
              </a:ext>
            </a:extLst>
          </p:cNvPr>
          <p:cNvSpPr txBox="1"/>
          <p:nvPr/>
        </p:nvSpPr>
        <p:spPr>
          <a:xfrm>
            <a:off x="1287263" y="2120208"/>
            <a:ext cx="9498354" cy="3170099"/>
          </a:xfrm>
          <a:prstGeom prst="rect">
            <a:avLst/>
          </a:prstGeom>
          <a:noFill/>
        </p:spPr>
        <p:txBody>
          <a:bodyPr wrap="square">
            <a:spAutoFit/>
          </a:bodyPr>
          <a:lstStyle/>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The consultants conducting the public consultation were perceived to be biased in their presentation of the proposed concepts, potentially influencing attendees to favor tall buildings and high density without being presented with alternative options.</a:t>
            </a:r>
          </a:p>
          <a:p>
            <a:endParaRPr lang="en-US" sz="2000" b="1" dirty="0">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The absence of information on how the 473 online viewers were encouraged to provide feedback on the concepts, as well as the limited details on attendees (160) interaction with the interactive booths, raises questions about the depth of community engagement and input considered in the decision-making process.</a:t>
            </a:r>
          </a:p>
        </p:txBody>
      </p:sp>
    </p:spTree>
    <p:extLst>
      <p:ext uri="{BB962C8B-B14F-4D97-AF65-F5344CB8AC3E}">
        <p14:creationId xmlns:p14="http://schemas.microsoft.com/office/powerpoint/2010/main" val="267156152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US" sz="2000" b="1" dirty="0">
              <a:latin typeface="Arial" panose="020B0604020202020204" pitchFamily="34" charset="0"/>
              <a:cs typeface="Arial" panose="020B0604020202020204" pitchFamily="34" charset="0"/>
            </a:endParaRPr>
          </a:p>
          <a:p>
            <a:pPr algn="l">
              <a:lnSpc>
                <a:spcPct val="100000"/>
              </a:lnSpc>
              <a:spcBef>
                <a:spcPts val="0"/>
              </a:spcBef>
            </a:pPr>
            <a:r>
              <a:rPr lang="en-US" sz="2000" b="1" dirty="0">
                <a:latin typeface="Arial" panose="020B0604020202020204" pitchFamily="34" charset="0"/>
                <a:cs typeface="Arial" panose="020B0604020202020204" pitchFamily="34" charset="0"/>
              </a:rPr>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2775" y="929381"/>
            <a:ext cx="10901629" cy="523220"/>
          </a:xfrm>
          <a:prstGeom prst="rect">
            <a:avLst/>
          </a:prstGeom>
          <a:noFill/>
        </p:spPr>
        <p:txBody>
          <a:bodyPr wrap="square">
            <a:spAutoFit/>
          </a:bodyPr>
          <a:lstStyle/>
          <a:p>
            <a:pPr algn="ctr">
              <a:lnSpc>
                <a:spcPct val="100000"/>
              </a:lnSpc>
              <a:spcBef>
                <a:spcPts val="0"/>
              </a:spcBef>
            </a:pPr>
            <a:r>
              <a:rPr lang="en-US" sz="2800" b="1" i="0" u="none" strike="noStrike" baseline="0" dirty="0">
                <a:latin typeface="Arial" panose="020B0604020202020204" pitchFamily="34" charset="0"/>
                <a:cs typeface="Arial" panose="020B0604020202020204" pitchFamily="34" charset="0"/>
              </a:rPr>
              <a:t>LACK OF OPPORTUNITY FOR INFORMED DECISION-MAKING:</a:t>
            </a:r>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B8122AE-AC48-384C-F84A-6061960BF98D}"/>
              </a:ext>
            </a:extLst>
          </p:cNvPr>
          <p:cNvSpPr txBox="1"/>
          <p:nvPr/>
        </p:nvSpPr>
        <p:spPr>
          <a:xfrm>
            <a:off x="1180729" y="3701457"/>
            <a:ext cx="10093911" cy="1323439"/>
          </a:xfrm>
          <a:prstGeom prst="rect">
            <a:avLst/>
          </a:prstGeom>
          <a:noFill/>
        </p:spPr>
        <p:txBody>
          <a:bodyPr wrap="square">
            <a:spAutoFit/>
          </a:bodyPr>
          <a:lstStyle/>
          <a:p>
            <a:r>
              <a:rPr lang="en-US" sz="2000" b="1" dirty="0">
                <a:latin typeface="Arial" panose="020B0604020202020204" pitchFamily="34" charset="0"/>
                <a:cs typeface="Arial" panose="020B0604020202020204" pitchFamily="34" charset="0"/>
              </a:rPr>
              <a:t>The absence of metrics on the demographics of users (18,000) and impressions (32,000), as well as the focus on only three specific concepts without presenting alternatives, suggest a lack of context for attendees to make informed decisions on the Official Plan Amendment.</a:t>
            </a:r>
          </a:p>
        </p:txBody>
      </p:sp>
    </p:spTree>
    <p:extLst>
      <p:ext uri="{BB962C8B-B14F-4D97-AF65-F5344CB8AC3E}">
        <p14:creationId xmlns:p14="http://schemas.microsoft.com/office/powerpoint/2010/main" val="34304901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56084" y="1561435"/>
            <a:ext cx="11873159" cy="3147578"/>
          </a:xfrm>
        </p:spPr>
        <p:txBody>
          <a:bodyPr anchor="ctr">
            <a:normAutofit/>
          </a:bodyPr>
          <a:lstStyle/>
          <a:p>
            <a:pPr algn="l">
              <a:lnSpc>
                <a:spcPct val="100000"/>
              </a:lnSpc>
              <a:spcBef>
                <a:spcPts val="0"/>
              </a:spcBef>
            </a:pPr>
            <a:r>
              <a:rPr lang="en-CA" sz="2800" b="1" dirty="0"/>
              <a:t>	</a:t>
            </a:r>
            <a:endParaRPr lang="en-US" sz="2000" b="1" dirty="0">
              <a:latin typeface="Arial" panose="020B0604020202020204" pitchFamily="34" charset="0"/>
              <a:cs typeface="Arial" panose="020B0604020202020204" pitchFamily="34" charset="0"/>
            </a:endParaRPr>
          </a:p>
          <a:p>
            <a:pPr algn="l">
              <a:lnSpc>
                <a:spcPct val="100000"/>
              </a:lnSpc>
              <a:spcBef>
                <a:spcPts val="0"/>
              </a:spcBef>
            </a:pPr>
            <a:r>
              <a:rPr lang="en-US" sz="2000" b="1" dirty="0">
                <a:latin typeface="Arial" panose="020B0604020202020204" pitchFamily="34" charset="0"/>
                <a:cs typeface="Arial" panose="020B0604020202020204" pitchFamily="34" charset="0"/>
              </a:rPr>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523220"/>
          </a:xfrm>
          <a:prstGeom prst="rect">
            <a:avLst/>
          </a:prstGeom>
          <a:noFill/>
        </p:spPr>
        <p:txBody>
          <a:bodyPr wrap="square">
            <a:spAutoFit/>
          </a:bodyPr>
          <a:lstStyle/>
          <a:p>
            <a:pPr algn="ctr">
              <a:lnSpc>
                <a:spcPct val="100000"/>
              </a:lnSpc>
              <a:spcBef>
                <a:spcPts val="0"/>
              </a:spcBef>
            </a:pPr>
            <a:r>
              <a:rPr lang="en-US" sz="2800" b="1" dirty="0">
                <a:latin typeface="Arial" panose="020B0604020202020204" pitchFamily="34" charset="0"/>
                <a:cs typeface="Arial" panose="020B0604020202020204" pitchFamily="34" charset="0"/>
              </a:rPr>
              <a:t>QUESTIONABLE TRANSPARENCY AND INTEGRITY:</a:t>
            </a:r>
          </a:p>
        </p:txBody>
      </p:sp>
      <p:sp>
        <p:nvSpPr>
          <p:cNvPr id="4" name="TextBox 3">
            <a:extLst>
              <a:ext uri="{FF2B5EF4-FFF2-40B4-BE49-F238E27FC236}">
                <a16:creationId xmlns:a16="http://schemas.microsoft.com/office/drawing/2014/main" id="{12F51935-EA19-879B-6B42-0BFA7351E748}"/>
              </a:ext>
            </a:extLst>
          </p:cNvPr>
          <p:cNvSpPr txBox="1"/>
          <p:nvPr/>
        </p:nvSpPr>
        <p:spPr>
          <a:xfrm>
            <a:off x="1579312" y="2214309"/>
            <a:ext cx="8594498" cy="1938992"/>
          </a:xfrm>
          <a:prstGeom prst="rect">
            <a:avLst/>
          </a:prstGeom>
          <a:noFill/>
        </p:spPr>
        <p:txBody>
          <a:bodyPr wrap="square">
            <a:spAutoFit/>
          </a:bodyPr>
          <a:lstStyle/>
          <a:p>
            <a:pPr marL="342900" indent="-342900" algn="l">
              <a:buFont typeface="Arial" panose="020B0604020202020204" pitchFamily="34" charset="0"/>
              <a:buChar char="•"/>
            </a:pPr>
            <a:r>
              <a:rPr lang="en-US" sz="2000" b="1" i="0" u="none" strike="noStrike" baseline="0" dirty="0">
                <a:latin typeface="Arial" panose="020B0604020202020204" pitchFamily="34" charset="0"/>
                <a:cs typeface="Arial" panose="020B0604020202020204" pitchFamily="34" charset="0"/>
              </a:rPr>
              <a:t>The overall process is characterized as distorted, misrepresented, and misleading, raising concerns about the transparency and integrity of the decision-making process.</a:t>
            </a:r>
          </a:p>
          <a:p>
            <a:pPr marL="342900" indent="-342900" algn="l">
              <a:buFont typeface="Arial" panose="020B0604020202020204" pitchFamily="34" charset="0"/>
              <a:buChar char="•"/>
            </a:pPr>
            <a:endParaRPr lang="en-US" sz="2000" b="1" i="0" u="none" strike="noStrike" baseline="0" dirty="0">
              <a:latin typeface="Arial" panose="020B0604020202020204" pitchFamily="34" charset="0"/>
              <a:cs typeface="Arial" panose="020B0604020202020204" pitchFamily="34" charset="0"/>
            </a:endParaRPr>
          </a:p>
          <a:p>
            <a:pPr marL="342900" indent="-342900" algn="l">
              <a:buFont typeface="Arial" panose="020B0604020202020204" pitchFamily="34" charset="0"/>
              <a:buChar char="•"/>
            </a:pPr>
            <a:r>
              <a:rPr lang="en-US" sz="2000" b="1" i="0" u="none" strike="noStrike" baseline="0" dirty="0">
                <a:latin typeface="Arial" panose="020B0604020202020204" pitchFamily="34" charset="0"/>
                <a:cs typeface="Arial" panose="020B0604020202020204" pitchFamily="34" charset="0"/>
              </a:rPr>
              <a:t>The passing of minutes on February 27 under questionable circumstances reflects poorly on the Mayor and Town Council.</a:t>
            </a:r>
            <a:endParaRPr lang="en-US"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86945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2764</TotalTime>
  <Words>919</Words>
  <Application>Microsoft Office PowerPoint</Application>
  <PresentationFormat>Widescreen</PresentationFormat>
  <Paragraphs>122</Paragraphs>
  <Slides>16</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16</vt:i4>
      </vt:variant>
    </vt:vector>
  </HeadingPairs>
  <TitlesOfParts>
    <vt:vector size="22" baseType="lpstr">
      <vt:lpstr>Aptos</vt:lpstr>
      <vt:lpstr>Arial</vt:lpstr>
      <vt:lpstr>Calibri</vt:lpstr>
      <vt:lpstr>Calibri Light</vt:lpstr>
      <vt:lpstr>Noto Sans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168</cp:revision>
  <dcterms:created xsi:type="dcterms:W3CDTF">2023-05-19T19:06:57Z</dcterms:created>
  <dcterms:modified xsi:type="dcterms:W3CDTF">2024-04-22T17:09:30Z</dcterms:modified>
</cp:coreProperties>
</file>