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0" r:id="rId3"/>
    <p:sldId id="291" r:id="rId4"/>
    <p:sldId id="293" r:id="rId5"/>
    <p:sldId id="294" r:id="rId6"/>
    <p:sldId id="299" r:id="rId7"/>
    <p:sldId id="296" r:id="rId8"/>
    <p:sldId id="295" r:id="rId9"/>
    <p:sldId id="297" r:id="rId10"/>
    <p:sldId id="290" r:id="rId11"/>
    <p:sldId id="300" r:id="rId12"/>
    <p:sldId id="28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7274FC-6181-43D8-9407-64A63C4730B8}">
          <p14:sldIdLst>
            <p14:sldId id="256"/>
            <p14:sldId id="280"/>
            <p14:sldId id="291"/>
            <p14:sldId id="293"/>
            <p14:sldId id="294"/>
            <p14:sldId id="299"/>
            <p14:sldId id="296"/>
            <p14:sldId id="295"/>
            <p14:sldId id="297"/>
            <p14:sldId id="290"/>
            <p14:sldId id="300"/>
            <p14:sldId id="289"/>
          </p14:sldIdLst>
        </p14:section>
        <p14:section name="Untitled Section" id="{70A0FEAC-CBE9-4218-B728-8A64C0BD47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108" d="100"/>
          <a:sy n="108" d="100"/>
        </p:scale>
        <p:origin x="654"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Reid" userId="287600f1-a04c-4d74-b9df-0c578d89be74" providerId="ADAL" clId="{49FEBF16-88B2-490C-98DF-3BC2C07A700C}"/>
    <pc:docChg chg="custSel modSld">
      <pc:chgData name="Michael Reid" userId="287600f1-a04c-4d74-b9df-0c578d89be74" providerId="ADAL" clId="{49FEBF16-88B2-490C-98DF-3BC2C07A700C}" dt="2024-04-21T17:18:33.375" v="6" actId="1076"/>
      <pc:docMkLst>
        <pc:docMk/>
      </pc:docMkLst>
      <pc:sldChg chg="addSp delSp modSp mod">
        <pc:chgData name="Michael Reid" userId="287600f1-a04c-4d74-b9df-0c578d89be74" providerId="ADAL" clId="{49FEBF16-88B2-490C-98DF-3BC2C07A700C}" dt="2024-04-21T17:18:33.375" v="6" actId="1076"/>
        <pc:sldMkLst>
          <pc:docMk/>
          <pc:sldMk cId="1122823067" sldId="280"/>
        </pc:sldMkLst>
        <pc:picChg chg="del">
          <ac:chgData name="Michael Reid" userId="287600f1-a04c-4d74-b9df-0c578d89be74" providerId="ADAL" clId="{49FEBF16-88B2-490C-98DF-3BC2C07A700C}" dt="2024-04-21T17:18:19.429" v="2" actId="478"/>
          <ac:picMkLst>
            <pc:docMk/>
            <pc:sldMk cId="1122823067" sldId="280"/>
            <ac:picMk id="2" creationId="{78576822-D4CA-0B60-F988-0A4A5C9640A5}"/>
          </ac:picMkLst>
        </pc:picChg>
        <pc:picChg chg="add mod">
          <ac:chgData name="Michael Reid" userId="287600f1-a04c-4d74-b9df-0c578d89be74" providerId="ADAL" clId="{49FEBF16-88B2-490C-98DF-3BC2C07A700C}" dt="2024-04-21T17:18:33.375" v="6" actId="1076"/>
          <ac:picMkLst>
            <pc:docMk/>
            <pc:sldMk cId="1122823067" sldId="280"/>
            <ac:picMk id="5" creationId="{2B5B6072-F3B5-8504-44C3-B1B411763A8F}"/>
          </ac:picMkLst>
        </pc:picChg>
      </pc:sldChg>
      <pc:sldChg chg="modSp mod">
        <pc:chgData name="Michael Reid" userId="287600f1-a04c-4d74-b9df-0c578d89be74" providerId="ADAL" clId="{49FEBF16-88B2-490C-98DF-3BC2C07A700C}" dt="2024-04-20T19:46:03.176" v="1" actId="20577"/>
        <pc:sldMkLst>
          <pc:docMk/>
          <pc:sldMk cId="3359571764" sldId="300"/>
        </pc:sldMkLst>
        <pc:spChg chg="mod">
          <ac:chgData name="Michael Reid" userId="287600f1-a04c-4d74-b9df-0c578d89be74" providerId="ADAL" clId="{49FEBF16-88B2-490C-98DF-3BC2C07A700C}" dt="2024-04-20T19:46:03.176" v="1" actId="20577"/>
          <ac:spMkLst>
            <pc:docMk/>
            <pc:sldMk cId="3359571764" sldId="300"/>
            <ac:spMk id="4" creationId="{363DFD4B-06B3-4F46-EB46-6C73F81E95B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936C9-4585-430E-BF32-BEA5BD7F2E42}" type="datetimeFigureOut">
              <a:rPr lang="en-US" smtClean="0"/>
              <a:t>4/21/2024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ED176-D6C4-494E-A543-B67265926D9D}" type="slidenum">
              <a:rPr lang="en-US" smtClean="0"/>
              <a:t>‹#›</a:t>
            </a:fld>
            <a:endParaRPr lang="en-US" dirty="0"/>
          </a:p>
        </p:txBody>
      </p:sp>
    </p:spTree>
    <p:extLst>
      <p:ext uri="{BB962C8B-B14F-4D97-AF65-F5344CB8AC3E}">
        <p14:creationId xmlns:p14="http://schemas.microsoft.com/office/powerpoint/2010/main" val="1852359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AAA33-7658-99B5-AA62-214BF255ED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C4A1C6F-ADE5-295B-83C1-EC34350DC0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1ACA6DB-AC4E-F28F-BBDA-4619A236F56D}"/>
              </a:ext>
            </a:extLst>
          </p:cNvPr>
          <p:cNvSpPr>
            <a:spLocks noGrp="1"/>
          </p:cNvSpPr>
          <p:nvPr>
            <p:ph type="dt" sz="half" idx="10"/>
          </p:nvPr>
        </p:nvSpPr>
        <p:spPr/>
        <p:txBody>
          <a:bodyPr/>
          <a:lstStyle/>
          <a:p>
            <a:fld id="{E5A30F0A-5C22-4880-8E7B-4336C2DE0B4F}" type="datetimeFigureOut">
              <a:rPr lang="en-CA" smtClean="0"/>
              <a:t>2024-04-21</a:t>
            </a:fld>
            <a:endParaRPr lang="en-CA" dirty="0"/>
          </a:p>
        </p:txBody>
      </p:sp>
      <p:sp>
        <p:nvSpPr>
          <p:cNvPr id="5" name="Footer Placeholder 4">
            <a:extLst>
              <a:ext uri="{FF2B5EF4-FFF2-40B4-BE49-F238E27FC236}">
                <a16:creationId xmlns:a16="http://schemas.microsoft.com/office/drawing/2014/main" id="{17486B13-6A86-9A83-5157-F18BEDCB318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0F320ABF-C746-93BF-A367-64C49620AD37}"/>
              </a:ext>
            </a:extLst>
          </p:cNvPr>
          <p:cNvSpPr>
            <a:spLocks noGrp="1"/>
          </p:cNvSpPr>
          <p:nvPr>
            <p:ph type="sldNum" sz="quarter" idx="12"/>
          </p:nvPr>
        </p:nvSpPr>
        <p:spPr/>
        <p:txBody>
          <a:bodyPr/>
          <a:lstStyle/>
          <a:p>
            <a:fld id="{C3C6B8E0-2746-4AC5-A99D-1C73BF4D8DDD}" type="slidenum">
              <a:rPr lang="en-CA" smtClean="0"/>
              <a:t>‹#›</a:t>
            </a:fld>
            <a:endParaRPr lang="en-CA" dirty="0"/>
          </a:p>
        </p:txBody>
      </p:sp>
    </p:spTree>
    <p:extLst>
      <p:ext uri="{BB962C8B-B14F-4D97-AF65-F5344CB8AC3E}">
        <p14:creationId xmlns:p14="http://schemas.microsoft.com/office/powerpoint/2010/main" val="144963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D7A36-BC14-FCE1-5F4C-3EA812A296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C1A2D5A-F17E-7DB4-BF18-79201904F1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D5573C7-E2A3-BA9C-4CC2-463F37A16641}"/>
              </a:ext>
            </a:extLst>
          </p:cNvPr>
          <p:cNvSpPr>
            <a:spLocks noGrp="1"/>
          </p:cNvSpPr>
          <p:nvPr>
            <p:ph type="dt" sz="half" idx="10"/>
          </p:nvPr>
        </p:nvSpPr>
        <p:spPr/>
        <p:txBody>
          <a:bodyPr/>
          <a:lstStyle/>
          <a:p>
            <a:fld id="{E5A30F0A-5C22-4880-8E7B-4336C2DE0B4F}" type="datetimeFigureOut">
              <a:rPr lang="en-CA" smtClean="0"/>
              <a:t>2024-04-21</a:t>
            </a:fld>
            <a:endParaRPr lang="en-CA" dirty="0"/>
          </a:p>
        </p:txBody>
      </p:sp>
      <p:sp>
        <p:nvSpPr>
          <p:cNvPr id="5" name="Footer Placeholder 4">
            <a:extLst>
              <a:ext uri="{FF2B5EF4-FFF2-40B4-BE49-F238E27FC236}">
                <a16:creationId xmlns:a16="http://schemas.microsoft.com/office/drawing/2014/main" id="{E4DC737C-835B-9C9E-9EA2-1A630070C35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9EA4F38-265B-15F7-AB76-6177827285FA}"/>
              </a:ext>
            </a:extLst>
          </p:cNvPr>
          <p:cNvSpPr>
            <a:spLocks noGrp="1"/>
          </p:cNvSpPr>
          <p:nvPr>
            <p:ph type="sldNum" sz="quarter" idx="12"/>
          </p:nvPr>
        </p:nvSpPr>
        <p:spPr/>
        <p:txBody>
          <a:bodyPr/>
          <a:lstStyle/>
          <a:p>
            <a:fld id="{C3C6B8E0-2746-4AC5-A99D-1C73BF4D8DDD}" type="slidenum">
              <a:rPr lang="en-CA" smtClean="0"/>
              <a:t>‹#›</a:t>
            </a:fld>
            <a:endParaRPr lang="en-CA" dirty="0"/>
          </a:p>
        </p:txBody>
      </p:sp>
    </p:spTree>
    <p:extLst>
      <p:ext uri="{BB962C8B-B14F-4D97-AF65-F5344CB8AC3E}">
        <p14:creationId xmlns:p14="http://schemas.microsoft.com/office/powerpoint/2010/main" val="3301415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4F3E5E-7578-0C9D-4C43-6FD19BB803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96252A6-000F-23B6-6342-02A68070B4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5F36E8E-EFAB-4C5E-6B7C-C3CD07AFD853}"/>
              </a:ext>
            </a:extLst>
          </p:cNvPr>
          <p:cNvSpPr>
            <a:spLocks noGrp="1"/>
          </p:cNvSpPr>
          <p:nvPr>
            <p:ph type="dt" sz="half" idx="10"/>
          </p:nvPr>
        </p:nvSpPr>
        <p:spPr/>
        <p:txBody>
          <a:bodyPr/>
          <a:lstStyle/>
          <a:p>
            <a:fld id="{E5A30F0A-5C22-4880-8E7B-4336C2DE0B4F}" type="datetimeFigureOut">
              <a:rPr lang="en-CA" smtClean="0"/>
              <a:t>2024-04-21</a:t>
            </a:fld>
            <a:endParaRPr lang="en-CA" dirty="0"/>
          </a:p>
        </p:txBody>
      </p:sp>
      <p:sp>
        <p:nvSpPr>
          <p:cNvPr id="5" name="Footer Placeholder 4">
            <a:extLst>
              <a:ext uri="{FF2B5EF4-FFF2-40B4-BE49-F238E27FC236}">
                <a16:creationId xmlns:a16="http://schemas.microsoft.com/office/drawing/2014/main" id="{1C53E80B-CA20-E834-0A2B-59451AD6ED12}"/>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D3D1F0C-4000-CF55-E829-F57AD91CE7FD}"/>
              </a:ext>
            </a:extLst>
          </p:cNvPr>
          <p:cNvSpPr>
            <a:spLocks noGrp="1"/>
          </p:cNvSpPr>
          <p:nvPr>
            <p:ph type="sldNum" sz="quarter" idx="12"/>
          </p:nvPr>
        </p:nvSpPr>
        <p:spPr/>
        <p:txBody>
          <a:bodyPr/>
          <a:lstStyle/>
          <a:p>
            <a:fld id="{C3C6B8E0-2746-4AC5-A99D-1C73BF4D8DDD}" type="slidenum">
              <a:rPr lang="en-CA" smtClean="0"/>
              <a:t>‹#›</a:t>
            </a:fld>
            <a:endParaRPr lang="en-CA" dirty="0"/>
          </a:p>
        </p:txBody>
      </p:sp>
    </p:spTree>
    <p:extLst>
      <p:ext uri="{BB962C8B-B14F-4D97-AF65-F5344CB8AC3E}">
        <p14:creationId xmlns:p14="http://schemas.microsoft.com/office/powerpoint/2010/main" val="2856194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19FE7-1B01-90F6-F148-B1EEEBF80C1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D0491E8-E6CD-40E0-25D4-7BEEE65F38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15FBFE3-7825-B59E-F555-20B73E9B71D7}"/>
              </a:ext>
            </a:extLst>
          </p:cNvPr>
          <p:cNvSpPr>
            <a:spLocks noGrp="1"/>
          </p:cNvSpPr>
          <p:nvPr>
            <p:ph type="dt" sz="half" idx="10"/>
          </p:nvPr>
        </p:nvSpPr>
        <p:spPr/>
        <p:txBody>
          <a:bodyPr/>
          <a:lstStyle/>
          <a:p>
            <a:fld id="{E5A30F0A-5C22-4880-8E7B-4336C2DE0B4F}" type="datetimeFigureOut">
              <a:rPr lang="en-CA" smtClean="0"/>
              <a:t>2024-04-21</a:t>
            </a:fld>
            <a:endParaRPr lang="en-CA" dirty="0"/>
          </a:p>
        </p:txBody>
      </p:sp>
      <p:sp>
        <p:nvSpPr>
          <p:cNvPr id="5" name="Footer Placeholder 4">
            <a:extLst>
              <a:ext uri="{FF2B5EF4-FFF2-40B4-BE49-F238E27FC236}">
                <a16:creationId xmlns:a16="http://schemas.microsoft.com/office/drawing/2014/main" id="{5000BDA8-1AC2-4CEB-4A8B-0F41B2ACEDFC}"/>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D90E717-5DEF-F23E-D4D2-34632ACEE470}"/>
              </a:ext>
            </a:extLst>
          </p:cNvPr>
          <p:cNvSpPr>
            <a:spLocks noGrp="1"/>
          </p:cNvSpPr>
          <p:nvPr>
            <p:ph type="sldNum" sz="quarter" idx="12"/>
          </p:nvPr>
        </p:nvSpPr>
        <p:spPr/>
        <p:txBody>
          <a:bodyPr/>
          <a:lstStyle/>
          <a:p>
            <a:fld id="{C3C6B8E0-2746-4AC5-A99D-1C73BF4D8DDD}" type="slidenum">
              <a:rPr lang="en-CA" smtClean="0"/>
              <a:t>‹#›</a:t>
            </a:fld>
            <a:endParaRPr lang="en-CA" dirty="0"/>
          </a:p>
        </p:txBody>
      </p:sp>
    </p:spTree>
    <p:extLst>
      <p:ext uri="{BB962C8B-B14F-4D97-AF65-F5344CB8AC3E}">
        <p14:creationId xmlns:p14="http://schemas.microsoft.com/office/powerpoint/2010/main" val="711675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E1117-9DA1-5CC5-5223-634DD7C55E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DEFC768-E6E5-D095-5A56-D20F899720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6A0019-ED90-1C27-AE5B-B7E6A719D94C}"/>
              </a:ext>
            </a:extLst>
          </p:cNvPr>
          <p:cNvSpPr>
            <a:spLocks noGrp="1"/>
          </p:cNvSpPr>
          <p:nvPr>
            <p:ph type="dt" sz="half" idx="10"/>
          </p:nvPr>
        </p:nvSpPr>
        <p:spPr/>
        <p:txBody>
          <a:bodyPr/>
          <a:lstStyle/>
          <a:p>
            <a:fld id="{E5A30F0A-5C22-4880-8E7B-4336C2DE0B4F}" type="datetimeFigureOut">
              <a:rPr lang="en-CA" smtClean="0"/>
              <a:t>2024-04-21</a:t>
            </a:fld>
            <a:endParaRPr lang="en-CA" dirty="0"/>
          </a:p>
        </p:txBody>
      </p:sp>
      <p:sp>
        <p:nvSpPr>
          <p:cNvPr id="5" name="Footer Placeholder 4">
            <a:extLst>
              <a:ext uri="{FF2B5EF4-FFF2-40B4-BE49-F238E27FC236}">
                <a16:creationId xmlns:a16="http://schemas.microsoft.com/office/drawing/2014/main" id="{48CCBA62-86A0-F5D5-E03E-DF29D0DC8056}"/>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9DE9EC28-9AF9-AE1C-A41C-C680DF3B9F4F}"/>
              </a:ext>
            </a:extLst>
          </p:cNvPr>
          <p:cNvSpPr>
            <a:spLocks noGrp="1"/>
          </p:cNvSpPr>
          <p:nvPr>
            <p:ph type="sldNum" sz="quarter" idx="12"/>
          </p:nvPr>
        </p:nvSpPr>
        <p:spPr/>
        <p:txBody>
          <a:bodyPr/>
          <a:lstStyle/>
          <a:p>
            <a:fld id="{C3C6B8E0-2746-4AC5-A99D-1C73BF4D8DDD}" type="slidenum">
              <a:rPr lang="en-CA" smtClean="0"/>
              <a:t>‹#›</a:t>
            </a:fld>
            <a:endParaRPr lang="en-CA" dirty="0"/>
          </a:p>
        </p:txBody>
      </p:sp>
    </p:spTree>
    <p:extLst>
      <p:ext uri="{BB962C8B-B14F-4D97-AF65-F5344CB8AC3E}">
        <p14:creationId xmlns:p14="http://schemas.microsoft.com/office/powerpoint/2010/main" val="3788564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AD61-6DE9-EBB5-6ADA-E1D6497FECF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2FC305B-DD54-F2EF-3968-CC3971113D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D0199F-587C-290A-27EA-0DA8590E90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108AD48-6E48-255E-BC85-3B73DD10D6AC}"/>
              </a:ext>
            </a:extLst>
          </p:cNvPr>
          <p:cNvSpPr>
            <a:spLocks noGrp="1"/>
          </p:cNvSpPr>
          <p:nvPr>
            <p:ph type="dt" sz="half" idx="10"/>
          </p:nvPr>
        </p:nvSpPr>
        <p:spPr/>
        <p:txBody>
          <a:bodyPr/>
          <a:lstStyle/>
          <a:p>
            <a:fld id="{E5A30F0A-5C22-4880-8E7B-4336C2DE0B4F}" type="datetimeFigureOut">
              <a:rPr lang="en-CA" smtClean="0"/>
              <a:t>2024-04-21</a:t>
            </a:fld>
            <a:endParaRPr lang="en-CA" dirty="0"/>
          </a:p>
        </p:txBody>
      </p:sp>
      <p:sp>
        <p:nvSpPr>
          <p:cNvPr id="6" name="Footer Placeholder 5">
            <a:extLst>
              <a:ext uri="{FF2B5EF4-FFF2-40B4-BE49-F238E27FC236}">
                <a16:creationId xmlns:a16="http://schemas.microsoft.com/office/drawing/2014/main" id="{394FE33A-6771-A138-D06E-C52DB9BE4C53}"/>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1A5A3719-7387-F9F1-01D7-9515C2692D1B}"/>
              </a:ext>
            </a:extLst>
          </p:cNvPr>
          <p:cNvSpPr>
            <a:spLocks noGrp="1"/>
          </p:cNvSpPr>
          <p:nvPr>
            <p:ph type="sldNum" sz="quarter" idx="12"/>
          </p:nvPr>
        </p:nvSpPr>
        <p:spPr/>
        <p:txBody>
          <a:bodyPr/>
          <a:lstStyle/>
          <a:p>
            <a:fld id="{C3C6B8E0-2746-4AC5-A99D-1C73BF4D8DDD}" type="slidenum">
              <a:rPr lang="en-CA" smtClean="0"/>
              <a:t>‹#›</a:t>
            </a:fld>
            <a:endParaRPr lang="en-CA" dirty="0"/>
          </a:p>
        </p:txBody>
      </p:sp>
    </p:spTree>
    <p:extLst>
      <p:ext uri="{BB962C8B-B14F-4D97-AF65-F5344CB8AC3E}">
        <p14:creationId xmlns:p14="http://schemas.microsoft.com/office/powerpoint/2010/main" val="3191469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8BBC-FEE7-C2B1-419C-E1ACF522F74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689615E-0D54-72B7-E9D5-16840B6A93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8DA0F1-DB8E-ECCA-B6FD-FFB72947CD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BC6897F-1D66-6B56-9609-097B9947B7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D851D9-2065-D525-748A-6CC3406AB1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919193D-B180-D7FC-0357-8B3714CBEA37}"/>
              </a:ext>
            </a:extLst>
          </p:cNvPr>
          <p:cNvSpPr>
            <a:spLocks noGrp="1"/>
          </p:cNvSpPr>
          <p:nvPr>
            <p:ph type="dt" sz="half" idx="10"/>
          </p:nvPr>
        </p:nvSpPr>
        <p:spPr/>
        <p:txBody>
          <a:bodyPr/>
          <a:lstStyle/>
          <a:p>
            <a:fld id="{E5A30F0A-5C22-4880-8E7B-4336C2DE0B4F}" type="datetimeFigureOut">
              <a:rPr lang="en-CA" smtClean="0"/>
              <a:t>2024-04-21</a:t>
            </a:fld>
            <a:endParaRPr lang="en-CA" dirty="0"/>
          </a:p>
        </p:txBody>
      </p:sp>
      <p:sp>
        <p:nvSpPr>
          <p:cNvPr id="8" name="Footer Placeholder 7">
            <a:extLst>
              <a:ext uri="{FF2B5EF4-FFF2-40B4-BE49-F238E27FC236}">
                <a16:creationId xmlns:a16="http://schemas.microsoft.com/office/drawing/2014/main" id="{BC16BEE6-1FA8-7272-85F6-D176986E976D}"/>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CDB7BE65-C341-6219-6448-3076209E50E4}"/>
              </a:ext>
            </a:extLst>
          </p:cNvPr>
          <p:cNvSpPr>
            <a:spLocks noGrp="1"/>
          </p:cNvSpPr>
          <p:nvPr>
            <p:ph type="sldNum" sz="quarter" idx="12"/>
          </p:nvPr>
        </p:nvSpPr>
        <p:spPr/>
        <p:txBody>
          <a:bodyPr/>
          <a:lstStyle/>
          <a:p>
            <a:fld id="{C3C6B8E0-2746-4AC5-A99D-1C73BF4D8DDD}" type="slidenum">
              <a:rPr lang="en-CA" smtClean="0"/>
              <a:t>‹#›</a:t>
            </a:fld>
            <a:endParaRPr lang="en-CA" dirty="0"/>
          </a:p>
        </p:txBody>
      </p:sp>
    </p:spTree>
    <p:extLst>
      <p:ext uri="{BB962C8B-B14F-4D97-AF65-F5344CB8AC3E}">
        <p14:creationId xmlns:p14="http://schemas.microsoft.com/office/powerpoint/2010/main" val="1021304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757A-4550-0140-B1C8-E1F372E2CE8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E2F2EA0-C197-E265-1839-9F1DC1DF18B9}"/>
              </a:ext>
            </a:extLst>
          </p:cNvPr>
          <p:cNvSpPr>
            <a:spLocks noGrp="1"/>
          </p:cNvSpPr>
          <p:nvPr>
            <p:ph type="dt" sz="half" idx="10"/>
          </p:nvPr>
        </p:nvSpPr>
        <p:spPr/>
        <p:txBody>
          <a:bodyPr/>
          <a:lstStyle/>
          <a:p>
            <a:fld id="{E5A30F0A-5C22-4880-8E7B-4336C2DE0B4F}" type="datetimeFigureOut">
              <a:rPr lang="en-CA" smtClean="0"/>
              <a:t>2024-04-21</a:t>
            </a:fld>
            <a:endParaRPr lang="en-CA" dirty="0"/>
          </a:p>
        </p:txBody>
      </p:sp>
      <p:sp>
        <p:nvSpPr>
          <p:cNvPr id="4" name="Footer Placeholder 3">
            <a:extLst>
              <a:ext uri="{FF2B5EF4-FFF2-40B4-BE49-F238E27FC236}">
                <a16:creationId xmlns:a16="http://schemas.microsoft.com/office/drawing/2014/main" id="{207B842A-0ED4-79DD-BD92-D5DBED9113A7}"/>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149F29B7-CF09-C8EA-AE7C-BCFD6E8E2E4A}"/>
              </a:ext>
            </a:extLst>
          </p:cNvPr>
          <p:cNvSpPr>
            <a:spLocks noGrp="1"/>
          </p:cNvSpPr>
          <p:nvPr>
            <p:ph type="sldNum" sz="quarter" idx="12"/>
          </p:nvPr>
        </p:nvSpPr>
        <p:spPr/>
        <p:txBody>
          <a:bodyPr/>
          <a:lstStyle/>
          <a:p>
            <a:fld id="{C3C6B8E0-2746-4AC5-A99D-1C73BF4D8DDD}" type="slidenum">
              <a:rPr lang="en-CA" smtClean="0"/>
              <a:t>‹#›</a:t>
            </a:fld>
            <a:endParaRPr lang="en-CA" dirty="0"/>
          </a:p>
        </p:txBody>
      </p:sp>
    </p:spTree>
    <p:extLst>
      <p:ext uri="{BB962C8B-B14F-4D97-AF65-F5344CB8AC3E}">
        <p14:creationId xmlns:p14="http://schemas.microsoft.com/office/powerpoint/2010/main" val="39543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949CF4-656F-CF14-BEE9-A6A102BD6305}"/>
              </a:ext>
            </a:extLst>
          </p:cNvPr>
          <p:cNvSpPr>
            <a:spLocks noGrp="1"/>
          </p:cNvSpPr>
          <p:nvPr>
            <p:ph type="dt" sz="half" idx="10"/>
          </p:nvPr>
        </p:nvSpPr>
        <p:spPr/>
        <p:txBody>
          <a:bodyPr/>
          <a:lstStyle/>
          <a:p>
            <a:fld id="{E5A30F0A-5C22-4880-8E7B-4336C2DE0B4F}" type="datetimeFigureOut">
              <a:rPr lang="en-CA" smtClean="0"/>
              <a:t>2024-04-21</a:t>
            </a:fld>
            <a:endParaRPr lang="en-CA" dirty="0"/>
          </a:p>
        </p:txBody>
      </p:sp>
      <p:sp>
        <p:nvSpPr>
          <p:cNvPr id="3" name="Footer Placeholder 2">
            <a:extLst>
              <a:ext uri="{FF2B5EF4-FFF2-40B4-BE49-F238E27FC236}">
                <a16:creationId xmlns:a16="http://schemas.microsoft.com/office/drawing/2014/main" id="{42EF1C33-96D4-5C9D-425F-A180CF051A66}"/>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C1C51F32-7907-CB00-0F28-D06C195F3C94}"/>
              </a:ext>
            </a:extLst>
          </p:cNvPr>
          <p:cNvSpPr>
            <a:spLocks noGrp="1"/>
          </p:cNvSpPr>
          <p:nvPr>
            <p:ph type="sldNum" sz="quarter" idx="12"/>
          </p:nvPr>
        </p:nvSpPr>
        <p:spPr/>
        <p:txBody>
          <a:bodyPr/>
          <a:lstStyle/>
          <a:p>
            <a:fld id="{C3C6B8E0-2746-4AC5-A99D-1C73BF4D8DDD}" type="slidenum">
              <a:rPr lang="en-CA" smtClean="0"/>
              <a:t>‹#›</a:t>
            </a:fld>
            <a:endParaRPr lang="en-CA" dirty="0"/>
          </a:p>
        </p:txBody>
      </p:sp>
    </p:spTree>
    <p:extLst>
      <p:ext uri="{BB962C8B-B14F-4D97-AF65-F5344CB8AC3E}">
        <p14:creationId xmlns:p14="http://schemas.microsoft.com/office/powerpoint/2010/main" val="3648361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14871-DF69-5D11-1A4B-F013C5594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BBB37CF-AD1D-DF03-D104-6F39C4AFA7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0F851CC-6B10-F2D6-D4C7-8F5AFA1DD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B6A8A5-271B-8B24-6043-1C60C29E4742}"/>
              </a:ext>
            </a:extLst>
          </p:cNvPr>
          <p:cNvSpPr>
            <a:spLocks noGrp="1"/>
          </p:cNvSpPr>
          <p:nvPr>
            <p:ph type="dt" sz="half" idx="10"/>
          </p:nvPr>
        </p:nvSpPr>
        <p:spPr/>
        <p:txBody>
          <a:bodyPr/>
          <a:lstStyle/>
          <a:p>
            <a:fld id="{E5A30F0A-5C22-4880-8E7B-4336C2DE0B4F}" type="datetimeFigureOut">
              <a:rPr lang="en-CA" smtClean="0"/>
              <a:t>2024-04-21</a:t>
            </a:fld>
            <a:endParaRPr lang="en-CA" dirty="0"/>
          </a:p>
        </p:txBody>
      </p:sp>
      <p:sp>
        <p:nvSpPr>
          <p:cNvPr id="6" name="Footer Placeholder 5">
            <a:extLst>
              <a:ext uri="{FF2B5EF4-FFF2-40B4-BE49-F238E27FC236}">
                <a16:creationId xmlns:a16="http://schemas.microsoft.com/office/drawing/2014/main" id="{8E37F47F-AAB6-1AD0-EF40-3B851411D58E}"/>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39C20A06-B021-D6BF-047F-B3E24AA4210D}"/>
              </a:ext>
            </a:extLst>
          </p:cNvPr>
          <p:cNvSpPr>
            <a:spLocks noGrp="1"/>
          </p:cNvSpPr>
          <p:nvPr>
            <p:ph type="sldNum" sz="quarter" idx="12"/>
          </p:nvPr>
        </p:nvSpPr>
        <p:spPr/>
        <p:txBody>
          <a:bodyPr/>
          <a:lstStyle/>
          <a:p>
            <a:fld id="{C3C6B8E0-2746-4AC5-A99D-1C73BF4D8DDD}" type="slidenum">
              <a:rPr lang="en-CA" smtClean="0"/>
              <a:t>‹#›</a:t>
            </a:fld>
            <a:endParaRPr lang="en-CA" dirty="0"/>
          </a:p>
        </p:txBody>
      </p:sp>
    </p:spTree>
    <p:extLst>
      <p:ext uri="{BB962C8B-B14F-4D97-AF65-F5344CB8AC3E}">
        <p14:creationId xmlns:p14="http://schemas.microsoft.com/office/powerpoint/2010/main" val="2985262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C9E0-1C74-C01D-23F5-42915E6154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1E3F224-5C71-E072-6E23-1A75886EAE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6D5DF314-9609-A406-1F1F-294E1B379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1FD6A7-BA0E-4CCC-B8C7-251F548F96B7}"/>
              </a:ext>
            </a:extLst>
          </p:cNvPr>
          <p:cNvSpPr>
            <a:spLocks noGrp="1"/>
          </p:cNvSpPr>
          <p:nvPr>
            <p:ph type="dt" sz="half" idx="10"/>
          </p:nvPr>
        </p:nvSpPr>
        <p:spPr/>
        <p:txBody>
          <a:bodyPr/>
          <a:lstStyle/>
          <a:p>
            <a:fld id="{E5A30F0A-5C22-4880-8E7B-4336C2DE0B4F}" type="datetimeFigureOut">
              <a:rPr lang="en-CA" smtClean="0"/>
              <a:t>2024-04-21</a:t>
            </a:fld>
            <a:endParaRPr lang="en-CA" dirty="0"/>
          </a:p>
        </p:txBody>
      </p:sp>
      <p:sp>
        <p:nvSpPr>
          <p:cNvPr id="6" name="Footer Placeholder 5">
            <a:extLst>
              <a:ext uri="{FF2B5EF4-FFF2-40B4-BE49-F238E27FC236}">
                <a16:creationId xmlns:a16="http://schemas.microsoft.com/office/drawing/2014/main" id="{8B4F4E02-0695-1162-6B6A-51B2B0066565}"/>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349A3E01-C777-EEE3-84DB-3B12F581972E}"/>
              </a:ext>
            </a:extLst>
          </p:cNvPr>
          <p:cNvSpPr>
            <a:spLocks noGrp="1"/>
          </p:cNvSpPr>
          <p:nvPr>
            <p:ph type="sldNum" sz="quarter" idx="12"/>
          </p:nvPr>
        </p:nvSpPr>
        <p:spPr/>
        <p:txBody>
          <a:bodyPr/>
          <a:lstStyle/>
          <a:p>
            <a:fld id="{C3C6B8E0-2746-4AC5-A99D-1C73BF4D8DDD}" type="slidenum">
              <a:rPr lang="en-CA" smtClean="0"/>
              <a:t>‹#›</a:t>
            </a:fld>
            <a:endParaRPr lang="en-CA" dirty="0"/>
          </a:p>
        </p:txBody>
      </p:sp>
    </p:spTree>
    <p:extLst>
      <p:ext uri="{BB962C8B-B14F-4D97-AF65-F5344CB8AC3E}">
        <p14:creationId xmlns:p14="http://schemas.microsoft.com/office/powerpoint/2010/main" val="314720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269A1A-F4AF-5FD3-CA79-D93AE125EE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91813F4-4B81-4556-6C59-BEFA513B6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49ADAD8-7BB1-54A4-130D-EDCD169838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30F0A-5C22-4880-8E7B-4336C2DE0B4F}" type="datetimeFigureOut">
              <a:rPr lang="en-CA" smtClean="0"/>
              <a:t>2024-04-21</a:t>
            </a:fld>
            <a:endParaRPr lang="en-CA" dirty="0"/>
          </a:p>
        </p:txBody>
      </p:sp>
      <p:sp>
        <p:nvSpPr>
          <p:cNvPr id="5" name="Footer Placeholder 4">
            <a:extLst>
              <a:ext uri="{FF2B5EF4-FFF2-40B4-BE49-F238E27FC236}">
                <a16:creationId xmlns:a16="http://schemas.microsoft.com/office/drawing/2014/main" id="{5D119A1B-D16E-9943-AE78-B140B7DA47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968AA276-4DD8-19B8-E025-E98C9E5E61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6B8E0-2746-4AC5-A99D-1C73BF4D8DDD}" type="slidenum">
              <a:rPr lang="en-CA" smtClean="0"/>
              <a:t>‹#›</a:t>
            </a:fld>
            <a:endParaRPr lang="en-CA" dirty="0"/>
          </a:p>
        </p:txBody>
      </p:sp>
    </p:spTree>
    <p:extLst>
      <p:ext uri="{BB962C8B-B14F-4D97-AF65-F5344CB8AC3E}">
        <p14:creationId xmlns:p14="http://schemas.microsoft.com/office/powerpoint/2010/main" val="1203968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12">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4"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AF4B7500-5866-5B63-5C6F-14E2AD98278F}"/>
              </a:ext>
            </a:extLst>
          </p:cNvPr>
          <p:cNvPicPr>
            <a:picLocks noChangeAspect="1"/>
          </p:cNvPicPr>
          <p:nvPr/>
        </p:nvPicPr>
        <p:blipFill>
          <a:blip r:embed="rId2"/>
          <a:stretch>
            <a:fillRect/>
          </a:stretch>
        </p:blipFill>
        <p:spPr>
          <a:xfrm>
            <a:off x="6950281" y="576255"/>
            <a:ext cx="4730214" cy="4110030"/>
          </a:xfrm>
          <a:prstGeom prst="rect">
            <a:avLst/>
          </a:prstGeom>
        </p:spPr>
      </p:pic>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3" name="Subtitle 2">
            <a:extLst>
              <a:ext uri="{FF2B5EF4-FFF2-40B4-BE49-F238E27FC236}">
                <a16:creationId xmlns:a16="http://schemas.microsoft.com/office/drawing/2014/main" id="{B2017170-4492-AAD4-6103-447D3EF50454}"/>
              </a:ext>
            </a:extLst>
          </p:cNvPr>
          <p:cNvSpPr>
            <a:spLocks noGrp="1"/>
          </p:cNvSpPr>
          <p:nvPr>
            <p:ph type="subTitle" idx="1"/>
          </p:nvPr>
        </p:nvSpPr>
        <p:spPr>
          <a:xfrm>
            <a:off x="586742" y="2541589"/>
            <a:ext cx="5631417" cy="3147578"/>
          </a:xfrm>
        </p:spPr>
        <p:txBody>
          <a:bodyPr anchor="ctr">
            <a:normAutofit fontScale="62500" lnSpcReduction="20000"/>
          </a:bodyPr>
          <a:lstStyle/>
          <a:p>
            <a:pPr algn="l">
              <a:spcBef>
                <a:spcPts val="0"/>
              </a:spcBef>
            </a:pPr>
            <a:r>
              <a:rPr lang="en-CA" sz="4000" b="1" i="0" dirty="0">
                <a:effectLst/>
                <a:latin typeface="Arial" panose="020B0604020202020204" pitchFamily="34" charset="0"/>
                <a:cs typeface="Arial" panose="020B0604020202020204" pitchFamily="34" charset="0"/>
              </a:rPr>
              <a:t>Our Vision</a:t>
            </a:r>
          </a:p>
          <a:p>
            <a:pPr algn="l">
              <a:spcBef>
                <a:spcPts val="0"/>
              </a:spcBef>
            </a:pPr>
            <a:endParaRPr lang="en-CA" sz="4000" b="1" i="0" dirty="0">
              <a:effectLst/>
              <a:latin typeface="Arial" panose="020B0604020202020204" pitchFamily="34" charset="0"/>
              <a:cs typeface="Arial" panose="020B0604020202020204" pitchFamily="34" charset="0"/>
            </a:endParaRPr>
          </a:p>
          <a:p>
            <a:pPr algn="l">
              <a:lnSpc>
                <a:spcPct val="120000"/>
              </a:lnSpc>
              <a:spcBef>
                <a:spcPts val="0"/>
              </a:spcBef>
            </a:pPr>
            <a:r>
              <a:rPr lang="en-CA" sz="4000" b="1" i="0" dirty="0">
                <a:effectLst/>
                <a:latin typeface="Arial" panose="020B0604020202020204" pitchFamily="34" charset="0"/>
                <a:cs typeface="Arial" panose="020B0604020202020204" pitchFamily="34" charset="0"/>
              </a:rPr>
              <a:t>The Oakville Community Association wants to contribute to creating an engaged, safe, caring, and vibrant community where all residents enjoy a positive quality of life</a:t>
            </a:r>
          </a:p>
          <a:p>
            <a:pPr algn="l"/>
            <a:endParaRPr lang="en-CA" dirty="0">
              <a:solidFill>
                <a:schemeClr val="tx2"/>
              </a:solidFill>
            </a:endParaRPr>
          </a:p>
        </p:txBody>
      </p:sp>
    </p:spTree>
    <p:extLst>
      <p:ext uri="{BB962C8B-B14F-4D97-AF65-F5344CB8AC3E}">
        <p14:creationId xmlns:p14="http://schemas.microsoft.com/office/powerpoint/2010/main" val="460470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6" name="Group 12">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4"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Subtitle 2">
            <a:extLst>
              <a:ext uri="{FF2B5EF4-FFF2-40B4-BE49-F238E27FC236}">
                <a16:creationId xmlns:a16="http://schemas.microsoft.com/office/drawing/2014/main" id="{B2017170-4492-AAD4-6103-447D3EF50454}"/>
              </a:ext>
            </a:extLst>
          </p:cNvPr>
          <p:cNvSpPr>
            <a:spLocks noGrp="1"/>
          </p:cNvSpPr>
          <p:nvPr>
            <p:ph type="subTitle" idx="1"/>
          </p:nvPr>
        </p:nvSpPr>
        <p:spPr>
          <a:xfrm>
            <a:off x="544576" y="611609"/>
            <a:ext cx="11264900" cy="2487212"/>
          </a:xfrm>
        </p:spPr>
        <p:txBody>
          <a:bodyPr anchor="ctr">
            <a:normAutofit/>
          </a:bodyPr>
          <a:lstStyle/>
          <a:p>
            <a:r>
              <a:rPr lang="en-US" sz="2800" b="1" dirty="0">
                <a:latin typeface="Arial" panose="020B0604020202020204" pitchFamily="34" charset="0"/>
                <a:cs typeface="Arial" panose="020B0604020202020204" pitchFamily="34" charset="0"/>
              </a:rPr>
              <a:t>OCA ENCOURAGES:</a:t>
            </a:r>
          </a:p>
          <a:p>
            <a:r>
              <a:rPr lang="en-US" sz="2800" b="1" dirty="0">
                <a:latin typeface="Arial" panose="020B0604020202020204" pitchFamily="34" charset="0"/>
                <a:cs typeface="Arial" panose="020B0604020202020204" pitchFamily="34" charset="0"/>
              </a:rPr>
              <a:t> </a:t>
            </a:r>
          </a:p>
          <a:p>
            <a:pPr algn="l"/>
            <a:endParaRPr lang="en-CA" sz="32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63DFD4B-06B3-4F46-EB46-6C73F81E95BB}"/>
              </a:ext>
            </a:extLst>
          </p:cNvPr>
          <p:cNvSpPr txBox="1"/>
          <p:nvPr/>
        </p:nvSpPr>
        <p:spPr>
          <a:xfrm>
            <a:off x="627126" y="1855215"/>
            <a:ext cx="11099800" cy="440120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000" b="1" dirty="0">
                <a:solidFill>
                  <a:prstClr val="black"/>
                </a:solidFill>
                <a:latin typeface="Arial" panose="020B0604020202020204" pitchFamily="34" charset="0"/>
                <a:ea typeface="Calibri" panose="020F0502020204030204" pitchFamily="34" charset="0"/>
                <a:cs typeface="Arial" panose="020B0604020202020204" pitchFamily="34" charset="0"/>
              </a:rPr>
              <a:t>To listen to the residents and Residents’ Association and discount the work done by the Consultants on the OPA as they did no listen to the residents or members of Council.</a:t>
            </a:r>
          </a:p>
          <a:p>
            <a:pPr marR="0" lvl="0" algn="l" defTabSz="914400" rtl="0" eaLnBrk="1" fontAlgn="auto" latinLnBrk="0" hangingPunct="1">
              <a:lnSpc>
                <a:spcPct val="100000"/>
              </a:lnSpc>
              <a:spcBef>
                <a:spcPts val="0"/>
              </a:spcBef>
              <a:spcAft>
                <a:spcPts val="0"/>
              </a:spcAft>
              <a:buClrTx/>
              <a:buSzTx/>
              <a:tabLst/>
              <a:defRPr/>
            </a:pPr>
            <a:endParaRPr lang="en-CA" sz="20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000" b="1" dirty="0">
                <a:solidFill>
                  <a:prstClr val="black"/>
                </a:solidFill>
                <a:latin typeface="Arial" panose="020B0604020202020204" pitchFamily="34" charset="0"/>
                <a:ea typeface="Calibri" panose="020F0502020204030204" pitchFamily="34" charset="0"/>
                <a:cs typeface="Arial" panose="020B0604020202020204" pitchFamily="34" charset="0"/>
              </a:rPr>
              <a:t>Let democracy work as it was intended.</a:t>
            </a:r>
          </a:p>
          <a:p>
            <a:pPr marR="0" lvl="0" algn="l" defTabSz="914400" rtl="0" eaLnBrk="1" fontAlgn="auto" latinLnBrk="0" hangingPunct="1">
              <a:lnSpc>
                <a:spcPct val="100000"/>
              </a:lnSpc>
              <a:spcBef>
                <a:spcPts val="0"/>
              </a:spcBef>
              <a:spcAft>
                <a:spcPts val="0"/>
              </a:spcAft>
              <a:buClrTx/>
              <a:buSzTx/>
              <a:tabLst/>
              <a:defRPr/>
            </a:pPr>
            <a:endParaRPr lang="en-CA" sz="20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Mayor Burton to not use his Strong Mayor Powers should the opportunity arise to receive or accept the proposed OPA, which would be consistent with the precedent set to date of not </a:t>
            </a:r>
            <a:r>
              <a:rPr lang="en-US" sz="2000" b="1">
                <a:solidFill>
                  <a:prstClr val="black"/>
                </a:solidFill>
                <a:latin typeface="Arial" panose="020B0604020202020204" pitchFamily="34" charset="0"/>
                <a:ea typeface="Calibri" panose="020F0502020204030204" pitchFamily="34" charset="0"/>
                <a:cs typeface="Arial" panose="020B0604020202020204" pitchFamily="34" charset="0"/>
              </a:rPr>
              <a:t>using these powers.</a:t>
            </a:r>
            <a:endPar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Do not allow one individual to decide the fate of Midtown and ultimately the fate of Oakville’s future.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16243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6" name="Group 12">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4"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Subtitle 2">
            <a:extLst>
              <a:ext uri="{FF2B5EF4-FFF2-40B4-BE49-F238E27FC236}">
                <a16:creationId xmlns:a16="http://schemas.microsoft.com/office/drawing/2014/main" id="{B2017170-4492-AAD4-6103-447D3EF50454}"/>
              </a:ext>
            </a:extLst>
          </p:cNvPr>
          <p:cNvSpPr>
            <a:spLocks noGrp="1"/>
          </p:cNvSpPr>
          <p:nvPr>
            <p:ph type="subTitle" idx="1"/>
          </p:nvPr>
        </p:nvSpPr>
        <p:spPr>
          <a:xfrm>
            <a:off x="544576" y="611609"/>
            <a:ext cx="11264900" cy="2487212"/>
          </a:xfrm>
        </p:spPr>
        <p:txBody>
          <a:bodyPr anchor="ctr">
            <a:normAutofit/>
          </a:bodyPr>
          <a:lstStyle/>
          <a:p>
            <a:r>
              <a:rPr lang="en-US" sz="2800" b="1" dirty="0">
                <a:latin typeface="Arial" panose="020B0604020202020204" pitchFamily="34" charset="0"/>
                <a:cs typeface="Arial" panose="020B0604020202020204" pitchFamily="34" charset="0"/>
              </a:rPr>
              <a:t>CONCLUSION</a:t>
            </a:r>
          </a:p>
          <a:p>
            <a:r>
              <a:rPr lang="en-US" sz="2800" b="1" dirty="0">
                <a:latin typeface="Arial" panose="020B0604020202020204" pitchFamily="34" charset="0"/>
                <a:cs typeface="Arial" panose="020B0604020202020204" pitchFamily="34" charset="0"/>
              </a:rPr>
              <a:t> </a:t>
            </a:r>
          </a:p>
          <a:p>
            <a:pPr algn="l"/>
            <a:endParaRPr lang="en-CA" sz="32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63DFD4B-06B3-4F46-EB46-6C73F81E95BB}"/>
              </a:ext>
            </a:extLst>
          </p:cNvPr>
          <p:cNvSpPr txBox="1"/>
          <p:nvPr/>
        </p:nvSpPr>
        <p:spPr>
          <a:xfrm>
            <a:off x="706932" y="2070241"/>
            <a:ext cx="11099800" cy="163121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000" b="1" dirty="0">
                <a:solidFill>
                  <a:prstClr val="black"/>
                </a:solidFill>
                <a:latin typeface="Arial" panose="020B0604020202020204" pitchFamily="34" charset="0"/>
                <a:ea typeface="Calibri" panose="020F0502020204030204" pitchFamily="34" charset="0"/>
                <a:cs typeface="Arial" panose="020B0604020202020204" pitchFamily="34" charset="0"/>
              </a:rPr>
              <a:t>Strong Mayor Powers should not be used as it relates to Midtown and in fact Oakville should have officially turned down the powers like Newmarket, New Tecumseth, Norfolk County and Haldimand </a:t>
            </a:r>
            <a:r>
              <a:rPr lang="en-CA" sz="2000" b="1">
                <a:solidFill>
                  <a:prstClr val="black"/>
                </a:solidFill>
                <a:latin typeface="Arial" panose="020B0604020202020204" pitchFamily="34" charset="0"/>
                <a:ea typeface="Calibri" panose="020F0502020204030204" pitchFamily="34" charset="0"/>
                <a:cs typeface="Arial" panose="020B0604020202020204" pitchFamily="34" charset="0"/>
              </a:rPr>
              <a:t>County did.</a:t>
            </a:r>
            <a:endPar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183A516-DBEE-03EB-9B35-3103C91826B3}"/>
              </a:ext>
            </a:extLst>
          </p:cNvPr>
          <p:cNvPicPr>
            <a:picLocks noChangeAspect="1"/>
          </p:cNvPicPr>
          <p:nvPr/>
        </p:nvPicPr>
        <p:blipFill>
          <a:blip r:embed="rId2"/>
          <a:stretch>
            <a:fillRect/>
          </a:stretch>
        </p:blipFill>
        <p:spPr>
          <a:xfrm>
            <a:off x="1410442" y="3483249"/>
            <a:ext cx="9692779" cy="2682597"/>
          </a:xfrm>
          <a:prstGeom prst="rect">
            <a:avLst/>
          </a:prstGeom>
        </p:spPr>
      </p:pic>
    </p:spTree>
    <p:extLst>
      <p:ext uri="{BB962C8B-B14F-4D97-AF65-F5344CB8AC3E}">
        <p14:creationId xmlns:p14="http://schemas.microsoft.com/office/powerpoint/2010/main" val="3359571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6" name="Group 12">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4"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Subtitle 2">
            <a:extLst>
              <a:ext uri="{FF2B5EF4-FFF2-40B4-BE49-F238E27FC236}">
                <a16:creationId xmlns:a16="http://schemas.microsoft.com/office/drawing/2014/main" id="{B2017170-4492-AAD4-6103-447D3EF50454}"/>
              </a:ext>
            </a:extLst>
          </p:cNvPr>
          <p:cNvSpPr>
            <a:spLocks noGrp="1"/>
          </p:cNvSpPr>
          <p:nvPr>
            <p:ph type="subTitle" idx="1"/>
          </p:nvPr>
        </p:nvSpPr>
        <p:spPr>
          <a:xfrm>
            <a:off x="1162240" y="-2895116"/>
            <a:ext cx="9683560" cy="2487212"/>
          </a:xfrm>
        </p:spPr>
        <p:txBody>
          <a:bodyPr anchor="ctr">
            <a:normAutofit/>
          </a:bodyPr>
          <a:lstStyle/>
          <a:p>
            <a:pPr algn="l"/>
            <a:r>
              <a:rPr lang="en-US" sz="3200" b="1" dirty="0">
                <a:latin typeface="Arial" panose="020B0604020202020204" pitchFamily="34" charset="0"/>
                <a:cs typeface="Arial" panose="020B0604020202020204" pitchFamily="34" charset="0"/>
              </a:rPr>
              <a:t>THANK YOU FOR LISTENING</a:t>
            </a:r>
            <a:endParaRPr lang="en-CA" sz="32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63DFD4B-06B3-4F46-EB46-6C73F81E95BB}"/>
              </a:ext>
            </a:extLst>
          </p:cNvPr>
          <p:cNvSpPr txBox="1"/>
          <p:nvPr/>
        </p:nvSpPr>
        <p:spPr>
          <a:xfrm>
            <a:off x="814871" y="382012"/>
            <a:ext cx="110998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34565568-91F5-F279-FFF2-787803181CF4}"/>
              </a:ext>
            </a:extLst>
          </p:cNvPr>
          <p:cNvPicPr>
            <a:picLocks noChangeAspect="1"/>
          </p:cNvPicPr>
          <p:nvPr/>
        </p:nvPicPr>
        <p:blipFill>
          <a:blip r:embed="rId2"/>
          <a:stretch>
            <a:fillRect/>
          </a:stretch>
        </p:blipFill>
        <p:spPr>
          <a:xfrm>
            <a:off x="3991011" y="264051"/>
            <a:ext cx="3576576" cy="3029398"/>
          </a:xfrm>
          <a:prstGeom prst="rect">
            <a:avLst/>
          </a:prstGeom>
        </p:spPr>
      </p:pic>
      <p:sp>
        <p:nvSpPr>
          <p:cNvPr id="6" name="TextBox 5">
            <a:extLst>
              <a:ext uri="{FF2B5EF4-FFF2-40B4-BE49-F238E27FC236}">
                <a16:creationId xmlns:a16="http://schemas.microsoft.com/office/drawing/2014/main" id="{0F78E7EC-BA10-A6C0-E0A2-FC5035ED26C2}"/>
              </a:ext>
            </a:extLst>
          </p:cNvPr>
          <p:cNvSpPr txBox="1"/>
          <p:nvPr/>
        </p:nvSpPr>
        <p:spPr>
          <a:xfrm>
            <a:off x="613015" y="1343767"/>
            <a:ext cx="6817431" cy="42165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b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Sincerely,</a:t>
            </a:r>
            <a:b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b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OCA Board of Directors</a:t>
            </a: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8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12">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4"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3" name="Subtitle 2">
            <a:extLst>
              <a:ext uri="{FF2B5EF4-FFF2-40B4-BE49-F238E27FC236}">
                <a16:creationId xmlns:a16="http://schemas.microsoft.com/office/drawing/2014/main" id="{B2017170-4492-AAD4-6103-447D3EF50454}"/>
              </a:ext>
            </a:extLst>
          </p:cNvPr>
          <p:cNvSpPr>
            <a:spLocks noGrp="1"/>
          </p:cNvSpPr>
          <p:nvPr>
            <p:ph type="subTitle" idx="1"/>
          </p:nvPr>
        </p:nvSpPr>
        <p:spPr>
          <a:xfrm>
            <a:off x="-580762" y="777479"/>
            <a:ext cx="11030505" cy="3147578"/>
          </a:xfrm>
        </p:spPr>
        <p:txBody>
          <a:bodyPr anchor="ctr">
            <a:normAutofit/>
          </a:bodyPr>
          <a:lstStyle/>
          <a:p>
            <a:pPr algn="l"/>
            <a:r>
              <a:rPr lang="en-CA" sz="2800" b="1" dirty="0"/>
              <a:t>			</a:t>
            </a:r>
            <a:r>
              <a:rPr lang="en-CA" sz="2000" b="1" dirty="0">
                <a:latin typeface="Arial" panose="020B0604020202020204" pitchFamily="34" charset="0"/>
                <a:cs typeface="Arial" panose="020B0604020202020204" pitchFamily="34" charset="0"/>
              </a:rPr>
              <a:t>MIDTOWN PROPOSED OFFICAL PLAN AMENDMENT</a:t>
            </a:r>
          </a:p>
        </p:txBody>
      </p:sp>
      <p:sp>
        <p:nvSpPr>
          <p:cNvPr id="11" name="TextBox 10">
            <a:extLst>
              <a:ext uri="{FF2B5EF4-FFF2-40B4-BE49-F238E27FC236}">
                <a16:creationId xmlns:a16="http://schemas.microsoft.com/office/drawing/2014/main" id="{2851F43E-586E-8ED0-F1ED-EFF7121BCCD5}"/>
              </a:ext>
            </a:extLst>
          </p:cNvPr>
          <p:cNvSpPr txBox="1"/>
          <p:nvPr/>
        </p:nvSpPr>
        <p:spPr>
          <a:xfrm>
            <a:off x="525020" y="696656"/>
            <a:ext cx="10901629" cy="1384995"/>
          </a:xfrm>
          <a:prstGeom prst="rect">
            <a:avLst/>
          </a:prstGeom>
          <a:noFill/>
        </p:spPr>
        <p:txBody>
          <a:bodyPr wrap="square">
            <a:spAutoFit/>
          </a:bodyPr>
          <a:lstStyle/>
          <a:p>
            <a:pPr algn="ctr"/>
            <a:r>
              <a:rPr lang="en-US" sz="2800" b="1" dirty="0">
                <a:latin typeface="Arial" panose="020B0604020202020204" pitchFamily="34" charset="0"/>
                <a:cs typeface="Arial" panose="020B0604020202020204" pitchFamily="34" charset="0"/>
              </a:rPr>
              <a:t>PLANNING AND DEVELOPMENT COUNCIL</a:t>
            </a:r>
          </a:p>
          <a:p>
            <a:pPr algn="ctr"/>
            <a:r>
              <a:rPr lang="en-US" sz="2800" b="1" dirty="0">
                <a:latin typeface="Arial" panose="020B0604020202020204" pitchFamily="34" charset="0"/>
                <a:cs typeface="Arial" panose="020B0604020202020204" pitchFamily="34" charset="0"/>
              </a:rPr>
              <a:t>APRIL 22, 2024</a:t>
            </a:r>
          </a:p>
          <a:p>
            <a:endParaRPr lang="en-US" sz="28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75EE78B-07CA-31D1-63B7-6D288194222D}"/>
              </a:ext>
            </a:extLst>
          </p:cNvPr>
          <p:cNvSpPr txBox="1"/>
          <p:nvPr/>
        </p:nvSpPr>
        <p:spPr>
          <a:xfrm>
            <a:off x="50208" y="3703765"/>
            <a:ext cx="6383044" cy="830997"/>
          </a:xfrm>
          <a:prstGeom prst="rect">
            <a:avLst/>
          </a:prstGeom>
          <a:noFill/>
        </p:spPr>
        <p:txBody>
          <a:bodyPr wrap="square">
            <a:spAutoFit/>
          </a:bodyPr>
          <a:lstStyle/>
          <a:p>
            <a:pPr algn="ctr"/>
            <a:r>
              <a:rPr lang="en-CA" sz="2400" b="1" dirty="0">
                <a:solidFill>
                  <a:srgbClr val="202020"/>
                </a:solidFill>
                <a:latin typeface="Arial" panose="020B0604020202020204" pitchFamily="34" charset="0"/>
                <a:cs typeface="Arial" panose="020B0604020202020204" pitchFamily="34" charset="0"/>
              </a:rPr>
              <a:t>IMPACT OF STRONG MAYOR </a:t>
            </a:r>
          </a:p>
          <a:p>
            <a:pPr algn="ctr"/>
            <a:r>
              <a:rPr lang="en-CA" sz="2400" b="1" dirty="0">
                <a:solidFill>
                  <a:srgbClr val="202020"/>
                </a:solidFill>
                <a:latin typeface="Arial" panose="020B0604020202020204" pitchFamily="34" charset="0"/>
                <a:cs typeface="Arial" panose="020B0604020202020204" pitchFamily="34" charset="0"/>
              </a:rPr>
              <a:t>POWERS ON MIDTOWN OPA</a:t>
            </a:r>
            <a:endParaRPr lang="en-US" sz="24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B5B6072-F3B5-8504-44C3-B1B411763A8F}"/>
              </a:ext>
            </a:extLst>
          </p:cNvPr>
          <p:cNvPicPr>
            <a:picLocks noChangeAspect="1"/>
          </p:cNvPicPr>
          <p:nvPr/>
        </p:nvPicPr>
        <p:blipFill>
          <a:blip r:embed="rId2"/>
          <a:stretch>
            <a:fillRect/>
          </a:stretch>
        </p:blipFill>
        <p:spPr>
          <a:xfrm>
            <a:off x="6218159" y="3006820"/>
            <a:ext cx="5737332" cy="3154524"/>
          </a:xfrm>
          <a:prstGeom prst="rect">
            <a:avLst/>
          </a:prstGeom>
        </p:spPr>
      </p:pic>
    </p:spTree>
    <p:extLst>
      <p:ext uri="{BB962C8B-B14F-4D97-AF65-F5344CB8AC3E}">
        <p14:creationId xmlns:p14="http://schemas.microsoft.com/office/powerpoint/2010/main" val="112282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12">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4"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3" name="Subtitle 2">
            <a:extLst>
              <a:ext uri="{FF2B5EF4-FFF2-40B4-BE49-F238E27FC236}">
                <a16:creationId xmlns:a16="http://schemas.microsoft.com/office/drawing/2014/main" id="{B2017170-4492-AAD4-6103-447D3EF50454}"/>
              </a:ext>
            </a:extLst>
          </p:cNvPr>
          <p:cNvSpPr>
            <a:spLocks noGrp="1"/>
          </p:cNvSpPr>
          <p:nvPr>
            <p:ph type="subTitle" idx="1"/>
          </p:nvPr>
        </p:nvSpPr>
        <p:spPr>
          <a:xfrm>
            <a:off x="-580762" y="777479"/>
            <a:ext cx="11030505" cy="3147578"/>
          </a:xfrm>
        </p:spPr>
        <p:txBody>
          <a:bodyPr anchor="ctr">
            <a:normAutofit/>
          </a:bodyPr>
          <a:lstStyle/>
          <a:p>
            <a:pPr algn="l"/>
            <a:r>
              <a:rPr lang="en-CA" sz="2800" b="1" dirty="0"/>
              <a:t>			</a:t>
            </a:r>
            <a:endParaRPr lang="en-CA" sz="20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851F43E-586E-8ED0-F1ED-EFF7121BCCD5}"/>
              </a:ext>
            </a:extLst>
          </p:cNvPr>
          <p:cNvSpPr txBox="1"/>
          <p:nvPr/>
        </p:nvSpPr>
        <p:spPr>
          <a:xfrm>
            <a:off x="525020" y="696656"/>
            <a:ext cx="10901629" cy="1384995"/>
          </a:xfrm>
          <a:prstGeom prst="rect">
            <a:avLst/>
          </a:prstGeom>
          <a:noFill/>
        </p:spPr>
        <p:txBody>
          <a:bodyPr wrap="square">
            <a:spAutoFit/>
          </a:bodyPr>
          <a:lstStyle/>
          <a:p>
            <a:pPr algn="ctr"/>
            <a:r>
              <a:rPr lang="en-US" sz="2800" b="1" dirty="0">
                <a:latin typeface="Arial" panose="020B0604020202020204" pitchFamily="34" charset="0"/>
                <a:cs typeface="Arial" panose="020B0604020202020204" pitchFamily="34" charset="0"/>
              </a:rPr>
              <a:t>MAYOR BURTON GRANTED STRONG MAYOR POWERS </a:t>
            </a:r>
          </a:p>
          <a:p>
            <a:pPr algn="ctr"/>
            <a:r>
              <a:rPr lang="en-US" sz="2800" b="1" dirty="0">
                <a:latin typeface="Arial" panose="020B0604020202020204" pitchFamily="34" charset="0"/>
                <a:cs typeface="Arial" panose="020B0604020202020204" pitchFamily="34" charset="0"/>
              </a:rPr>
              <a:t>EFFECTIVE JULY 1, 2023</a:t>
            </a:r>
          </a:p>
          <a:p>
            <a:endParaRPr lang="en-US" sz="2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D910A7A-E63F-0291-F9FE-1A39494E8E72}"/>
              </a:ext>
            </a:extLst>
          </p:cNvPr>
          <p:cNvSpPr txBox="1"/>
          <p:nvPr/>
        </p:nvSpPr>
        <p:spPr>
          <a:xfrm>
            <a:off x="2257264" y="3626821"/>
            <a:ext cx="7437140" cy="1323439"/>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Strong mayor powers offer tools to help heads of council cut red tape and speed up the delivery of key shared municipal-provincial priorities such as housing, transit and infrastructure in their municipalities.</a:t>
            </a:r>
          </a:p>
        </p:txBody>
      </p:sp>
      <p:sp>
        <p:nvSpPr>
          <p:cNvPr id="6" name="TextBox 5">
            <a:extLst>
              <a:ext uri="{FF2B5EF4-FFF2-40B4-BE49-F238E27FC236}">
                <a16:creationId xmlns:a16="http://schemas.microsoft.com/office/drawing/2014/main" id="{CD618785-188E-DF27-8348-1FE84BB57B70}"/>
              </a:ext>
            </a:extLst>
          </p:cNvPr>
          <p:cNvSpPr txBox="1"/>
          <p:nvPr/>
        </p:nvSpPr>
        <p:spPr>
          <a:xfrm>
            <a:off x="2257264" y="2271501"/>
            <a:ext cx="7549761" cy="1015663"/>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The legislation gives the mayor veto powers over bylaws that conflict with provincial priorities such as building housing.</a:t>
            </a:r>
          </a:p>
        </p:txBody>
      </p:sp>
    </p:spTree>
    <p:extLst>
      <p:ext uri="{BB962C8B-B14F-4D97-AF65-F5344CB8AC3E}">
        <p14:creationId xmlns:p14="http://schemas.microsoft.com/office/powerpoint/2010/main" val="766821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12">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4"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3" name="Subtitle 2">
            <a:extLst>
              <a:ext uri="{FF2B5EF4-FFF2-40B4-BE49-F238E27FC236}">
                <a16:creationId xmlns:a16="http://schemas.microsoft.com/office/drawing/2014/main" id="{B2017170-4492-AAD4-6103-447D3EF50454}"/>
              </a:ext>
            </a:extLst>
          </p:cNvPr>
          <p:cNvSpPr>
            <a:spLocks noGrp="1"/>
          </p:cNvSpPr>
          <p:nvPr>
            <p:ph type="subTitle" idx="1"/>
          </p:nvPr>
        </p:nvSpPr>
        <p:spPr>
          <a:xfrm>
            <a:off x="-580762" y="777479"/>
            <a:ext cx="11030505" cy="3147578"/>
          </a:xfrm>
        </p:spPr>
        <p:txBody>
          <a:bodyPr anchor="ctr">
            <a:normAutofit/>
          </a:bodyPr>
          <a:lstStyle/>
          <a:p>
            <a:pPr algn="l"/>
            <a:r>
              <a:rPr lang="en-CA" sz="2800" b="1" dirty="0"/>
              <a:t>			</a:t>
            </a:r>
            <a:endParaRPr lang="en-CA" sz="20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851F43E-586E-8ED0-F1ED-EFF7121BCCD5}"/>
              </a:ext>
            </a:extLst>
          </p:cNvPr>
          <p:cNvSpPr txBox="1"/>
          <p:nvPr/>
        </p:nvSpPr>
        <p:spPr>
          <a:xfrm>
            <a:off x="525020" y="696656"/>
            <a:ext cx="10901629" cy="954107"/>
          </a:xfrm>
          <a:prstGeom prst="rect">
            <a:avLst/>
          </a:prstGeom>
          <a:noFill/>
        </p:spPr>
        <p:txBody>
          <a:bodyPr wrap="square">
            <a:spAutoFit/>
          </a:bodyPr>
          <a:lstStyle/>
          <a:p>
            <a:pPr algn="ctr"/>
            <a:r>
              <a:rPr lang="en-US" sz="2800" b="1" dirty="0">
                <a:latin typeface="Arial" panose="020B0604020202020204" pitchFamily="34" charset="0"/>
                <a:cs typeface="Arial" panose="020B0604020202020204" pitchFamily="34" charset="0"/>
              </a:rPr>
              <a:t>WHAT ARE STRONG MAYOR POWERS?</a:t>
            </a:r>
          </a:p>
          <a:p>
            <a:endParaRPr lang="en-US" sz="2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D6E5F69-0B9D-4CCB-CF12-B47B9A377A75}"/>
              </a:ext>
            </a:extLst>
          </p:cNvPr>
          <p:cNvSpPr txBox="1"/>
          <p:nvPr/>
        </p:nvSpPr>
        <p:spPr>
          <a:xfrm>
            <a:off x="1473693" y="1641288"/>
            <a:ext cx="8522653" cy="4585871"/>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Strong mayor powers and duties include:</a:t>
            </a:r>
          </a:p>
          <a:p>
            <a:endParaRPr lang="en-US" sz="16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b="1" dirty="0">
                <a:latin typeface="Arial" panose="020B0604020202020204" pitchFamily="34" charset="0"/>
                <a:cs typeface="Arial" panose="020B0604020202020204" pitchFamily="34" charset="0"/>
              </a:rPr>
              <a:t>Choosing to appoint the municipality’s chief administrative officer</a:t>
            </a:r>
          </a:p>
          <a:p>
            <a:endParaRPr lang="en-US" sz="16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b="1" dirty="0">
                <a:latin typeface="Arial" panose="020B0604020202020204" pitchFamily="34" charset="0"/>
                <a:cs typeface="Arial" panose="020B0604020202020204" pitchFamily="34" charset="0"/>
              </a:rPr>
              <a:t>Hiring certain municipal department heads, and establishing and re-organizing departments</a:t>
            </a:r>
          </a:p>
          <a:p>
            <a:endParaRPr lang="en-US" sz="16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b="1" dirty="0">
                <a:latin typeface="Arial" panose="020B0604020202020204" pitchFamily="34" charset="0"/>
                <a:cs typeface="Arial" panose="020B0604020202020204" pitchFamily="34" charset="0"/>
              </a:rPr>
              <a:t>Creating committees of council, assigning their functions and appointing the chairs and vice-chairs of committees of council</a:t>
            </a:r>
          </a:p>
          <a:p>
            <a:endParaRPr lang="en-US" sz="16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b="1" dirty="0">
                <a:latin typeface="Arial" panose="020B0604020202020204" pitchFamily="34" charset="0"/>
                <a:cs typeface="Arial" panose="020B0604020202020204" pitchFamily="34" charset="0"/>
              </a:rPr>
              <a:t>Proposing the municipal budget, which would be subject to council amendments and a separate head of council veto and council override process</a:t>
            </a:r>
          </a:p>
          <a:p>
            <a:endParaRPr lang="en-US" sz="16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b="1" dirty="0">
                <a:latin typeface="Arial" panose="020B0604020202020204" pitchFamily="34" charset="0"/>
                <a:cs typeface="Arial" panose="020B0604020202020204" pitchFamily="34" charset="0"/>
              </a:rPr>
              <a:t>Vetoing certain by-laws if the head of council is of the opinion that all or part of the by-law could potentially interfere with a provincial priority</a:t>
            </a:r>
          </a:p>
          <a:p>
            <a:endParaRPr lang="en-US" sz="16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b="1" dirty="0">
                <a:latin typeface="Arial" panose="020B0604020202020204" pitchFamily="34" charset="0"/>
                <a:cs typeface="Arial" panose="020B0604020202020204" pitchFamily="34" charset="0"/>
              </a:rPr>
              <a:t>Bringing forward matters for council consideration if the head of council is of the opinion that considering the matter could potentially advance a provincial priority</a:t>
            </a:r>
          </a:p>
        </p:txBody>
      </p:sp>
    </p:spTree>
    <p:extLst>
      <p:ext uri="{BB962C8B-B14F-4D97-AF65-F5344CB8AC3E}">
        <p14:creationId xmlns:p14="http://schemas.microsoft.com/office/powerpoint/2010/main" val="2724090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12">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4"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3" name="Subtitle 2">
            <a:extLst>
              <a:ext uri="{FF2B5EF4-FFF2-40B4-BE49-F238E27FC236}">
                <a16:creationId xmlns:a16="http://schemas.microsoft.com/office/drawing/2014/main" id="{B2017170-4492-AAD4-6103-447D3EF50454}"/>
              </a:ext>
            </a:extLst>
          </p:cNvPr>
          <p:cNvSpPr>
            <a:spLocks noGrp="1"/>
          </p:cNvSpPr>
          <p:nvPr>
            <p:ph type="subTitle" idx="1"/>
          </p:nvPr>
        </p:nvSpPr>
        <p:spPr>
          <a:xfrm>
            <a:off x="-580762" y="777479"/>
            <a:ext cx="11030505" cy="3147578"/>
          </a:xfrm>
        </p:spPr>
        <p:txBody>
          <a:bodyPr anchor="ctr">
            <a:normAutofit/>
          </a:bodyPr>
          <a:lstStyle/>
          <a:p>
            <a:pPr algn="l"/>
            <a:r>
              <a:rPr lang="en-CA" sz="2800" b="1" dirty="0"/>
              <a:t>			</a:t>
            </a:r>
            <a:endParaRPr lang="en-CA" sz="20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851F43E-586E-8ED0-F1ED-EFF7121BCCD5}"/>
              </a:ext>
            </a:extLst>
          </p:cNvPr>
          <p:cNvSpPr txBox="1"/>
          <p:nvPr/>
        </p:nvSpPr>
        <p:spPr>
          <a:xfrm>
            <a:off x="525020" y="696656"/>
            <a:ext cx="10901629" cy="954107"/>
          </a:xfrm>
          <a:prstGeom prst="rect">
            <a:avLst/>
          </a:prstGeom>
          <a:noFill/>
        </p:spPr>
        <p:txBody>
          <a:bodyPr wrap="square">
            <a:spAutoFit/>
          </a:bodyPr>
          <a:lstStyle/>
          <a:p>
            <a:pPr algn="ctr"/>
            <a:r>
              <a:rPr lang="en-US" sz="2800" b="1" dirty="0">
                <a:latin typeface="Arial" panose="020B0604020202020204" pitchFamily="34" charset="0"/>
                <a:cs typeface="Arial" panose="020B0604020202020204" pitchFamily="34" charset="0"/>
              </a:rPr>
              <a:t>WHAT CAN MAYOR BURTON DO WITH THESE POWERS?</a:t>
            </a:r>
          </a:p>
          <a:p>
            <a:endParaRPr lang="en-US" sz="2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D6E5F69-0B9D-4CCB-CF12-B47B9A377A75}"/>
              </a:ext>
            </a:extLst>
          </p:cNvPr>
          <p:cNvSpPr txBox="1"/>
          <p:nvPr/>
        </p:nvSpPr>
        <p:spPr>
          <a:xfrm>
            <a:off x="1509204" y="2059444"/>
            <a:ext cx="8522653" cy="1323439"/>
          </a:xfrm>
          <a:prstGeom prst="rect">
            <a:avLst/>
          </a:prstGeom>
          <a:noFill/>
        </p:spPr>
        <p:txBody>
          <a:bodyPr wrap="square">
            <a:spAutoFit/>
          </a:bodyPr>
          <a:lstStyle/>
          <a:p>
            <a:r>
              <a:rPr lang="en-US" sz="2000" b="1" i="0" dirty="0">
                <a:solidFill>
                  <a:srgbClr val="333333"/>
                </a:solidFill>
                <a:effectLst/>
                <a:latin typeface="Arial" panose="020B0604020202020204" pitchFamily="34" charset="0"/>
                <a:cs typeface="Arial" panose="020B0604020202020204" pitchFamily="34" charset="0"/>
              </a:rPr>
              <a:t>Those powers allow him to veto majority council decisions that he thinks conflict with provincial priorities, such as increasing housing supply or building infrastructure unless 2/3 of town </a:t>
            </a:r>
            <a:r>
              <a:rPr lang="en-US" sz="2000" b="1" i="0" dirty="0" err="1">
                <a:solidFill>
                  <a:srgbClr val="333333"/>
                </a:solidFill>
                <a:effectLst/>
                <a:latin typeface="Arial" panose="020B0604020202020204" pitchFamily="34" charset="0"/>
                <a:cs typeface="Arial" panose="020B0604020202020204" pitchFamily="34" charset="0"/>
              </a:rPr>
              <a:t>councillors</a:t>
            </a:r>
            <a:r>
              <a:rPr lang="en-US" sz="2000" b="1" i="0" dirty="0">
                <a:solidFill>
                  <a:srgbClr val="333333"/>
                </a:solidFill>
                <a:effectLst/>
                <a:latin typeface="Arial" panose="020B0604020202020204" pitchFamily="34" charset="0"/>
                <a:cs typeface="Arial" panose="020B0604020202020204" pitchFamily="34" charset="0"/>
              </a:rPr>
              <a:t> vote against his veto.</a:t>
            </a:r>
            <a:endParaRPr lang="en-US" sz="20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6BA490F-1A73-BAA8-E5AB-24FC87C89260}"/>
              </a:ext>
            </a:extLst>
          </p:cNvPr>
          <p:cNvSpPr txBox="1"/>
          <p:nvPr/>
        </p:nvSpPr>
        <p:spPr>
          <a:xfrm>
            <a:off x="1509204" y="3791564"/>
            <a:ext cx="8291743" cy="1323439"/>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RESULT:  The majority of counsel which would be 8 members could vote against the Midtown Official Plan Amendment, but Mayor Burton could veto this, and that veto would stick unless 10 members (2/3) disagreed with the veto</a:t>
            </a:r>
            <a:r>
              <a:rPr lang="en-US" dirty="0"/>
              <a:t>.</a:t>
            </a:r>
          </a:p>
        </p:txBody>
      </p:sp>
    </p:spTree>
    <p:extLst>
      <p:ext uri="{BB962C8B-B14F-4D97-AF65-F5344CB8AC3E}">
        <p14:creationId xmlns:p14="http://schemas.microsoft.com/office/powerpoint/2010/main" val="151045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12">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4"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3" name="Subtitle 2">
            <a:extLst>
              <a:ext uri="{FF2B5EF4-FFF2-40B4-BE49-F238E27FC236}">
                <a16:creationId xmlns:a16="http://schemas.microsoft.com/office/drawing/2014/main" id="{B2017170-4492-AAD4-6103-447D3EF50454}"/>
              </a:ext>
            </a:extLst>
          </p:cNvPr>
          <p:cNvSpPr>
            <a:spLocks noGrp="1"/>
          </p:cNvSpPr>
          <p:nvPr>
            <p:ph type="subTitle" idx="1"/>
          </p:nvPr>
        </p:nvSpPr>
        <p:spPr>
          <a:xfrm>
            <a:off x="-580762" y="777479"/>
            <a:ext cx="11030505" cy="3147578"/>
          </a:xfrm>
        </p:spPr>
        <p:txBody>
          <a:bodyPr anchor="ctr">
            <a:normAutofit/>
          </a:bodyPr>
          <a:lstStyle/>
          <a:p>
            <a:pPr algn="l"/>
            <a:r>
              <a:rPr lang="en-CA" sz="2800" b="1" dirty="0"/>
              <a:t>			</a:t>
            </a:r>
            <a:endParaRPr lang="en-CA" sz="20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851F43E-586E-8ED0-F1ED-EFF7121BCCD5}"/>
              </a:ext>
            </a:extLst>
          </p:cNvPr>
          <p:cNvSpPr txBox="1"/>
          <p:nvPr/>
        </p:nvSpPr>
        <p:spPr>
          <a:xfrm>
            <a:off x="204260" y="440113"/>
            <a:ext cx="10901629" cy="1384995"/>
          </a:xfrm>
          <a:prstGeom prst="rect">
            <a:avLst/>
          </a:prstGeom>
          <a:noFill/>
        </p:spPr>
        <p:txBody>
          <a:bodyPr wrap="square">
            <a:spAutoFit/>
          </a:bodyPr>
          <a:lstStyle/>
          <a:p>
            <a:pPr algn="ctr"/>
            <a:r>
              <a:rPr lang="en-US" sz="2800" b="1" dirty="0">
                <a:latin typeface="Arial" panose="020B0604020202020204" pitchFamily="34" charset="0"/>
                <a:cs typeface="Arial" panose="020B0604020202020204" pitchFamily="34" charset="0"/>
              </a:rPr>
              <a:t>MOTION TO OPPOSE STRONG MAYOR POWERS</a:t>
            </a:r>
          </a:p>
          <a:p>
            <a:pPr algn="ctr"/>
            <a:r>
              <a:rPr lang="en-US" sz="2800" b="1" dirty="0">
                <a:latin typeface="Arial" panose="020B0604020202020204" pitchFamily="34" charset="0"/>
                <a:cs typeface="Arial" panose="020B0604020202020204" pitchFamily="34" charset="0"/>
              </a:rPr>
              <a:t>January 30, 2023</a:t>
            </a:r>
          </a:p>
          <a:p>
            <a:endParaRPr lang="en-US" sz="2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D6E5F69-0B9D-4CCB-CF12-B47B9A377A75}"/>
              </a:ext>
            </a:extLst>
          </p:cNvPr>
          <p:cNvSpPr txBox="1"/>
          <p:nvPr/>
        </p:nvSpPr>
        <p:spPr>
          <a:xfrm>
            <a:off x="1778297" y="2201048"/>
            <a:ext cx="8522653" cy="1015663"/>
          </a:xfrm>
          <a:prstGeom prst="rect">
            <a:avLst/>
          </a:prstGeom>
          <a:noFill/>
        </p:spPr>
        <p:txBody>
          <a:bodyPr wrap="square">
            <a:spAutoFit/>
          </a:bodyPr>
          <a:lstStyle/>
          <a:p>
            <a:r>
              <a:rPr lang="en-US" sz="2000" b="1" i="0" dirty="0">
                <a:solidFill>
                  <a:srgbClr val="333333"/>
                </a:solidFill>
                <a:effectLst/>
                <a:latin typeface="Arial" panose="020B0604020202020204" pitchFamily="34" charset="0"/>
                <a:cs typeface="Arial" panose="020B0604020202020204" pitchFamily="34" charset="0"/>
              </a:rPr>
              <a:t>Council voted unanimously during its Monday, Jan. 30 meeting to officially oppose Bill 3, the Strong Mayors, Building Homes Act, 2022, and Bill 39, the Better Municipal Governance Act, 2022.</a:t>
            </a:r>
            <a:endParaRPr lang="en-US" sz="20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1210FC6-3F3B-8593-9154-155804B62F2C}"/>
              </a:ext>
            </a:extLst>
          </p:cNvPr>
          <p:cNvSpPr txBox="1"/>
          <p:nvPr/>
        </p:nvSpPr>
        <p:spPr>
          <a:xfrm>
            <a:off x="1742257" y="3688796"/>
            <a:ext cx="8401452" cy="1200329"/>
          </a:xfrm>
          <a:prstGeom prst="rect">
            <a:avLst/>
          </a:prstGeom>
          <a:noFill/>
        </p:spPr>
        <p:txBody>
          <a:bodyPr wrap="square">
            <a:spAutoFit/>
          </a:bodyPr>
          <a:lstStyle/>
          <a:p>
            <a:r>
              <a:rPr lang="en-US" b="1" i="0" dirty="0">
                <a:solidFill>
                  <a:srgbClr val="333333"/>
                </a:solidFill>
                <a:effectLst/>
                <a:latin typeface="Arial" panose="020B0604020202020204" pitchFamily="34" charset="0"/>
                <a:cs typeface="Arial" panose="020B0604020202020204" pitchFamily="34" charset="0"/>
              </a:rPr>
              <a:t>Council, including Burton, voted unanimously to oppose the province’s Strong Mayors legislation.</a:t>
            </a:r>
          </a:p>
          <a:p>
            <a:endParaRPr lang="en-US" b="1" dirty="0">
              <a:solidFill>
                <a:srgbClr val="333333"/>
              </a:solidFill>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6740157-D245-8860-0B0B-206BE48ECBF4}"/>
              </a:ext>
            </a:extLst>
          </p:cNvPr>
          <p:cNvSpPr txBox="1"/>
          <p:nvPr/>
        </p:nvSpPr>
        <p:spPr>
          <a:xfrm>
            <a:off x="1778297" y="4652864"/>
            <a:ext cx="8244592" cy="1200329"/>
          </a:xfrm>
          <a:prstGeom prst="rect">
            <a:avLst/>
          </a:prstGeom>
          <a:noFill/>
        </p:spPr>
        <p:txBody>
          <a:bodyPr wrap="square">
            <a:spAutoFit/>
          </a:bodyPr>
          <a:lstStyle/>
          <a:p>
            <a:r>
              <a:rPr lang="en-US" b="1" i="0" dirty="0">
                <a:solidFill>
                  <a:srgbClr val="212529"/>
                </a:solidFill>
                <a:effectLst/>
                <a:latin typeface="Arial" panose="020B0604020202020204" pitchFamily="34" charset="0"/>
                <a:cs typeface="Arial" panose="020B0604020202020204" pitchFamily="34" charset="0"/>
              </a:rPr>
              <a:t>Burton made his thoughts clear on strong mayor powers back at a meeting on Jan. 30, 2023 when he joined Town Council in a unanimous vote on a motion to oppose the legislation that was then granted to the mayor of the cities of Toronto and Ottawa.</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7979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12">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4"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3" name="Subtitle 2">
            <a:extLst>
              <a:ext uri="{FF2B5EF4-FFF2-40B4-BE49-F238E27FC236}">
                <a16:creationId xmlns:a16="http://schemas.microsoft.com/office/drawing/2014/main" id="{B2017170-4492-AAD4-6103-447D3EF50454}"/>
              </a:ext>
            </a:extLst>
          </p:cNvPr>
          <p:cNvSpPr>
            <a:spLocks noGrp="1"/>
          </p:cNvSpPr>
          <p:nvPr>
            <p:ph type="subTitle" idx="1"/>
          </p:nvPr>
        </p:nvSpPr>
        <p:spPr>
          <a:xfrm>
            <a:off x="-151850" y="3431070"/>
            <a:ext cx="10234288" cy="3146459"/>
          </a:xfrm>
        </p:spPr>
        <p:txBody>
          <a:bodyPr anchor="ctr">
            <a:normAutofit/>
          </a:bodyPr>
          <a:lstStyle/>
          <a:p>
            <a:pPr marL="0" marR="0">
              <a:lnSpc>
                <a:spcPct val="107000"/>
              </a:lnSpc>
              <a:spcBef>
                <a:spcPts val="0"/>
              </a:spcBef>
              <a:spcAft>
                <a:spcPts val="800"/>
              </a:spcAft>
            </a:pPr>
            <a:r>
              <a:rPr lang="en-CA" sz="1800" b="1" kern="100" dirty="0">
                <a:effectLst/>
                <a:latin typeface="Arial" panose="020B0604020202020204" pitchFamily="34" charset="0"/>
                <a:ea typeface="Calibri" panose="020F0502020204030204" pitchFamily="34" charset="0"/>
                <a:cs typeface="Times New Roman" panose="02020603050405020304" pitchFamily="18" charset="0"/>
              </a:rPr>
              <a:t>INHALTON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851F43E-586E-8ED0-F1ED-EFF7121BCCD5}"/>
              </a:ext>
            </a:extLst>
          </p:cNvPr>
          <p:cNvSpPr txBox="1"/>
          <p:nvPr/>
        </p:nvSpPr>
        <p:spPr>
          <a:xfrm>
            <a:off x="525020" y="696656"/>
            <a:ext cx="10901629" cy="523220"/>
          </a:xfrm>
          <a:prstGeom prst="rect">
            <a:avLst/>
          </a:prstGeom>
          <a:noFill/>
        </p:spPr>
        <p:txBody>
          <a:bodyPr wrap="square">
            <a:spAutoFit/>
          </a:bodyPr>
          <a:lstStyle/>
          <a:p>
            <a:r>
              <a:rPr lang="en-CA" sz="2800" b="1" dirty="0">
                <a:latin typeface="Arial" panose="020B0604020202020204" pitchFamily="34" charset="0"/>
                <a:cs typeface="Arial" panose="020B0604020202020204" pitchFamily="34" charset="0"/>
              </a:rPr>
              <a:t>T</a:t>
            </a:r>
            <a:r>
              <a:rPr lang="en-US" sz="2800" b="1" dirty="0">
                <a:latin typeface="Arial" panose="020B0604020202020204" pitchFamily="34" charset="0"/>
                <a:cs typeface="Arial" panose="020B0604020202020204" pitchFamily="34" charset="0"/>
              </a:rPr>
              <a:t>HE MEDIA REPORTS</a:t>
            </a:r>
          </a:p>
        </p:txBody>
      </p:sp>
      <p:pic>
        <p:nvPicPr>
          <p:cNvPr id="6" name="Picture 5">
            <a:extLst>
              <a:ext uri="{FF2B5EF4-FFF2-40B4-BE49-F238E27FC236}">
                <a16:creationId xmlns:a16="http://schemas.microsoft.com/office/drawing/2014/main" id="{4303CFF5-3316-D55C-69E9-5A9DD1FE74E6}"/>
              </a:ext>
            </a:extLst>
          </p:cNvPr>
          <p:cNvPicPr>
            <a:picLocks noChangeAspect="1"/>
          </p:cNvPicPr>
          <p:nvPr/>
        </p:nvPicPr>
        <p:blipFill>
          <a:blip r:embed="rId2"/>
          <a:stretch>
            <a:fillRect/>
          </a:stretch>
        </p:blipFill>
        <p:spPr>
          <a:xfrm>
            <a:off x="521806" y="1954180"/>
            <a:ext cx="3555357" cy="1806543"/>
          </a:xfrm>
          <a:prstGeom prst="rect">
            <a:avLst/>
          </a:prstGeom>
        </p:spPr>
      </p:pic>
      <p:pic>
        <p:nvPicPr>
          <p:cNvPr id="8" name="Picture 7">
            <a:extLst>
              <a:ext uri="{FF2B5EF4-FFF2-40B4-BE49-F238E27FC236}">
                <a16:creationId xmlns:a16="http://schemas.microsoft.com/office/drawing/2014/main" id="{57E4C123-691B-4C0B-5620-1AC3D9B48274}"/>
              </a:ext>
            </a:extLst>
          </p:cNvPr>
          <p:cNvPicPr>
            <a:picLocks noChangeAspect="1"/>
          </p:cNvPicPr>
          <p:nvPr/>
        </p:nvPicPr>
        <p:blipFill>
          <a:blip r:embed="rId3"/>
          <a:stretch>
            <a:fillRect/>
          </a:stretch>
        </p:blipFill>
        <p:spPr>
          <a:xfrm>
            <a:off x="520262" y="3853676"/>
            <a:ext cx="3576589" cy="1386979"/>
          </a:xfrm>
          <a:prstGeom prst="rect">
            <a:avLst/>
          </a:prstGeom>
        </p:spPr>
      </p:pic>
      <p:pic>
        <p:nvPicPr>
          <p:cNvPr id="10" name="Picture 9">
            <a:extLst>
              <a:ext uri="{FF2B5EF4-FFF2-40B4-BE49-F238E27FC236}">
                <a16:creationId xmlns:a16="http://schemas.microsoft.com/office/drawing/2014/main" id="{CB1B42CC-2FE7-8C05-1F86-FC8C172AD9DA}"/>
              </a:ext>
            </a:extLst>
          </p:cNvPr>
          <p:cNvPicPr>
            <a:picLocks noChangeAspect="1"/>
          </p:cNvPicPr>
          <p:nvPr/>
        </p:nvPicPr>
        <p:blipFill>
          <a:blip r:embed="rId4"/>
          <a:stretch>
            <a:fillRect/>
          </a:stretch>
        </p:blipFill>
        <p:spPr>
          <a:xfrm>
            <a:off x="6988755" y="3565547"/>
            <a:ext cx="5070991" cy="1426488"/>
          </a:xfrm>
          <a:prstGeom prst="rect">
            <a:avLst/>
          </a:prstGeom>
        </p:spPr>
      </p:pic>
      <p:sp>
        <p:nvSpPr>
          <p:cNvPr id="13" name="TextBox 12">
            <a:extLst>
              <a:ext uri="{FF2B5EF4-FFF2-40B4-BE49-F238E27FC236}">
                <a16:creationId xmlns:a16="http://schemas.microsoft.com/office/drawing/2014/main" id="{C71C00CF-9439-5BCC-7D41-BEB435BD9B26}"/>
              </a:ext>
            </a:extLst>
          </p:cNvPr>
          <p:cNvSpPr txBox="1"/>
          <p:nvPr/>
        </p:nvSpPr>
        <p:spPr>
          <a:xfrm>
            <a:off x="420401" y="1568541"/>
            <a:ext cx="2689052" cy="367216"/>
          </a:xfrm>
          <a:prstGeom prst="rect">
            <a:avLst/>
          </a:prstGeom>
          <a:noFill/>
        </p:spPr>
        <p:txBody>
          <a:bodyPr wrap="square">
            <a:spAutoFit/>
          </a:bodyPr>
          <a:lstStyle/>
          <a:p>
            <a:pPr marL="0" marR="0">
              <a:lnSpc>
                <a:spcPct val="107000"/>
              </a:lnSpc>
              <a:spcBef>
                <a:spcPts val="0"/>
              </a:spcBef>
              <a:spcAft>
                <a:spcPts val="800"/>
              </a:spcAft>
            </a:pPr>
            <a:r>
              <a:rPr lang="en-CA" sz="1800" b="1" kern="100" dirty="0">
                <a:effectLst/>
                <a:latin typeface="Arial" panose="020B0604020202020204" pitchFamily="34" charset="0"/>
                <a:ea typeface="Calibri" panose="020F0502020204030204" pitchFamily="34" charset="0"/>
                <a:cs typeface="Arial" panose="020B0604020202020204" pitchFamily="34" charset="0"/>
              </a:rPr>
              <a:t>OAKVILLENEWS.ORG</a:t>
            </a:r>
            <a:endParaRPr lang="en-US" sz="18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BF38AF57-E1F8-734E-4D21-9F99CF9B8B1F}"/>
              </a:ext>
            </a:extLst>
          </p:cNvPr>
          <p:cNvSpPr txBox="1"/>
          <p:nvPr/>
        </p:nvSpPr>
        <p:spPr>
          <a:xfrm>
            <a:off x="6890916" y="2332619"/>
            <a:ext cx="3191522" cy="375552"/>
          </a:xfrm>
          <a:prstGeom prst="rect">
            <a:avLst/>
          </a:prstGeom>
          <a:noFill/>
        </p:spPr>
        <p:txBody>
          <a:bodyPr wrap="square">
            <a:spAutoFit/>
          </a:bodyPr>
          <a:lstStyle/>
          <a:p>
            <a:pPr marL="0" marR="0">
              <a:lnSpc>
                <a:spcPct val="107000"/>
              </a:lnSpc>
              <a:spcBef>
                <a:spcPts val="0"/>
              </a:spcBef>
              <a:spcAft>
                <a:spcPts val="800"/>
              </a:spcAft>
            </a:pPr>
            <a:r>
              <a:rPr lang="en-CA" sz="1800" b="1" kern="100" dirty="0">
                <a:effectLst/>
                <a:latin typeface="Arial" panose="020B0604020202020204" pitchFamily="34" charset="0"/>
                <a:ea typeface="Calibri" panose="020F0502020204030204" pitchFamily="34" charset="0"/>
                <a:cs typeface="Arial" panose="020B0604020202020204" pitchFamily="34" charset="0"/>
              </a:rPr>
              <a:t>THE OAKVILLE BEAVER</a:t>
            </a:r>
            <a:endParaRPr lang="en-US" sz="1800" b="1"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3ADC2665-FEF8-D30F-B8C5-C96D94645CC7}"/>
              </a:ext>
            </a:extLst>
          </p:cNvPr>
          <p:cNvPicPr>
            <a:picLocks noChangeAspect="1"/>
          </p:cNvPicPr>
          <p:nvPr/>
        </p:nvPicPr>
        <p:blipFill>
          <a:blip r:embed="rId5"/>
          <a:stretch>
            <a:fillRect/>
          </a:stretch>
        </p:blipFill>
        <p:spPr>
          <a:xfrm>
            <a:off x="4387808" y="5201470"/>
            <a:ext cx="4853293" cy="1386094"/>
          </a:xfrm>
          <a:prstGeom prst="rect">
            <a:avLst/>
          </a:prstGeom>
        </p:spPr>
      </p:pic>
      <p:pic>
        <p:nvPicPr>
          <p:cNvPr id="32" name="Picture 31">
            <a:extLst>
              <a:ext uri="{FF2B5EF4-FFF2-40B4-BE49-F238E27FC236}">
                <a16:creationId xmlns:a16="http://schemas.microsoft.com/office/drawing/2014/main" id="{4A13BF4C-34C3-1F0E-968D-03F8705DE754}"/>
              </a:ext>
            </a:extLst>
          </p:cNvPr>
          <p:cNvPicPr>
            <a:picLocks noChangeAspect="1"/>
          </p:cNvPicPr>
          <p:nvPr/>
        </p:nvPicPr>
        <p:blipFill>
          <a:blip r:embed="rId6"/>
          <a:stretch>
            <a:fillRect/>
          </a:stretch>
        </p:blipFill>
        <p:spPr>
          <a:xfrm>
            <a:off x="6940392" y="220709"/>
            <a:ext cx="4955682" cy="1910087"/>
          </a:xfrm>
          <a:prstGeom prst="rect">
            <a:avLst/>
          </a:prstGeom>
        </p:spPr>
      </p:pic>
      <p:pic>
        <p:nvPicPr>
          <p:cNvPr id="34" name="Picture 33">
            <a:extLst>
              <a:ext uri="{FF2B5EF4-FFF2-40B4-BE49-F238E27FC236}">
                <a16:creationId xmlns:a16="http://schemas.microsoft.com/office/drawing/2014/main" id="{C890B6D3-5DB1-C24F-18F9-4CD5A585B264}"/>
              </a:ext>
            </a:extLst>
          </p:cNvPr>
          <p:cNvPicPr>
            <a:picLocks noChangeAspect="1"/>
          </p:cNvPicPr>
          <p:nvPr/>
        </p:nvPicPr>
        <p:blipFill>
          <a:blip r:embed="rId7"/>
          <a:stretch>
            <a:fillRect/>
          </a:stretch>
        </p:blipFill>
        <p:spPr>
          <a:xfrm>
            <a:off x="7034057" y="2716568"/>
            <a:ext cx="5078357" cy="739040"/>
          </a:xfrm>
          <a:prstGeom prst="rect">
            <a:avLst/>
          </a:prstGeom>
        </p:spPr>
      </p:pic>
    </p:spTree>
    <p:extLst>
      <p:ext uri="{BB962C8B-B14F-4D97-AF65-F5344CB8AC3E}">
        <p14:creationId xmlns:p14="http://schemas.microsoft.com/office/powerpoint/2010/main" val="3011244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12">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4"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3" name="Subtitle 2">
            <a:extLst>
              <a:ext uri="{FF2B5EF4-FFF2-40B4-BE49-F238E27FC236}">
                <a16:creationId xmlns:a16="http://schemas.microsoft.com/office/drawing/2014/main" id="{B2017170-4492-AAD4-6103-447D3EF50454}"/>
              </a:ext>
            </a:extLst>
          </p:cNvPr>
          <p:cNvSpPr>
            <a:spLocks noGrp="1"/>
          </p:cNvSpPr>
          <p:nvPr>
            <p:ph type="subTitle" idx="1"/>
          </p:nvPr>
        </p:nvSpPr>
        <p:spPr>
          <a:xfrm>
            <a:off x="6409875" y="2923746"/>
            <a:ext cx="5317133" cy="2869652"/>
          </a:xfrm>
        </p:spPr>
        <p:txBody>
          <a:bodyPr anchor="ctr">
            <a:normAutofit/>
          </a:bodyPr>
          <a:lstStyle/>
          <a:p>
            <a:pPr algn="l">
              <a:lnSpc>
                <a:spcPct val="100000"/>
              </a:lnSpc>
              <a:spcBef>
                <a:spcPts val="0"/>
              </a:spcBef>
            </a:pPr>
            <a:r>
              <a:rPr lang="en-CA" sz="1600" b="1" dirty="0">
                <a:latin typeface="Arial" panose="020B0604020202020204" pitchFamily="34" charset="0"/>
                <a:cs typeface="Arial" panose="020B0604020202020204" pitchFamily="34" charset="0"/>
              </a:rPr>
              <a:t>“</a:t>
            </a:r>
            <a:r>
              <a:rPr lang="en-US" sz="1600" b="1" dirty="0">
                <a:latin typeface="Arial" panose="020B0604020202020204" pitchFamily="34" charset="0"/>
                <a:cs typeface="Arial" panose="020B0604020202020204" pitchFamily="34" charset="0"/>
              </a:rPr>
              <a:t>The new powers are an affront to democracy that take away the rights of the community to have their representatives stand up for their values and expectations.” – </a:t>
            </a:r>
            <a:r>
              <a:rPr lang="en-US" sz="1600" b="1" dirty="0" err="1">
                <a:latin typeface="Arial" panose="020B0604020202020204" pitchFamily="34" charset="0"/>
                <a:cs typeface="Arial" panose="020B0604020202020204" pitchFamily="34" charset="0"/>
              </a:rPr>
              <a:t>Councillor</a:t>
            </a:r>
            <a:r>
              <a:rPr lang="en-US" sz="1600" b="1" dirty="0">
                <a:latin typeface="Arial" panose="020B0604020202020204" pitchFamily="34" charset="0"/>
                <a:cs typeface="Arial" panose="020B0604020202020204" pitchFamily="34" charset="0"/>
              </a:rPr>
              <a:t> Knoll</a:t>
            </a:r>
            <a:r>
              <a:rPr lang="en-US" sz="1800" b="1" dirty="0">
                <a:latin typeface="Arial" panose="020B0604020202020204" pitchFamily="34" charset="0"/>
                <a:cs typeface="Arial" panose="020B0604020202020204" pitchFamily="34" charset="0"/>
              </a:rPr>
              <a:t>	</a:t>
            </a:r>
          </a:p>
          <a:p>
            <a:pPr algn="l">
              <a:lnSpc>
                <a:spcPct val="100000"/>
              </a:lnSpc>
              <a:spcBef>
                <a:spcPts val="0"/>
              </a:spcBef>
            </a:pPr>
            <a:r>
              <a:rPr lang="en-US" sz="2000" b="1" dirty="0">
                <a:latin typeface="Arial" panose="020B0604020202020204" pitchFamily="34" charset="0"/>
                <a:cs typeface="Arial" panose="020B0604020202020204" pitchFamily="34" charset="0"/>
              </a:rPr>
              <a:t>		</a:t>
            </a:r>
            <a:r>
              <a:rPr lang="en-CA" sz="2800" b="1" dirty="0"/>
              <a:t>	</a:t>
            </a:r>
            <a:endParaRPr lang="en-CA" sz="20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851F43E-586E-8ED0-F1ED-EFF7121BCCD5}"/>
              </a:ext>
            </a:extLst>
          </p:cNvPr>
          <p:cNvSpPr txBox="1"/>
          <p:nvPr/>
        </p:nvSpPr>
        <p:spPr>
          <a:xfrm>
            <a:off x="613015" y="495441"/>
            <a:ext cx="10901629" cy="1384995"/>
          </a:xfrm>
          <a:prstGeom prst="rect">
            <a:avLst/>
          </a:prstGeom>
          <a:noFill/>
        </p:spPr>
        <p:txBody>
          <a:bodyPr wrap="square">
            <a:spAutoFit/>
          </a:bodyPr>
          <a:lstStyle/>
          <a:p>
            <a:pPr algn="ctr"/>
            <a:r>
              <a:rPr lang="en-US" sz="2800" b="1" dirty="0">
                <a:latin typeface="Arial" panose="020B0604020202020204" pitchFamily="34" charset="0"/>
                <a:cs typeface="Arial" panose="020B0604020202020204" pitchFamily="34" charset="0"/>
              </a:rPr>
              <a:t>QUOTES OF COUNCIL MEMBERS </a:t>
            </a:r>
          </a:p>
          <a:p>
            <a:pPr algn="ctr"/>
            <a:r>
              <a:rPr lang="en-US" sz="2800" b="1" dirty="0">
                <a:latin typeface="Arial" panose="020B0604020202020204" pitchFamily="34" charset="0"/>
                <a:cs typeface="Arial" panose="020B0604020202020204" pitchFamily="34" charset="0"/>
              </a:rPr>
              <a:t>Reported in the Media</a:t>
            </a:r>
          </a:p>
          <a:p>
            <a:endParaRPr lang="en-US" sz="28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04FB809-254F-0DFC-242D-7F23537BA1DD}"/>
              </a:ext>
            </a:extLst>
          </p:cNvPr>
          <p:cNvSpPr txBox="1"/>
          <p:nvPr/>
        </p:nvSpPr>
        <p:spPr>
          <a:xfrm>
            <a:off x="464992" y="1738311"/>
            <a:ext cx="4030324" cy="230832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a:t>
            </a:r>
            <a:r>
              <a:rPr lang="en-US" sz="1600" b="1" i="0" dirty="0">
                <a:effectLst/>
                <a:latin typeface="Arial" panose="020B0604020202020204" pitchFamily="34" charset="0"/>
                <a:cs typeface="Arial" panose="020B0604020202020204" pitchFamily="34" charset="0"/>
              </a:rPr>
              <a:t>Any time that five members of council can control the other ten members of council, we have a problem.” - </a:t>
            </a:r>
            <a:r>
              <a:rPr lang="en-US" sz="1600" b="1" i="0" dirty="0" err="1">
                <a:effectLst/>
                <a:latin typeface="Arial" panose="020B0604020202020204" pitchFamily="34" charset="0"/>
                <a:cs typeface="Arial" panose="020B0604020202020204" pitchFamily="34" charset="0"/>
              </a:rPr>
              <a:t>Councillor</a:t>
            </a:r>
            <a:r>
              <a:rPr lang="en-US" sz="1600" b="1" i="0" dirty="0">
                <a:effectLst/>
                <a:latin typeface="Arial" panose="020B0604020202020204" pitchFamily="34" charset="0"/>
                <a:cs typeface="Arial" panose="020B0604020202020204" pitchFamily="34" charset="0"/>
              </a:rPr>
              <a:t> Elgar</a:t>
            </a:r>
          </a:p>
          <a:p>
            <a:endParaRPr lang="en-US" sz="1600" b="1" dirty="0">
              <a:latin typeface="Arial" panose="020B0604020202020204" pitchFamily="34" charset="0"/>
              <a:cs typeface="Arial" panose="020B0604020202020204" pitchFamily="34" charset="0"/>
            </a:endParaRPr>
          </a:p>
          <a:p>
            <a:r>
              <a:rPr lang="en-US" sz="1600" b="1" i="0" dirty="0">
                <a:solidFill>
                  <a:srgbClr val="333333"/>
                </a:solidFill>
                <a:effectLst/>
                <a:latin typeface="Arial" panose="020B0604020202020204" pitchFamily="34" charset="0"/>
                <a:cs typeface="Arial" panose="020B0604020202020204" pitchFamily="34" charset="0"/>
              </a:rPr>
              <a:t>“It’s kind of like it’s not democracy anymore, a true democracy…It’s not one vote for every head. It’s weighted.” - </a:t>
            </a:r>
            <a:r>
              <a:rPr lang="en-US" sz="1600" b="1" i="0" dirty="0" err="1">
                <a:solidFill>
                  <a:srgbClr val="333333"/>
                </a:solidFill>
                <a:effectLst/>
                <a:latin typeface="Arial" panose="020B0604020202020204" pitchFamily="34" charset="0"/>
                <a:cs typeface="Arial" panose="020B0604020202020204" pitchFamily="34" charset="0"/>
              </a:rPr>
              <a:t>Councillor</a:t>
            </a:r>
            <a:r>
              <a:rPr lang="en-US" sz="1600" b="1" i="0" dirty="0">
                <a:solidFill>
                  <a:srgbClr val="333333"/>
                </a:solidFill>
                <a:effectLst/>
                <a:latin typeface="Arial" panose="020B0604020202020204" pitchFamily="34" charset="0"/>
                <a:cs typeface="Arial" panose="020B0604020202020204" pitchFamily="34" charset="0"/>
              </a:rPr>
              <a:t> Elgar</a:t>
            </a:r>
          </a:p>
        </p:txBody>
      </p:sp>
      <p:sp>
        <p:nvSpPr>
          <p:cNvPr id="8" name="TextBox 7">
            <a:extLst>
              <a:ext uri="{FF2B5EF4-FFF2-40B4-BE49-F238E27FC236}">
                <a16:creationId xmlns:a16="http://schemas.microsoft.com/office/drawing/2014/main" id="{6458D581-8DD9-9737-4823-734525345F14}"/>
              </a:ext>
            </a:extLst>
          </p:cNvPr>
          <p:cNvSpPr txBox="1"/>
          <p:nvPr/>
        </p:nvSpPr>
        <p:spPr>
          <a:xfrm>
            <a:off x="464992" y="4165467"/>
            <a:ext cx="4730215" cy="1077218"/>
          </a:xfrm>
          <a:prstGeom prst="rect">
            <a:avLst/>
          </a:prstGeom>
          <a:noFill/>
        </p:spPr>
        <p:txBody>
          <a:bodyPr wrap="square">
            <a:spAutoFit/>
          </a:bodyPr>
          <a:lstStyle/>
          <a:p>
            <a:r>
              <a:rPr lang="en-US" sz="1600" b="1" i="0" dirty="0">
                <a:solidFill>
                  <a:srgbClr val="333333"/>
                </a:solidFill>
                <a:effectLst/>
                <a:latin typeface="Arial" panose="020B0604020202020204" pitchFamily="34" charset="0"/>
                <a:cs typeface="Arial" panose="020B0604020202020204" pitchFamily="34" charset="0"/>
              </a:rPr>
              <a:t>“The new rules would allow five of Oakville's 15 council members to decide on a budget or land use plan for the town.” – </a:t>
            </a:r>
            <a:r>
              <a:rPr lang="en-US" sz="1600" b="1" i="0" dirty="0" err="1">
                <a:solidFill>
                  <a:srgbClr val="333333"/>
                </a:solidFill>
                <a:effectLst/>
                <a:latin typeface="Arial" panose="020B0604020202020204" pitchFamily="34" charset="0"/>
                <a:cs typeface="Arial" panose="020B0604020202020204" pitchFamily="34" charset="0"/>
              </a:rPr>
              <a:t>Councillor</a:t>
            </a:r>
            <a:r>
              <a:rPr lang="en-US" sz="1600" b="1" i="0" dirty="0">
                <a:solidFill>
                  <a:srgbClr val="333333"/>
                </a:solidFill>
                <a:effectLst/>
                <a:latin typeface="Arial" panose="020B0604020202020204" pitchFamily="34" charset="0"/>
                <a:cs typeface="Arial" panose="020B0604020202020204" pitchFamily="34" charset="0"/>
              </a:rPr>
              <a:t> Haslett-</a:t>
            </a:r>
            <a:r>
              <a:rPr lang="en-US" sz="1600" b="1" i="0" dirty="0" err="1">
                <a:solidFill>
                  <a:srgbClr val="333333"/>
                </a:solidFill>
                <a:effectLst/>
                <a:latin typeface="Arial" panose="020B0604020202020204" pitchFamily="34" charset="0"/>
                <a:cs typeface="Arial" panose="020B0604020202020204" pitchFamily="34" charset="0"/>
              </a:rPr>
              <a:t>Theall</a:t>
            </a:r>
            <a:endParaRPr lang="en-US" sz="16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76CF5FE-74FE-FACB-CBD1-E8D58D6D7DF8}"/>
              </a:ext>
            </a:extLst>
          </p:cNvPr>
          <p:cNvSpPr txBox="1"/>
          <p:nvPr/>
        </p:nvSpPr>
        <p:spPr>
          <a:xfrm>
            <a:off x="6441603" y="2595326"/>
            <a:ext cx="5068773" cy="830997"/>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“Frankly, the mayor wasn't elected by the people of Oakville to have powers to veto us as elected representatives.” –</a:t>
            </a:r>
            <a:r>
              <a:rPr lang="en-US" sz="1600" b="1" i="0" dirty="0">
                <a:solidFill>
                  <a:srgbClr val="333333"/>
                </a:solidFill>
                <a:effectLst/>
                <a:latin typeface="Arial" panose="020B0604020202020204" pitchFamily="34" charset="0"/>
                <a:cs typeface="Arial" panose="020B0604020202020204" pitchFamily="34" charset="0"/>
              </a:rPr>
              <a:t> </a:t>
            </a:r>
            <a:r>
              <a:rPr lang="en-US" sz="1600" b="1" i="0" dirty="0" err="1">
                <a:solidFill>
                  <a:srgbClr val="333333"/>
                </a:solidFill>
                <a:effectLst/>
                <a:latin typeface="Arial" panose="020B0604020202020204" pitchFamily="34" charset="0"/>
                <a:cs typeface="Arial" panose="020B0604020202020204" pitchFamily="34" charset="0"/>
              </a:rPr>
              <a:t>Councillor</a:t>
            </a:r>
            <a:r>
              <a:rPr lang="en-US" sz="1600" b="1" i="0" dirty="0">
                <a:solidFill>
                  <a:srgbClr val="333333"/>
                </a:solidFill>
                <a:effectLst/>
                <a:latin typeface="Arial" panose="020B0604020202020204" pitchFamily="34" charset="0"/>
                <a:cs typeface="Arial" panose="020B0604020202020204" pitchFamily="34" charset="0"/>
              </a:rPr>
              <a:t> Haslett-</a:t>
            </a:r>
            <a:r>
              <a:rPr lang="en-US" sz="1600" b="1" i="0" dirty="0" err="1">
                <a:solidFill>
                  <a:srgbClr val="333333"/>
                </a:solidFill>
                <a:effectLst/>
                <a:latin typeface="Arial" panose="020B0604020202020204" pitchFamily="34" charset="0"/>
                <a:cs typeface="Arial" panose="020B0604020202020204" pitchFamily="34" charset="0"/>
              </a:rPr>
              <a:t>Theall</a:t>
            </a:r>
            <a:r>
              <a:rPr lang="en-US" sz="1600" b="1" dirty="0">
                <a:latin typeface="Arial" panose="020B0604020202020204" pitchFamily="34" charset="0"/>
                <a:cs typeface="Arial" panose="020B0604020202020204" pitchFamily="34" charset="0"/>
              </a:rPr>
              <a:t> </a:t>
            </a:r>
          </a:p>
        </p:txBody>
      </p:sp>
      <p:sp>
        <p:nvSpPr>
          <p:cNvPr id="28" name="TextBox 27">
            <a:extLst>
              <a:ext uri="{FF2B5EF4-FFF2-40B4-BE49-F238E27FC236}">
                <a16:creationId xmlns:a16="http://schemas.microsoft.com/office/drawing/2014/main" id="{F1DC6CBA-C06C-1B04-2D3B-11CF63876BCF}"/>
              </a:ext>
            </a:extLst>
          </p:cNvPr>
          <p:cNvSpPr txBox="1"/>
          <p:nvPr/>
        </p:nvSpPr>
        <p:spPr>
          <a:xfrm>
            <a:off x="6452376" y="1406884"/>
            <a:ext cx="4494474" cy="1107996"/>
          </a:xfrm>
          <a:prstGeom prst="rect">
            <a:avLst/>
          </a:prstGeom>
          <a:noFill/>
        </p:spPr>
        <p:txBody>
          <a:bodyPr wrap="square">
            <a:spAutoFit/>
          </a:bodyPr>
          <a:lstStyle/>
          <a:p>
            <a:endParaRPr lang="en-US" dirty="0"/>
          </a:p>
          <a:p>
            <a:r>
              <a:rPr lang="en-US" sz="1600" b="1" dirty="0">
                <a:latin typeface="Arial" panose="020B0604020202020204" pitchFamily="34" charset="0"/>
                <a:cs typeface="Arial" panose="020B0604020202020204" pitchFamily="34" charset="0"/>
              </a:rPr>
              <a:t>"It doesn't lead to better democracies that way and never has through history.” – </a:t>
            </a:r>
            <a:r>
              <a:rPr lang="en-US" sz="1600" b="1" dirty="0" err="1">
                <a:latin typeface="Arial" panose="020B0604020202020204" pitchFamily="34" charset="0"/>
                <a:cs typeface="Arial" panose="020B0604020202020204" pitchFamily="34" charset="0"/>
              </a:rPr>
              <a:t>Councillor</a:t>
            </a:r>
            <a:r>
              <a:rPr lang="en-US" sz="1600" b="1" dirty="0">
                <a:latin typeface="Arial" panose="020B0604020202020204" pitchFamily="34" charset="0"/>
                <a:cs typeface="Arial" panose="020B0604020202020204" pitchFamily="34" charset="0"/>
              </a:rPr>
              <a:t> O’Meara</a:t>
            </a:r>
          </a:p>
        </p:txBody>
      </p:sp>
      <p:sp>
        <p:nvSpPr>
          <p:cNvPr id="30" name="TextBox 29">
            <a:extLst>
              <a:ext uri="{FF2B5EF4-FFF2-40B4-BE49-F238E27FC236}">
                <a16:creationId xmlns:a16="http://schemas.microsoft.com/office/drawing/2014/main" id="{6C674877-205A-564E-68A6-9B0D53C313BF}"/>
              </a:ext>
            </a:extLst>
          </p:cNvPr>
          <p:cNvSpPr txBox="1"/>
          <p:nvPr/>
        </p:nvSpPr>
        <p:spPr>
          <a:xfrm>
            <a:off x="6441603" y="4827186"/>
            <a:ext cx="5208490" cy="830997"/>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“It’s great news our Council voted unanimously against this anti-democratic move…Our mayor was extremely vocal against it.” – </a:t>
            </a:r>
            <a:r>
              <a:rPr lang="en-US" sz="1600" b="1" dirty="0" err="1">
                <a:latin typeface="Arial" panose="020B0604020202020204" pitchFamily="34" charset="0"/>
                <a:cs typeface="Arial" panose="020B0604020202020204" pitchFamily="34" charset="0"/>
              </a:rPr>
              <a:t>Councillor</a:t>
            </a:r>
            <a:r>
              <a:rPr lang="en-US" sz="1600" b="1" dirty="0">
                <a:latin typeface="Arial" panose="020B0604020202020204" pitchFamily="34" charset="0"/>
                <a:cs typeface="Arial" panose="020B0604020202020204" pitchFamily="34" charset="0"/>
              </a:rPr>
              <a:t> O’Meara</a:t>
            </a:r>
          </a:p>
        </p:txBody>
      </p:sp>
    </p:spTree>
    <p:extLst>
      <p:ext uri="{BB962C8B-B14F-4D97-AF65-F5344CB8AC3E}">
        <p14:creationId xmlns:p14="http://schemas.microsoft.com/office/powerpoint/2010/main" val="1784895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12">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4"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3" name="Subtitle 2">
            <a:extLst>
              <a:ext uri="{FF2B5EF4-FFF2-40B4-BE49-F238E27FC236}">
                <a16:creationId xmlns:a16="http://schemas.microsoft.com/office/drawing/2014/main" id="{B2017170-4492-AAD4-6103-447D3EF50454}"/>
              </a:ext>
            </a:extLst>
          </p:cNvPr>
          <p:cNvSpPr>
            <a:spLocks noGrp="1"/>
          </p:cNvSpPr>
          <p:nvPr>
            <p:ph type="subTitle" idx="1"/>
          </p:nvPr>
        </p:nvSpPr>
        <p:spPr>
          <a:xfrm>
            <a:off x="6218159" y="4027847"/>
            <a:ext cx="4626900" cy="2869652"/>
          </a:xfrm>
        </p:spPr>
        <p:txBody>
          <a:bodyPr anchor="ctr">
            <a:normAutofit/>
          </a:bodyPr>
          <a:lstStyle/>
          <a:p>
            <a:pPr algn="l">
              <a:lnSpc>
                <a:spcPct val="100000"/>
              </a:lnSpc>
              <a:spcBef>
                <a:spcPts val="0"/>
              </a:spcBef>
            </a:pPr>
            <a:r>
              <a:rPr lang="en-US" sz="1800" b="1" dirty="0">
                <a:latin typeface="Arial" panose="020B0604020202020204" pitchFamily="34" charset="0"/>
                <a:cs typeface="Arial" panose="020B0604020202020204" pitchFamily="34" charset="0"/>
              </a:rPr>
              <a:t>	</a:t>
            </a:r>
          </a:p>
          <a:p>
            <a:pPr algn="l">
              <a:lnSpc>
                <a:spcPct val="100000"/>
              </a:lnSpc>
              <a:spcBef>
                <a:spcPts val="0"/>
              </a:spcBef>
            </a:pPr>
            <a:r>
              <a:rPr lang="en-US" sz="2000" b="1" dirty="0">
                <a:latin typeface="Arial" panose="020B0604020202020204" pitchFamily="34" charset="0"/>
                <a:cs typeface="Arial" panose="020B0604020202020204" pitchFamily="34" charset="0"/>
              </a:rPr>
              <a:t>		</a:t>
            </a:r>
            <a:r>
              <a:rPr lang="en-CA" sz="2800" b="1" dirty="0"/>
              <a:t>	</a:t>
            </a:r>
            <a:endParaRPr lang="en-CA" sz="20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851F43E-586E-8ED0-F1ED-EFF7121BCCD5}"/>
              </a:ext>
            </a:extLst>
          </p:cNvPr>
          <p:cNvSpPr txBox="1"/>
          <p:nvPr/>
        </p:nvSpPr>
        <p:spPr>
          <a:xfrm>
            <a:off x="525020" y="696656"/>
            <a:ext cx="10901629" cy="954107"/>
          </a:xfrm>
          <a:prstGeom prst="rect">
            <a:avLst/>
          </a:prstGeom>
          <a:noFill/>
        </p:spPr>
        <p:txBody>
          <a:bodyPr wrap="square">
            <a:spAutoFit/>
          </a:bodyPr>
          <a:lstStyle/>
          <a:p>
            <a:pPr algn="ctr"/>
            <a:r>
              <a:rPr lang="en-US" sz="2800" b="1" dirty="0">
                <a:latin typeface="Arial" panose="020B0604020202020204" pitchFamily="34" charset="0"/>
                <a:cs typeface="Arial" panose="020B0604020202020204" pitchFamily="34" charset="0"/>
              </a:rPr>
              <a:t>COMMENTS OF MAYOR BURTON</a:t>
            </a:r>
          </a:p>
          <a:p>
            <a:endParaRPr lang="en-US" sz="2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BADEE07-7498-7A56-3F6E-FC46FE699B06}"/>
              </a:ext>
            </a:extLst>
          </p:cNvPr>
          <p:cNvSpPr txBox="1"/>
          <p:nvPr/>
        </p:nvSpPr>
        <p:spPr>
          <a:xfrm>
            <a:off x="1127465" y="4511797"/>
            <a:ext cx="10582182" cy="1200329"/>
          </a:xfrm>
          <a:prstGeom prst="rect">
            <a:avLst/>
          </a:prstGeom>
          <a:noFill/>
        </p:spPr>
        <p:txBody>
          <a:bodyPr wrap="square">
            <a:spAutoFit/>
          </a:bodyPr>
          <a:lstStyle/>
          <a:p>
            <a:r>
              <a:rPr lang="en-US" b="1" i="0" dirty="0">
                <a:solidFill>
                  <a:srgbClr val="212529"/>
                </a:solidFill>
                <a:effectLst/>
                <a:latin typeface="Arial" panose="020B0604020202020204" pitchFamily="34" charset="0"/>
                <a:cs typeface="Arial" panose="020B0604020202020204" pitchFamily="34" charset="0"/>
              </a:rPr>
              <a:t>“There is no ‘I’ in team and there’s no possible way we can enjoy the successions and accomplishments in Oakville and Halton that we have achieved without approaching our work as ‘Team Oakville,’” he said. “Our strong councils have done a lot for an officially weak council, weak mayor system.”  </a:t>
            </a:r>
            <a:r>
              <a:rPr lang="en-US" b="1" dirty="0" err="1">
                <a:solidFill>
                  <a:srgbClr val="212529"/>
                </a:solidFill>
                <a:latin typeface="Arial" panose="020B0604020202020204" pitchFamily="34" charset="0"/>
                <a:cs typeface="Arial" panose="020B0604020202020204" pitchFamily="34" charset="0"/>
              </a:rPr>
              <a:t>InHalton</a:t>
            </a:r>
            <a:r>
              <a:rPr lang="en-US" b="1" dirty="0">
                <a:solidFill>
                  <a:srgbClr val="212529"/>
                </a:solidFill>
                <a:latin typeface="Arial" panose="020B0604020202020204" pitchFamily="34" charset="0"/>
                <a:cs typeface="Arial" panose="020B0604020202020204" pitchFamily="34" charset="0"/>
              </a:rPr>
              <a:t> – June 19, 2023</a:t>
            </a:r>
            <a:endParaRPr lang="en-US"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527376A-66BD-1632-9186-B19042EC4C9B}"/>
              </a:ext>
            </a:extLst>
          </p:cNvPr>
          <p:cNvSpPr txBox="1"/>
          <p:nvPr/>
        </p:nvSpPr>
        <p:spPr>
          <a:xfrm>
            <a:off x="1127465" y="3470198"/>
            <a:ext cx="10484528" cy="646331"/>
          </a:xfrm>
          <a:prstGeom prst="rect">
            <a:avLst/>
          </a:prstGeom>
          <a:noFill/>
        </p:spPr>
        <p:txBody>
          <a:bodyPr wrap="square">
            <a:spAutoFit/>
          </a:bodyPr>
          <a:lstStyle/>
          <a:p>
            <a:r>
              <a:rPr lang="en-US" b="1" i="0" dirty="0">
                <a:solidFill>
                  <a:srgbClr val="333333"/>
                </a:solidFill>
                <a:effectLst/>
                <a:latin typeface="Arial" panose="020B0604020202020204" pitchFamily="34" charset="0"/>
                <a:cs typeface="Arial" panose="020B0604020202020204" pitchFamily="34" charset="0"/>
              </a:rPr>
              <a:t>“That’s why I continue to say I cannot imagine ever needing to use strong mayor voting and veto powers</a:t>
            </a:r>
            <a:r>
              <a:rPr lang="en-US" b="1" dirty="0">
                <a:solidFill>
                  <a:srgbClr val="333333"/>
                </a:solidFill>
                <a:latin typeface="Arial" panose="020B0604020202020204" pitchFamily="34" charset="0"/>
                <a:cs typeface="Arial" panose="020B0604020202020204" pitchFamily="34" charset="0"/>
              </a:rPr>
              <a:t>.” September 2023 State of the Town Address</a:t>
            </a:r>
            <a:endParaRPr lang="en-US"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1B11CEC-60AE-6B5B-9D2A-250F5311A6AE}"/>
              </a:ext>
            </a:extLst>
          </p:cNvPr>
          <p:cNvSpPr txBox="1"/>
          <p:nvPr/>
        </p:nvSpPr>
        <p:spPr>
          <a:xfrm>
            <a:off x="1034248" y="1607539"/>
            <a:ext cx="10670959" cy="1200329"/>
          </a:xfrm>
          <a:prstGeom prst="rect">
            <a:avLst/>
          </a:prstGeom>
          <a:noFill/>
        </p:spPr>
        <p:txBody>
          <a:bodyPr wrap="square">
            <a:spAutoFit/>
          </a:bodyPr>
          <a:lstStyle/>
          <a:p>
            <a:r>
              <a:rPr lang="en-US" b="1" i="0" dirty="0">
                <a:solidFill>
                  <a:srgbClr val="212529"/>
                </a:solidFill>
                <a:effectLst/>
                <a:latin typeface="Arial" panose="020B0604020202020204" pitchFamily="34" charset="0"/>
                <a:cs typeface="Arial" panose="020B0604020202020204" pitchFamily="34" charset="0"/>
              </a:rPr>
              <a:t>“I will continue to serve as a mayor that wants to be known for collaboration and team work,” said Burton on Jan. 30. “There is simply no other way to accomplish anything for our residents. I am guided by an old proverb, ‘If you want to go fast, go alone. But if you want to go far, go together.’ I have striven that we go together.” – </a:t>
            </a:r>
            <a:r>
              <a:rPr lang="en-US" b="1" dirty="0" err="1">
                <a:solidFill>
                  <a:srgbClr val="212529"/>
                </a:solidFill>
                <a:latin typeface="Arial" panose="020B0604020202020204" pitchFamily="34" charset="0"/>
                <a:cs typeface="Arial" panose="020B0604020202020204" pitchFamily="34" charset="0"/>
              </a:rPr>
              <a:t>I</a:t>
            </a:r>
            <a:r>
              <a:rPr lang="en-US" b="1" i="0" dirty="0" err="1">
                <a:solidFill>
                  <a:srgbClr val="212529"/>
                </a:solidFill>
                <a:effectLst/>
                <a:latin typeface="Arial" panose="020B0604020202020204" pitchFamily="34" charset="0"/>
                <a:cs typeface="Arial" panose="020B0604020202020204" pitchFamily="34" charset="0"/>
              </a:rPr>
              <a:t>nHalton</a:t>
            </a:r>
            <a:r>
              <a:rPr lang="en-US" b="1" i="0" dirty="0">
                <a:solidFill>
                  <a:srgbClr val="212529"/>
                </a:solidFill>
                <a:effectLst/>
                <a:latin typeface="Arial" panose="020B0604020202020204" pitchFamily="34" charset="0"/>
                <a:cs typeface="Arial" panose="020B0604020202020204" pitchFamily="34" charset="0"/>
              </a:rPr>
              <a:t> – July 10, 2023</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20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2918</TotalTime>
  <Words>999</Words>
  <Application>Microsoft Office PowerPoint</Application>
  <PresentationFormat>Widescreen</PresentationFormat>
  <Paragraphs>83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Reid</dc:creator>
  <cp:lastModifiedBy>Michael Reid</cp:lastModifiedBy>
  <cp:revision>168</cp:revision>
  <dcterms:created xsi:type="dcterms:W3CDTF">2023-05-19T19:06:57Z</dcterms:created>
  <dcterms:modified xsi:type="dcterms:W3CDTF">2024-04-21T17:18:37Z</dcterms:modified>
</cp:coreProperties>
</file>