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256" r:id="rId2"/>
    <p:sldId id="280" r:id="rId3"/>
    <p:sldId id="294" r:id="rId4"/>
    <p:sldId id="298" r:id="rId5"/>
    <p:sldId id="299" r:id="rId6"/>
    <p:sldId id="295" r:id="rId7"/>
    <p:sldId id="300" r:id="rId8"/>
    <p:sldId id="301" r:id="rId9"/>
    <p:sldId id="297" r:id="rId10"/>
    <p:sldId id="296" r:id="rId11"/>
    <p:sldId id="302" r:id="rId12"/>
    <p:sldId id="303" r:id="rId13"/>
    <p:sldId id="292" r:id="rId14"/>
    <p:sldId id="304" r:id="rId15"/>
    <p:sldId id="289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E7274FC-6181-43D8-9407-64A63C4730B8}">
          <p14:sldIdLst>
            <p14:sldId id="256"/>
            <p14:sldId id="280"/>
            <p14:sldId id="294"/>
            <p14:sldId id="298"/>
            <p14:sldId id="299"/>
            <p14:sldId id="295"/>
            <p14:sldId id="300"/>
            <p14:sldId id="301"/>
            <p14:sldId id="297"/>
            <p14:sldId id="296"/>
            <p14:sldId id="302"/>
            <p14:sldId id="303"/>
            <p14:sldId id="292"/>
            <p14:sldId id="304"/>
            <p14:sldId id="289"/>
          </p14:sldIdLst>
        </p14:section>
        <p14:section name="Untitled Section" id="{70A0FEAC-CBE9-4218-B728-8A64C0BD4772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64A8C1F-E940-4568-BDA9-E61589EBFC3A}" v="56" dt="2024-04-18T20:29:55.55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87" autoAdjust="0"/>
    <p:restoredTop sz="94712" autoAdjust="0"/>
  </p:normalViewPr>
  <p:slideViewPr>
    <p:cSldViewPr snapToGrid="0">
      <p:cViewPr varScale="1">
        <p:scale>
          <a:sx n="108" d="100"/>
          <a:sy n="108" d="100"/>
        </p:scale>
        <p:origin x="654" y="9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0936C9-4585-430E-BF32-BEA5BD7F2E42}" type="datetimeFigureOut">
              <a:rPr lang="en-US" smtClean="0"/>
              <a:t>4/21/2024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FED176-D6C4-494E-A543-B67265926D9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23596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8AAA33-7658-99B5-AA62-214BF255ED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4A1C6F-ADE5-295B-83C1-EC34350DC09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CA6DB-AC4E-F28F-BBDA-4619A236F5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486B13-6A86-9A83-5157-F18BEDCB31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20ABF-C746-93BF-A367-64C49620A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4496379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D7A36-BC14-FCE1-5F4C-3EA812A296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C1A2D5A-F17E-7DB4-BF18-79201904F1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573C7-E2A3-BA9C-4CC2-463F37A16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DC737C-835B-9C9E-9EA2-1A630070C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EA4F38-265B-15F7-AB76-617782728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014154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4F3E5E-7578-0C9D-4C43-6FD19BB803A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96252A6-000F-23B6-6342-02A68070B4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F36E8E-EFAB-4C5E-6B7C-C3CD07AFD8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53E80B-CA20-E834-0A2B-59451AD6E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3D1F0C-4000-CF55-E829-F57AD91CE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56194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C19FE7-1B01-90F6-F148-B1EEEBF80C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491E8-E6CD-40E0-25D4-7BEEE65F38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5FBFE3-7825-B59E-F555-20B73E9B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00BDA8-1AC2-4CEB-4A8B-0F41B2ACED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90E717-5DEF-F23E-D4D2-34632ACEE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11675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8E1117-9DA1-5CC5-5223-634DD7C55E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EFC768-E6E5-D095-5A56-D20F899720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6A0019-ED90-1C27-AE5B-B7E6A719D9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CCBA62-86A0-F5D5-E03E-DF29D0DC80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E9EC28-9AF9-AE1C-A41C-C680DF3B9F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7885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DAD61-6DE9-EBB5-6ADA-E1D6497FEC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FC305B-DD54-F2EF-3968-CC3971113D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D0199F-587C-290A-27EA-0DA8590E90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08AD48-6E48-255E-BC85-3B73DD10D6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4FE33A-6771-A138-D06E-C52DB9BE4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5A3719-7387-F9F1-01D7-9515C2692D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91469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FF8BBC-FEE7-C2B1-419C-E1ACF522F7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89615E-0D54-72B7-E9D5-16840B6A93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8DA0F1-DB8E-ECCA-B6FD-FFB72947CD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BC6897F-1D66-6B56-9609-097B9947B7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D851D9-2065-D525-748A-6CC3406AB12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919193D-B180-D7FC-0357-8B3714CBEA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16BEE6-1FA8-7272-85F6-D176986E97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DB7BE65-C341-6219-6448-3076209E5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021304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95757A-4550-0140-B1C8-E1F372E2CE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2F2EA0-C197-E265-1839-9F1DC1DF1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07B842A-0ED4-79DD-BD92-D5DBED9113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9F29B7-CF09-C8EA-AE7C-BCFD6E8E2E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54350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949CF4-656F-CF14-BEE9-A6A102BD63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EF1C33-96D4-5C9D-425F-A180CF051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C51F32-7907-CB00-0F28-D06C195F3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83613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714871-DF69-5D11-1A4B-F013C5594C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BB37CF-AD1D-DF03-D104-6F39C4AFA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0F851CC-6B10-F2D6-D4C7-8F5AFA1DDED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B6A8A5-271B-8B24-6043-1C60C29E4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37F47F-AAB6-1AD0-EF40-3B851411D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C20A06-B021-D6BF-047F-B3E24AA42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852623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44C9E0-1C74-C01D-23F5-42915E6154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E3F224-5C71-E072-6E23-1A75886EAEE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D5DF314-9609-A406-1F1F-294E1B3793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B1FD6A7-BA0E-4CCC-B8C7-251F548F96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4F4E02-0695-1162-6B6A-51B2B006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49A3E01-C777-EEE3-84DB-3B12F5819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47207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269A1A-F4AF-5FD3-CA79-D93AE125E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1813F4-4B81-4556-6C59-BEFA513B6E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9ADAD8-7BB1-54A4-130D-EDCD169838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A30F0A-5C22-4880-8E7B-4336C2DE0B4F}" type="datetimeFigureOut">
              <a:rPr lang="en-CA" smtClean="0"/>
              <a:t>2024-04-21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119A1B-D16E-9943-AE78-B140B7DA47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8AA276-4DD8-19B8-E025-E98C9E5E61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03968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cid:image001.png@01DA6FBA.D1699A10" TargetMode="Externa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AF4B7500-5866-5B63-5C6F-14E2AD982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0281" y="576255"/>
            <a:ext cx="4730214" cy="411003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6742" y="2541589"/>
            <a:ext cx="5631417" cy="3147578"/>
          </a:xfrm>
        </p:spPr>
        <p:txBody>
          <a:bodyPr anchor="ctr">
            <a:normAutofit fontScale="62500" lnSpcReduction="20000"/>
          </a:bodyPr>
          <a:lstStyle/>
          <a:p>
            <a:pPr algn="l">
              <a:spcBef>
                <a:spcPts val="0"/>
              </a:spcBef>
            </a:pPr>
            <a:r>
              <a:rPr lang="en-CA" sz="40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 Vision</a:t>
            </a:r>
          </a:p>
          <a:p>
            <a:pPr algn="l">
              <a:spcBef>
                <a:spcPts val="0"/>
              </a:spcBef>
            </a:pPr>
            <a:endParaRPr lang="en-CA" sz="4000" b="1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CA" sz="40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Oakville Community Association wants to contribute to creating an engaged, safe, caring, and vibrant community where all residents enjoy a positive quality of life</a:t>
            </a:r>
          </a:p>
          <a:p>
            <a:pPr algn="l"/>
            <a:endParaRPr lang="en-CA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470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496580" y="568977"/>
            <a:ext cx="10901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AFFORDABLE HOUSING IN MIDTOWN?  NOT LIKELY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12593D3-3C7F-CA56-C1C9-39F3C0B074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43691" y="1423866"/>
            <a:ext cx="7200900" cy="26289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FCE68A-73FB-0A3E-FD93-F8F37C0899CC}"/>
              </a:ext>
            </a:extLst>
          </p:cNvPr>
          <p:cNvSpPr txBox="1"/>
          <p:nvPr/>
        </p:nvSpPr>
        <p:spPr>
          <a:xfrm>
            <a:off x="665455" y="1571784"/>
            <a:ext cx="3128841" cy="4357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6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Section 20.6.3 of the OPA uses the word “may” when referring to establishing an inclusionary zoning framework related to affordable housing. </a:t>
            </a: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6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</a:p>
          <a:p>
            <a:r>
              <a:rPr lang="en-US" sz="16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use of the word “may” does not provide comfort that the framework will ever be established and therefore not requiring private developers to include a certain percentage of affordable units within their housing developments.</a:t>
            </a:r>
            <a:endParaRPr lang="en-US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BEC8C5E-6198-E63D-B3C1-53084DA4959B}"/>
              </a:ext>
            </a:extLst>
          </p:cNvPr>
          <p:cNvSpPr txBox="1"/>
          <p:nvPr/>
        </p:nvSpPr>
        <p:spPr>
          <a:xfrm>
            <a:off x="5383024" y="4674650"/>
            <a:ext cx="6386944" cy="373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THE WORD MAY TO SHALL </a:t>
            </a:r>
            <a:endParaRPr lang="en-US" sz="1600" b="1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5779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82131" y="270952"/>
            <a:ext cx="11030505" cy="1421482"/>
          </a:xfrm>
        </p:spPr>
        <p:txBody>
          <a:bodyPr anchor="ctr">
            <a:normAutofit/>
          </a:bodyPr>
          <a:lstStyle/>
          <a:p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TRANSPORTATION – OUTDATED REPORT </a:t>
            </a:r>
          </a:p>
          <a:p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REFERRED TO IN THE OPA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32BFC6C-A5C8-39FA-3460-67CCBBEA03CB}"/>
              </a:ext>
            </a:extLst>
          </p:cNvPr>
          <p:cNvSpPr txBox="1"/>
          <p:nvPr/>
        </p:nvSpPr>
        <p:spPr>
          <a:xfrm>
            <a:off x="656708" y="1871495"/>
            <a:ext cx="10140601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CA" sz="1800" b="1" dirty="0"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The Transportation Report dated June 2014 marked as Final Report clearly sets out in section H on pages xi and xii the road design proposed for Midtown.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1800" b="1" dirty="0">
              <a:effectLst/>
              <a:latin typeface="Arial" panose="020B0604020202020204" pitchFamily="34" charset="0"/>
              <a:ea typeface="Calibri" panose="020F050202020403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CA" sz="1800" b="1" dirty="0"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There is no mention of the immense cost of the infrastructure and how it would be financed in conjunction with the province.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1800" b="1" dirty="0">
              <a:effectLst/>
              <a:latin typeface="Arial" panose="020B0604020202020204" pitchFamily="34" charset="0"/>
              <a:ea typeface="Calibri" panose="020F050202020403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CA" sz="1800" b="1" dirty="0"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A failure to complete the majority of the infrastructure improvements at an early stage would cause serious traffic congestion in the short and medium term of the development</a:t>
            </a:r>
            <a:endParaRPr lang="en-CA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535B6E9-00DB-F235-D1B5-47560B83D240}"/>
              </a:ext>
            </a:extLst>
          </p:cNvPr>
          <p:cNvSpPr txBox="1"/>
          <p:nvPr/>
        </p:nvSpPr>
        <p:spPr>
          <a:xfrm>
            <a:off x="5802746" y="5428669"/>
            <a:ext cx="613756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CA" b="1" dirty="0">
                <a:latin typeface="Arial" panose="020B0604020202020204" pitchFamily="34" charset="0"/>
                <a:cs typeface="Arial" panose="020B0604020202020204" pitchFamily="34" charset="0"/>
              </a:rPr>
              <a:t>Trafalgar Road and QEW Traffic is already heavy</a:t>
            </a:r>
          </a:p>
        </p:txBody>
      </p:sp>
    </p:spTree>
    <p:extLst>
      <p:ext uri="{BB962C8B-B14F-4D97-AF65-F5344CB8AC3E}">
        <p14:creationId xmlns:p14="http://schemas.microsoft.com/office/powerpoint/2010/main" val="5472126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1295" y="270209"/>
            <a:ext cx="5842167" cy="1778749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MORRISON-WEDGEWOOD DIVERSION CHANNEL SPILL</a:t>
            </a:r>
          </a:p>
          <a:p>
            <a:pPr algn="l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Mapping Needed but not mentioned in OPA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EF463D-0C76-3E63-74C9-9B919FB9D33A}"/>
              </a:ext>
            </a:extLst>
          </p:cNvPr>
          <p:cNvSpPr txBox="1"/>
          <p:nvPr/>
        </p:nvSpPr>
        <p:spPr>
          <a:xfrm>
            <a:off x="2985655" y="-45090277"/>
            <a:ext cx="6137562" cy="2952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CA" sz="12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 2020 </a:t>
            </a:r>
            <a:r>
              <a:rPr lang="en-CA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Conservation Halton completed the mapping of the spill from the Morrison- Wedgewood Diversion Channel and confirmed that the Diversion Channel will now spill in the event of a major storm and the spill zone has only been mapped to the QEW as per the Conservation Halton ARL inserted below.  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endParaRPr lang="en-CA" sz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CA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spill mapping should be completed to determine the risk of flooding in event of a large storm within the Midtown proposed development area, which could be consistent with Section 2.5 of the MNRF 2002 Technical Guide River &amp; Stream Systems: Flooding Hazard Limit.  Section 2.5 confirms that, 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endParaRPr lang="en-CA" sz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1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CA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“Municipalities and planning boards should show or describe flood plain lands in their official plans and incorporate policies to address new development consistent with the policy statement.”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940644C-CF3E-869A-6E69-D5DB40581E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8159" y="408189"/>
            <a:ext cx="5942076" cy="1205484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68D62A9D-35F1-B12B-AE14-5BCD740F2394}"/>
              </a:ext>
            </a:extLst>
          </p:cNvPr>
          <p:cNvSpPr txBox="1"/>
          <p:nvPr/>
        </p:nvSpPr>
        <p:spPr>
          <a:xfrm>
            <a:off x="2985796" y="-19949325"/>
            <a:ext cx="6139542" cy="16618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Section 2.5 states that,</a:t>
            </a:r>
            <a:endParaRPr lang="en-US" sz="14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“Municipalities and planning boards should show or describe flood plain lands in their official plans and incorporate policies to address new development consistent with the policy statement.</a:t>
            </a:r>
            <a:endParaRPr lang="en-US" sz="14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2E156AA5-2B43-926E-B11C-74BE03EADD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52179" y="1660245"/>
            <a:ext cx="5942076" cy="1307592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F2110CAA-7C86-E798-BF79-206848AF4F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418" y="3014409"/>
            <a:ext cx="7697228" cy="3359781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0B2AB1BC-85D9-57AB-B6F0-8CD5F78956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87646" y="3043733"/>
            <a:ext cx="1956134" cy="3359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3295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62026" y="108608"/>
            <a:ext cx="11264900" cy="2487212"/>
          </a:xfrm>
        </p:spPr>
        <p:txBody>
          <a:bodyPr anchor="ctr">
            <a:norm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WE NEED TO LEARN FROM SAW-WHET</a:t>
            </a:r>
            <a:b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3200" dirty="0"/>
              <a:t>Oakville Beaver reported on July 4, 2017</a:t>
            </a:r>
            <a:endParaRPr lang="en-CA" sz="3200" dirty="0"/>
          </a:p>
          <a:p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1113747" y="2232194"/>
            <a:ext cx="11099800" cy="36625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75B2DB-7F66-5D42-EF8E-12C455BE9B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9949" y="2333137"/>
            <a:ext cx="5631111" cy="232636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1E00DB7-A92A-2702-7D05-DA739C7A55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7359" y="2357859"/>
            <a:ext cx="5265951" cy="326321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3B9D4C1-5A69-4961-E94A-10AD361B8A14}"/>
              </a:ext>
            </a:extLst>
          </p:cNvPr>
          <p:cNvSpPr txBox="1"/>
          <p:nvPr/>
        </p:nvSpPr>
        <p:spPr>
          <a:xfrm>
            <a:off x="379379" y="5415761"/>
            <a:ext cx="610688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</a:pPr>
            <a:r>
              <a:rPr lang="en-CA" sz="2400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need to learn from Saw-whet</a:t>
            </a:r>
          </a:p>
          <a:p>
            <a:pPr algn="l">
              <a:spcBef>
                <a:spcPts val="0"/>
              </a:spcBef>
            </a:pPr>
            <a:r>
              <a:rPr lang="en-CA" sz="2400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not let history repeat with Midtown</a:t>
            </a:r>
            <a:endParaRPr lang="en-US" sz="24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EF9F24E-C64D-C4BA-892F-3913444AB814}"/>
              </a:ext>
            </a:extLst>
          </p:cNvPr>
          <p:cNvSpPr txBox="1"/>
          <p:nvPr/>
        </p:nvSpPr>
        <p:spPr>
          <a:xfrm>
            <a:off x="6443006" y="1984944"/>
            <a:ext cx="610783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Oakville Beaver reported on July 4, 2017</a:t>
            </a: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D5D2F22-5226-0A9F-A440-95475EDBBF43}"/>
              </a:ext>
            </a:extLst>
          </p:cNvPr>
          <p:cNvSpPr txBox="1"/>
          <p:nvPr/>
        </p:nvSpPr>
        <p:spPr>
          <a:xfrm>
            <a:off x="364941" y="1971201"/>
            <a:ext cx="6298706" cy="341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CA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6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nsideHalton</a:t>
            </a:r>
            <a:r>
              <a:rPr lang="en-US" sz="16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reported on April 16, 2015</a:t>
            </a:r>
            <a:endParaRPr kumimoji="0" lang="en-CA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7036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4576" y="611609"/>
            <a:ext cx="11264900" cy="2487212"/>
          </a:xfrm>
        </p:spPr>
        <p:txBody>
          <a:bodyPr anchor="ctr">
            <a:norm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OCA CANNOT SUPPORT THE PROPOSED OPA because:</a:t>
            </a:r>
          </a:p>
          <a:p>
            <a:pPr algn="l"/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653660" y="1917581"/>
            <a:ext cx="11099800" cy="36933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 will create a situation of potential increased risk to property damage and threat to life due to increased flood risks</a:t>
            </a:r>
          </a:p>
          <a:p>
            <a:pPr algn="l">
              <a:spcBef>
                <a:spcPts val="0"/>
              </a:spcBef>
            </a:pPr>
            <a:endParaRPr lang="en-CA" b="1" dirty="0">
              <a:solidFill>
                <a:srgbClr val="05050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b="1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Official </a:t>
            </a:r>
            <a:r>
              <a:rPr lang="en-US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 should adhere to the MNRF 2002 Technical Guide River &amp; Stream Systems: Flooding Hazard Limit by including the </a:t>
            </a:r>
            <a:r>
              <a:rPr lang="en-US" b="1" dirty="0" err="1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floodlines</a:t>
            </a:r>
            <a:r>
              <a:rPr lang="en-US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the Plan</a:t>
            </a:r>
            <a:endParaRPr lang="en-CA" b="1" dirty="0">
              <a:solidFill>
                <a:srgbClr val="05050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spcBef>
                <a:spcPts val="0"/>
              </a:spcBef>
            </a:pPr>
            <a:endParaRPr lang="en-CA" b="1" dirty="0">
              <a:solidFill>
                <a:srgbClr val="05050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Midtown does not fit within the character of Oakville and will destroy the fabric of the Town</a:t>
            </a:r>
          </a:p>
          <a:p>
            <a:pPr algn="l">
              <a:spcBef>
                <a:spcPts val="0"/>
              </a:spcBef>
            </a:pPr>
            <a:endParaRPr lang="en-CA" b="1" dirty="0">
              <a:solidFill>
                <a:srgbClr val="05050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OPA has deficiencies with traffic, flood risks, parking, allowing tall towers consistent with the Applications submitted this far for consideration and will not do anything for affordable housing</a:t>
            </a:r>
          </a:p>
          <a:p>
            <a:pPr algn="l">
              <a:spcBef>
                <a:spcPts val="0"/>
              </a:spcBef>
            </a:pPr>
            <a:endParaRPr lang="en-CA" b="1" dirty="0">
              <a:solidFill>
                <a:srgbClr val="05050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 high-density numbers are higher than required by the Province</a:t>
            </a:r>
          </a:p>
        </p:txBody>
      </p:sp>
    </p:spTree>
    <p:extLst>
      <p:ext uri="{BB962C8B-B14F-4D97-AF65-F5344CB8AC3E}">
        <p14:creationId xmlns:p14="http://schemas.microsoft.com/office/powerpoint/2010/main" val="3122611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62240" y="-2895116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THANK YOU FOR LISTENING</a:t>
            </a:r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14871" y="382012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565568-91F5-F279-FFF2-787803181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91011" y="264051"/>
            <a:ext cx="3576576" cy="302939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613015" y="1343767"/>
            <a:ext cx="6817431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Sincerely,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OCA Board of Directors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3815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MIDTOWN PROPOSED OFFICAL PLAN AMENDMENT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525020" y="696656"/>
            <a:ext cx="1090162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PLANNING AND DEVELOPMENT COUNCIL</a:t>
            </a:r>
          </a:p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APRIL 22, 2024</a:t>
            </a: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75EE78B-07CA-31D1-63B7-6D288194222D}"/>
              </a:ext>
            </a:extLst>
          </p:cNvPr>
          <p:cNvSpPr txBox="1"/>
          <p:nvPr/>
        </p:nvSpPr>
        <p:spPr>
          <a:xfrm>
            <a:off x="307269" y="3888910"/>
            <a:ext cx="904887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sz="3600" b="1" dirty="0">
                <a:solidFill>
                  <a:srgbClr val="2020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wrong with the proposed OPA?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2" name="Picture 4" descr="Image result for hmm cartoon character">
            <a:extLst>
              <a:ext uri="{FF2B5EF4-FFF2-40B4-BE49-F238E27FC236}">
                <a16:creationId xmlns:a16="http://schemas.microsoft.com/office/drawing/2014/main" id="{6AF387E8-BE02-43C1-6C6A-9AFF677987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2473" y="2856494"/>
            <a:ext cx="2270255" cy="2461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28230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525020" y="696656"/>
            <a:ext cx="1090162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MIDTOWN DECPICTION </a:t>
            </a: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17FED74-1902-836D-D7A4-297E95F8CD17}"/>
              </a:ext>
            </a:extLst>
          </p:cNvPr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5240" y="1682723"/>
            <a:ext cx="8138472" cy="393794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094645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525020" y="696656"/>
            <a:ext cx="1090162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MISLEADING DEFINITION RE TALL TOWERS</a:t>
            </a:r>
          </a:p>
          <a:p>
            <a:pPr algn="ctr"/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2" name="Picture 4" descr="May be an image of text that says '29.5 Glossy (new addition) Building forms can be described as low-rise, mid-rise and tall buildings. In Oakville, building forms mean the following ranges in storeys: a) Low-rise up to and including 6 storeys b) Mid-rise- -7to 12 storeys c) Tall buildings 13 storeys or greater'">
            <a:extLst>
              <a:ext uri="{FF2B5EF4-FFF2-40B4-BE49-F238E27FC236}">
                <a16:creationId xmlns:a16="http://schemas.microsoft.com/office/drawing/2014/main" id="{2293D4CA-E10A-7F6A-6DFA-F9C04F863F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2188" y="3763647"/>
            <a:ext cx="7260503" cy="2195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5F18BB6-5E10-33B6-CC4F-2B439C2AAF72}"/>
              </a:ext>
            </a:extLst>
          </p:cNvPr>
          <p:cNvSpPr txBox="1"/>
          <p:nvPr/>
        </p:nvSpPr>
        <p:spPr>
          <a:xfrm>
            <a:off x="2043292" y="1792036"/>
            <a:ext cx="721154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5050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en-US" b="1" i="0" dirty="0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ection 29.5 defines tall buildings as 13 </a:t>
            </a:r>
            <a:r>
              <a:rPr lang="en-US" b="1" i="0" dirty="0" err="1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storeys</a:t>
            </a:r>
            <a:r>
              <a:rPr lang="en-US" b="1" i="0" dirty="0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or greater, but then Schedule L7 of the OPA indicates buildings of up to 48 </a:t>
            </a:r>
            <a:r>
              <a:rPr lang="en-US" b="1" i="0" dirty="0" err="1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storeys</a:t>
            </a:r>
            <a:r>
              <a:rPr lang="en-US" b="1" i="0" dirty="0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The term defined for tall buildings at 13 </a:t>
            </a:r>
            <a:r>
              <a:rPr lang="en-US" b="1" i="0" dirty="0" err="1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storeys</a:t>
            </a:r>
            <a:r>
              <a:rPr lang="en-US" b="1" i="0" dirty="0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or greater is grossly misleading.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7582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525020" y="696656"/>
            <a:ext cx="1090162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TALL TOWERS</a:t>
            </a:r>
          </a:p>
          <a:p>
            <a:pPr algn="ctr"/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FBB969D6-1720-72D8-52DA-5B1A31D99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4476" y="1668880"/>
            <a:ext cx="762000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891300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496580" y="568977"/>
            <a:ext cx="10901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TALL TOWERS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9612A53-1EA4-E35B-F17C-C60B534E5B8A}"/>
              </a:ext>
            </a:extLst>
          </p:cNvPr>
          <p:cNvSpPr txBox="1"/>
          <p:nvPr/>
        </p:nvSpPr>
        <p:spPr>
          <a:xfrm>
            <a:off x="613015" y="1870424"/>
            <a:ext cx="3017951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i="0" dirty="0">
                <a:solidFill>
                  <a:srgbClr val="05050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TALL TOWERS WILL BE ALLOWED REGARDLESS OF ALL OF THE OPPOSITION.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96455B5-4AAF-D5C6-5B10-1D2CB54DC1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4353" y="1634641"/>
            <a:ext cx="7218035" cy="4580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4828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496580" y="568977"/>
            <a:ext cx="10901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TALL TOWERS – 59 STOREYS?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62F7EE6-4986-2389-8611-CA946F8552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99002" y="1887872"/>
            <a:ext cx="6991350" cy="1143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CA37A1-7E80-9CE6-6616-3363B7035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08017" y="4227413"/>
            <a:ext cx="6386660" cy="74295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A761D83-E6F6-0516-E20B-BCD2B01A8ADF}"/>
              </a:ext>
            </a:extLst>
          </p:cNvPr>
          <p:cNvSpPr txBox="1"/>
          <p:nvPr/>
        </p:nvSpPr>
        <p:spPr>
          <a:xfrm>
            <a:off x="1970038" y="3826547"/>
            <a:ext cx="6386660" cy="342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6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Section 20.11.3 (e)(iii)</a:t>
            </a:r>
            <a:endParaRPr lang="en-US" sz="1600" b="1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715D23-357F-231E-AA3D-AE511E258B3C}"/>
              </a:ext>
            </a:extLst>
          </p:cNvPr>
          <p:cNvSpPr txBox="1"/>
          <p:nvPr/>
        </p:nvSpPr>
        <p:spPr>
          <a:xfrm>
            <a:off x="4894363" y="1511676"/>
            <a:ext cx="6386944" cy="342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6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Section 20.8.3</a:t>
            </a:r>
            <a:endParaRPr lang="en-US" sz="1600" b="1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5F534749-2A9A-CD97-9C59-2725766B19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4885" y="1831619"/>
            <a:ext cx="1590675" cy="1524000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7CE1DCCA-65BE-6007-6C04-D1155289F525}"/>
              </a:ext>
            </a:extLst>
          </p:cNvPr>
          <p:cNvSpPr txBox="1"/>
          <p:nvPr/>
        </p:nvSpPr>
        <p:spPr>
          <a:xfrm>
            <a:off x="656708" y="1467825"/>
            <a:ext cx="6386944" cy="342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6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TRAFALGAR ROAD PRECINCT </a:t>
            </a:r>
            <a:endParaRPr lang="en-US" sz="1600" b="1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A13D7992-0912-D8A3-6623-4853BD5341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3017394" y="2108158"/>
            <a:ext cx="1038200" cy="85841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E28DEF81-6392-637E-AE59-1ABE688A36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1861" y="4049115"/>
            <a:ext cx="1177451" cy="973551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12C30D5A-9D77-6D3B-DFF3-6610EFBA3BC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94677" y="3903268"/>
            <a:ext cx="1490748" cy="1490748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0A65D8F4-F3BC-D7DB-8771-7737AF89190A}"/>
              </a:ext>
            </a:extLst>
          </p:cNvPr>
          <p:cNvSpPr txBox="1"/>
          <p:nvPr/>
        </p:nvSpPr>
        <p:spPr>
          <a:xfrm>
            <a:off x="10016987" y="4014306"/>
            <a:ext cx="6386944" cy="12180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72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59</a:t>
            </a:r>
            <a:endParaRPr lang="en-US" sz="7200" b="1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17030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496580" y="568977"/>
            <a:ext cx="10901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HIGH DENSITY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994F48-5003-027A-3EA3-0BB751C563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7863" y="1270620"/>
            <a:ext cx="7662718" cy="154305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53E324B-FC5F-241C-857B-8D6D85D63EEB}"/>
              </a:ext>
            </a:extLst>
          </p:cNvPr>
          <p:cNvSpPr txBox="1"/>
          <p:nvPr/>
        </p:nvSpPr>
        <p:spPr>
          <a:xfrm>
            <a:off x="2572393" y="3228406"/>
            <a:ext cx="6383044" cy="32932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MIDTOWN</a:t>
            </a:r>
          </a:p>
          <a:p>
            <a:pPr marL="0" indent="0">
              <a:spcBef>
                <a:spcPts val="0"/>
              </a:spcBef>
              <a:buNone/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0"/>
              </a:spcBef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200 ppl/ha minimum target by 2031</a:t>
            </a:r>
          </a:p>
          <a:p>
            <a:pPr>
              <a:spcBef>
                <a:spcPts val="0"/>
              </a:spcBef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0"/>
              </a:spcBef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400 ppl/ha target by 2051</a:t>
            </a:r>
          </a:p>
          <a:p>
            <a:pPr marL="0" indent="0">
              <a:spcBef>
                <a:spcPts val="0"/>
              </a:spcBef>
              <a:buNone/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0"/>
              </a:spcBef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1165 ppl/ha based on current proposals extrapolated over the total 103 hectares </a:t>
            </a:r>
          </a:p>
          <a:p>
            <a:pPr marL="0" indent="0">
              <a:spcBef>
                <a:spcPts val="0"/>
              </a:spcBef>
              <a:buNone/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MANHATTAN </a:t>
            </a:r>
          </a:p>
          <a:p>
            <a:pPr marL="0" indent="0">
              <a:spcBef>
                <a:spcPts val="0"/>
              </a:spcBef>
              <a:buNone/>
            </a:pPr>
            <a:endParaRPr lang="en-CA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0"/>
              </a:spcBef>
            </a:pPr>
            <a:r>
              <a:rPr lang="en-CA" sz="1600" b="1" dirty="0">
                <a:latin typeface="Arial" panose="020B0604020202020204" pitchFamily="34" charset="0"/>
                <a:cs typeface="Arial" panose="020B0604020202020204" pitchFamily="34" charset="0"/>
              </a:rPr>
              <a:t>280 ppl/ha</a:t>
            </a:r>
          </a:p>
        </p:txBody>
      </p:sp>
    </p:spTree>
    <p:extLst>
      <p:ext uri="{BB962C8B-B14F-4D97-AF65-F5344CB8AC3E}">
        <p14:creationId xmlns:p14="http://schemas.microsoft.com/office/powerpoint/2010/main" val="10999005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496580" y="568977"/>
            <a:ext cx="10901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PARKING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8" name="Picture 4" descr="May be an image of text that says '20. 10.6 Parking and Access a) Minimum parking standards are not required in Midtown.'">
            <a:extLst>
              <a:ext uri="{FF2B5EF4-FFF2-40B4-BE49-F238E27FC236}">
                <a16:creationId xmlns:a16="http://schemas.microsoft.com/office/drawing/2014/main" id="{EA0DED6B-7A4D-EB80-E169-DC5EDAAA40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527" y="1375938"/>
            <a:ext cx="10220325" cy="150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See related image detail. Ugh, Someone Double-Parked My Car! Who Can I Call?">
            <a:extLst>
              <a:ext uri="{FF2B5EF4-FFF2-40B4-BE49-F238E27FC236}">
                <a16:creationId xmlns:a16="http://schemas.microsoft.com/office/drawing/2014/main" id="{CF30539C-394B-866F-11F6-3A7D87148A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296" y="3579529"/>
            <a:ext cx="4133646" cy="27816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411927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2975</TotalTime>
  <Words>723</Words>
  <Application>Microsoft Office PowerPoint</Application>
  <PresentationFormat>Widescreen</PresentationFormat>
  <Paragraphs>96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0" baseType="lpstr">
      <vt:lpstr>Aptos</vt:lpstr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Reid</dc:creator>
  <cp:lastModifiedBy>Michael Reid</cp:lastModifiedBy>
  <cp:revision>167</cp:revision>
  <dcterms:created xsi:type="dcterms:W3CDTF">2023-05-19T19:06:57Z</dcterms:created>
  <dcterms:modified xsi:type="dcterms:W3CDTF">2024-04-21T17:48:29Z</dcterms:modified>
</cp:coreProperties>
</file>