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2"/>
  </p:notesMasterIdLst>
  <p:sldIdLst>
    <p:sldId id="256" r:id="rId2"/>
    <p:sldId id="280" r:id="rId3"/>
    <p:sldId id="320" r:id="rId4"/>
    <p:sldId id="312" r:id="rId5"/>
    <p:sldId id="306" r:id="rId6"/>
    <p:sldId id="303" r:id="rId7"/>
    <p:sldId id="301" r:id="rId8"/>
    <p:sldId id="323" r:id="rId9"/>
    <p:sldId id="305" r:id="rId10"/>
    <p:sldId id="313" r:id="rId11"/>
    <p:sldId id="317" r:id="rId12"/>
    <p:sldId id="315" r:id="rId13"/>
    <p:sldId id="316" r:id="rId14"/>
    <p:sldId id="319" r:id="rId15"/>
    <p:sldId id="318" r:id="rId16"/>
    <p:sldId id="321" r:id="rId17"/>
    <p:sldId id="311" r:id="rId18"/>
    <p:sldId id="302" r:id="rId19"/>
    <p:sldId id="292" r:id="rId20"/>
    <p:sldId id="289" r:id="rId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1E7274FC-6181-43D8-9407-64A63C4730B8}">
          <p14:sldIdLst>
            <p14:sldId id="256"/>
            <p14:sldId id="280"/>
            <p14:sldId id="320"/>
            <p14:sldId id="312"/>
            <p14:sldId id="306"/>
            <p14:sldId id="303"/>
            <p14:sldId id="301"/>
            <p14:sldId id="323"/>
            <p14:sldId id="305"/>
            <p14:sldId id="313"/>
            <p14:sldId id="317"/>
            <p14:sldId id="315"/>
            <p14:sldId id="316"/>
            <p14:sldId id="319"/>
            <p14:sldId id="318"/>
            <p14:sldId id="321"/>
            <p14:sldId id="311"/>
            <p14:sldId id="302"/>
            <p14:sldId id="292"/>
            <p14:sldId id="289"/>
          </p14:sldIdLst>
        </p14:section>
        <p14:section name="Untitled Section" id="{70A0FEAC-CBE9-4218-B728-8A64C0BD47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987" autoAdjust="0"/>
    <p:restoredTop sz="92949" autoAdjust="0"/>
  </p:normalViewPr>
  <p:slideViewPr>
    <p:cSldViewPr snapToGrid="0">
      <p:cViewPr varScale="1">
        <p:scale>
          <a:sx n="101" d="100"/>
          <a:sy n="101" d="100"/>
        </p:scale>
        <p:origin x="936" y="114"/>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 Id="rId27"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Reid" userId="287600f1-a04c-4d74-b9df-0c578d89be74" providerId="ADAL" clId="{7C48C077-CB49-476A-A12A-DE2DD33E28C4}"/>
    <pc:docChg chg="undo custSel modSld">
      <pc:chgData name="Michael Reid" userId="287600f1-a04c-4d74-b9df-0c578d89be74" providerId="ADAL" clId="{7C48C077-CB49-476A-A12A-DE2DD33E28C4}" dt="2024-05-21T15:25:15.203" v="30" actId="14100"/>
      <pc:docMkLst>
        <pc:docMk/>
      </pc:docMkLst>
      <pc:sldChg chg="modSp mod">
        <pc:chgData name="Michael Reid" userId="287600f1-a04c-4d74-b9df-0c578d89be74" providerId="ADAL" clId="{7C48C077-CB49-476A-A12A-DE2DD33E28C4}" dt="2024-05-21T14:46:01.306" v="2" actId="1076"/>
        <pc:sldMkLst>
          <pc:docMk/>
          <pc:sldMk cId="2758303989" sldId="305"/>
        </pc:sldMkLst>
        <pc:spChg chg="mod">
          <ac:chgData name="Michael Reid" userId="287600f1-a04c-4d74-b9df-0c578d89be74" providerId="ADAL" clId="{7C48C077-CB49-476A-A12A-DE2DD33E28C4}" dt="2024-05-21T14:46:01.306" v="2" actId="1076"/>
          <ac:spMkLst>
            <pc:docMk/>
            <pc:sldMk cId="2758303989" sldId="305"/>
            <ac:spMk id="3" creationId="{B2017170-4492-AAD4-6103-447D3EF50454}"/>
          </ac:spMkLst>
        </pc:spChg>
      </pc:sldChg>
      <pc:sldChg chg="addSp delSp modSp mod">
        <pc:chgData name="Michael Reid" userId="287600f1-a04c-4d74-b9df-0c578d89be74" providerId="ADAL" clId="{7C48C077-CB49-476A-A12A-DE2DD33E28C4}" dt="2024-05-21T15:25:15.203" v="30" actId="14100"/>
        <pc:sldMkLst>
          <pc:docMk/>
          <pc:sldMk cId="1545426612" sldId="318"/>
        </pc:sldMkLst>
        <pc:spChg chg="add del">
          <ac:chgData name="Michael Reid" userId="287600f1-a04c-4d74-b9df-0c578d89be74" providerId="ADAL" clId="{7C48C077-CB49-476A-A12A-DE2DD33E28C4}" dt="2024-05-21T15:22:50.134" v="21" actId="11529"/>
          <ac:spMkLst>
            <pc:docMk/>
            <pc:sldMk cId="1545426612" sldId="318"/>
            <ac:spMk id="2" creationId="{99D94E63-DF52-9A34-74F0-21B0389EC6F7}"/>
          </ac:spMkLst>
        </pc:spChg>
        <pc:spChg chg="add mod">
          <ac:chgData name="Michael Reid" userId="287600f1-a04c-4d74-b9df-0c578d89be74" providerId="ADAL" clId="{7C48C077-CB49-476A-A12A-DE2DD33E28C4}" dt="2024-05-21T15:25:15.203" v="30" actId="14100"/>
          <ac:spMkLst>
            <pc:docMk/>
            <pc:sldMk cId="1545426612" sldId="318"/>
            <ac:spMk id="7" creationId="{BAF6326C-2BC7-6020-6438-471E4FD726A5}"/>
          </ac:spMkLst>
        </pc:spChg>
        <pc:cxnChg chg="add del">
          <ac:chgData name="Michael Reid" userId="287600f1-a04c-4d74-b9df-0c578d89be74" providerId="ADAL" clId="{7C48C077-CB49-476A-A12A-DE2DD33E28C4}" dt="2024-05-21T15:23:41.300" v="23" actId="11529"/>
          <ac:cxnSpMkLst>
            <pc:docMk/>
            <pc:sldMk cId="1545426612" sldId="318"/>
            <ac:cxnSpMk id="6" creationId="{61FE76A4-8F2D-1FDC-D4F7-22160877469B}"/>
          </ac:cxnSpMkLst>
        </pc:cxnChg>
      </pc:sldChg>
      <pc:sldChg chg="modSp mod">
        <pc:chgData name="Michael Reid" userId="287600f1-a04c-4d74-b9df-0c578d89be74" providerId="ADAL" clId="{7C48C077-CB49-476A-A12A-DE2DD33E28C4}" dt="2024-05-21T14:47:02.211" v="19" actId="20577"/>
        <pc:sldMkLst>
          <pc:docMk/>
          <pc:sldMk cId="2372225733" sldId="321"/>
        </pc:sldMkLst>
        <pc:spChg chg="mod">
          <ac:chgData name="Michael Reid" userId="287600f1-a04c-4d74-b9df-0c578d89be74" providerId="ADAL" clId="{7C48C077-CB49-476A-A12A-DE2DD33E28C4}" dt="2024-05-21T14:47:02.211" v="19" actId="20577"/>
          <ac:spMkLst>
            <pc:docMk/>
            <pc:sldMk cId="2372225733" sldId="321"/>
            <ac:spMk id="4" creationId="{E7D128ED-7C1D-B5F1-6208-749881C0C956}"/>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60936C9-4585-430E-BF32-BEA5BD7F2E42}" type="datetimeFigureOut">
              <a:rPr lang="en-US" smtClean="0"/>
              <a:t>5/21/2024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2FED176-D6C4-494E-A543-B67265926D9D}" type="slidenum">
              <a:rPr lang="en-US" smtClean="0"/>
              <a:t>‹#›</a:t>
            </a:fld>
            <a:endParaRPr lang="en-US" dirty="0"/>
          </a:p>
        </p:txBody>
      </p:sp>
    </p:spTree>
    <p:extLst>
      <p:ext uri="{BB962C8B-B14F-4D97-AF65-F5344CB8AC3E}">
        <p14:creationId xmlns:p14="http://schemas.microsoft.com/office/powerpoint/2010/main" val="18523596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2FED176-D6C4-494E-A543-B67265926D9D}" type="slidenum">
              <a:rPr lang="en-US" smtClean="0"/>
              <a:t>3</a:t>
            </a:fld>
            <a:endParaRPr lang="en-US" dirty="0"/>
          </a:p>
        </p:txBody>
      </p:sp>
    </p:spTree>
    <p:extLst>
      <p:ext uri="{BB962C8B-B14F-4D97-AF65-F5344CB8AC3E}">
        <p14:creationId xmlns:p14="http://schemas.microsoft.com/office/powerpoint/2010/main" val="11178650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2FED176-D6C4-494E-A543-B67265926D9D}" type="slidenum">
              <a:rPr lang="en-US" smtClean="0"/>
              <a:t>12</a:t>
            </a:fld>
            <a:endParaRPr lang="en-US" dirty="0"/>
          </a:p>
        </p:txBody>
      </p:sp>
    </p:spTree>
    <p:extLst>
      <p:ext uri="{BB962C8B-B14F-4D97-AF65-F5344CB8AC3E}">
        <p14:creationId xmlns:p14="http://schemas.microsoft.com/office/powerpoint/2010/main" val="29466995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8AAA33-7658-99B5-AA62-214BF255ED7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CA"/>
          </a:p>
        </p:txBody>
      </p:sp>
      <p:sp>
        <p:nvSpPr>
          <p:cNvPr id="3" name="Subtitle 2">
            <a:extLst>
              <a:ext uri="{FF2B5EF4-FFF2-40B4-BE49-F238E27FC236}">
                <a16:creationId xmlns:a16="http://schemas.microsoft.com/office/drawing/2014/main" id="{8C4A1C6F-ADE5-295B-83C1-EC34350DC09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a:p>
        </p:txBody>
      </p:sp>
      <p:sp>
        <p:nvSpPr>
          <p:cNvPr id="4" name="Date Placeholder 3">
            <a:extLst>
              <a:ext uri="{FF2B5EF4-FFF2-40B4-BE49-F238E27FC236}">
                <a16:creationId xmlns:a16="http://schemas.microsoft.com/office/drawing/2014/main" id="{71ACA6DB-AC4E-F28F-BBDA-4619A236F56D}"/>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5" name="Footer Placeholder 4">
            <a:extLst>
              <a:ext uri="{FF2B5EF4-FFF2-40B4-BE49-F238E27FC236}">
                <a16:creationId xmlns:a16="http://schemas.microsoft.com/office/drawing/2014/main" id="{17486B13-6A86-9A83-5157-F18BEDCB318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0F320ABF-C746-93BF-A367-64C49620AD37}"/>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4496379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7D7A36-BC14-FCE1-5F4C-3EA812A29617}"/>
              </a:ext>
            </a:extLst>
          </p:cNvPr>
          <p:cNvSpPr>
            <a:spLocks noGrp="1"/>
          </p:cNvSpPr>
          <p:nvPr>
            <p:ph type="title"/>
          </p:nvPr>
        </p:nvSpPr>
        <p:spPr/>
        <p:txBody>
          <a:bodyPr/>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C1A2D5A-F17E-7DB4-BF18-79201904F1E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2D5573C7-E2A3-BA9C-4CC2-463F37A16641}"/>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5" name="Footer Placeholder 4">
            <a:extLst>
              <a:ext uri="{FF2B5EF4-FFF2-40B4-BE49-F238E27FC236}">
                <a16:creationId xmlns:a16="http://schemas.microsoft.com/office/drawing/2014/main" id="{E4DC737C-835B-9C9E-9EA2-1A630070C35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B9EA4F38-265B-15F7-AB76-6177827285F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3014154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84F3E5E-7578-0C9D-4C43-6FD19BB803A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96252A6-000F-23B6-6342-02A68070B4A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55F36E8E-EFAB-4C5E-6B7C-C3CD07AFD853}"/>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5" name="Footer Placeholder 4">
            <a:extLst>
              <a:ext uri="{FF2B5EF4-FFF2-40B4-BE49-F238E27FC236}">
                <a16:creationId xmlns:a16="http://schemas.microsoft.com/office/drawing/2014/main" id="{1C53E80B-CA20-E834-0A2B-59451AD6ED12}"/>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FD3D1F0C-4000-CF55-E829-F57AD91CE7F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8561944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9FE7-1B01-90F6-F148-B1EEEBF80C12}"/>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0D0491E8-E6CD-40E0-25D4-7BEEE65F38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615FBFE3-7825-B59E-F555-20B73E9B71D7}"/>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5" name="Footer Placeholder 4">
            <a:extLst>
              <a:ext uri="{FF2B5EF4-FFF2-40B4-BE49-F238E27FC236}">
                <a16:creationId xmlns:a16="http://schemas.microsoft.com/office/drawing/2014/main" id="{5000BDA8-1AC2-4CEB-4A8B-0F41B2ACEDFC}"/>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DD90E717-5DEF-F23E-D4D2-34632ACEE470}"/>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7116755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8E1117-9DA1-5CC5-5223-634DD7C55E9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CA"/>
          </a:p>
        </p:txBody>
      </p:sp>
      <p:sp>
        <p:nvSpPr>
          <p:cNvPr id="3" name="Text Placeholder 2">
            <a:extLst>
              <a:ext uri="{FF2B5EF4-FFF2-40B4-BE49-F238E27FC236}">
                <a16:creationId xmlns:a16="http://schemas.microsoft.com/office/drawing/2014/main" id="{7DEFC768-E6E5-D095-5A56-D20F8997209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06A0019-ED90-1C27-AE5B-B7E6A719D94C}"/>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5" name="Footer Placeholder 4">
            <a:extLst>
              <a:ext uri="{FF2B5EF4-FFF2-40B4-BE49-F238E27FC236}">
                <a16:creationId xmlns:a16="http://schemas.microsoft.com/office/drawing/2014/main" id="{48CCBA62-86A0-F5D5-E03E-DF29D0DC8056}"/>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9DE9EC28-9AF9-AE1C-A41C-C680DF3B9F4F}"/>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7885647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DDAD61-6DE9-EBB5-6ADA-E1D6497FECF1}"/>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42FC305B-DD54-F2EF-3968-CC3971113DC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a:extLst>
              <a:ext uri="{FF2B5EF4-FFF2-40B4-BE49-F238E27FC236}">
                <a16:creationId xmlns:a16="http://schemas.microsoft.com/office/drawing/2014/main" id="{8DD0199F-587C-290A-27EA-0DA8590E905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4">
            <a:extLst>
              <a:ext uri="{FF2B5EF4-FFF2-40B4-BE49-F238E27FC236}">
                <a16:creationId xmlns:a16="http://schemas.microsoft.com/office/drawing/2014/main" id="{5108AD48-6E48-255E-BC85-3B73DD10D6AC}"/>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6" name="Footer Placeholder 5">
            <a:extLst>
              <a:ext uri="{FF2B5EF4-FFF2-40B4-BE49-F238E27FC236}">
                <a16:creationId xmlns:a16="http://schemas.microsoft.com/office/drawing/2014/main" id="{394FE33A-6771-A138-D06E-C52DB9BE4C53}"/>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1A5A3719-7387-F9F1-01D7-9515C2692D1B}"/>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91469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FF8BBC-FEE7-C2B1-419C-E1ACF522F749}"/>
              </a:ext>
            </a:extLst>
          </p:cNvPr>
          <p:cNvSpPr>
            <a:spLocks noGrp="1"/>
          </p:cNvSpPr>
          <p:nvPr>
            <p:ph type="title"/>
          </p:nvPr>
        </p:nvSpPr>
        <p:spPr>
          <a:xfrm>
            <a:off x="839788" y="365125"/>
            <a:ext cx="10515600" cy="1325563"/>
          </a:xfrm>
        </p:spPr>
        <p:txBody>
          <a:bodyPr/>
          <a:lstStyle/>
          <a:p>
            <a:r>
              <a:rPr lang="en-US"/>
              <a:t>Click to edit Master title style</a:t>
            </a:r>
            <a:endParaRPr lang="en-CA"/>
          </a:p>
        </p:txBody>
      </p:sp>
      <p:sp>
        <p:nvSpPr>
          <p:cNvPr id="3" name="Text Placeholder 2">
            <a:extLst>
              <a:ext uri="{FF2B5EF4-FFF2-40B4-BE49-F238E27FC236}">
                <a16:creationId xmlns:a16="http://schemas.microsoft.com/office/drawing/2014/main" id="{4689615E-0D54-72B7-E9D5-16840B6A932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B8DA0F1-DB8E-ECCA-B6FD-FFB72947CDC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a:extLst>
              <a:ext uri="{FF2B5EF4-FFF2-40B4-BE49-F238E27FC236}">
                <a16:creationId xmlns:a16="http://schemas.microsoft.com/office/drawing/2014/main" id="{4BC6897F-1D66-6B56-9609-097B9947B7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8D851D9-2065-D525-748A-6CC3406AB12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6">
            <a:extLst>
              <a:ext uri="{FF2B5EF4-FFF2-40B4-BE49-F238E27FC236}">
                <a16:creationId xmlns:a16="http://schemas.microsoft.com/office/drawing/2014/main" id="{9919193D-B180-D7FC-0357-8B3714CBEA37}"/>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8" name="Footer Placeholder 7">
            <a:extLst>
              <a:ext uri="{FF2B5EF4-FFF2-40B4-BE49-F238E27FC236}">
                <a16:creationId xmlns:a16="http://schemas.microsoft.com/office/drawing/2014/main" id="{BC16BEE6-1FA8-7272-85F6-D176986E976D}"/>
              </a:ext>
            </a:extLst>
          </p:cNvPr>
          <p:cNvSpPr>
            <a:spLocks noGrp="1"/>
          </p:cNvSpPr>
          <p:nvPr>
            <p:ph type="ftr" sz="quarter" idx="11"/>
          </p:nvPr>
        </p:nvSpPr>
        <p:spPr/>
        <p:txBody>
          <a:bodyPr/>
          <a:lstStyle/>
          <a:p>
            <a:endParaRPr lang="en-CA" dirty="0"/>
          </a:p>
        </p:txBody>
      </p:sp>
      <p:sp>
        <p:nvSpPr>
          <p:cNvPr id="9" name="Slide Number Placeholder 8">
            <a:extLst>
              <a:ext uri="{FF2B5EF4-FFF2-40B4-BE49-F238E27FC236}">
                <a16:creationId xmlns:a16="http://schemas.microsoft.com/office/drawing/2014/main" id="{CDB7BE65-C341-6219-6448-3076209E50E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0213040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5757A-4550-0140-B1C8-E1F372E2CE8F}"/>
              </a:ext>
            </a:extLst>
          </p:cNvPr>
          <p:cNvSpPr>
            <a:spLocks noGrp="1"/>
          </p:cNvSpPr>
          <p:nvPr>
            <p:ph type="title"/>
          </p:nvPr>
        </p:nvSpPr>
        <p:spPr/>
        <p:txBody>
          <a:bodyPr/>
          <a:lstStyle/>
          <a:p>
            <a:r>
              <a:rPr lang="en-US"/>
              <a:t>Click to edit Master title style</a:t>
            </a:r>
            <a:endParaRPr lang="en-CA"/>
          </a:p>
        </p:txBody>
      </p:sp>
      <p:sp>
        <p:nvSpPr>
          <p:cNvPr id="3" name="Date Placeholder 2">
            <a:extLst>
              <a:ext uri="{FF2B5EF4-FFF2-40B4-BE49-F238E27FC236}">
                <a16:creationId xmlns:a16="http://schemas.microsoft.com/office/drawing/2014/main" id="{DE2F2EA0-C197-E265-1839-9F1DC1DF18B9}"/>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4" name="Footer Placeholder 3">
            <a:extLst>
              <a:ext uri="{FF2B5EF4-FFF2-40B4-BE49-F238E27FC236}">
                <a16:creationId xmlns:a16="http://schemas.microsoft.com/office/drawing/2014/main" id="{207B842A-0ED4-79DD-BD92-D5DBED9113A7}"/>
              </a:ext>
            </a:extLst>
          </p:cNvPr>
          <p:cNvSpPr>
            <a:spLocks noGrp="1"/>
          </p:cNvSpPr>
          <p:nvPr>
            <p:ph type="ftr" sz="quarter" idx="11"/>
          </p:nvPr>
        </p:nvSpPr>
        <p:spPr/>
        <p:txBody>
          <a:bodyPr/>
          <a:lstStyle/>
          <a:p>
            <a:endParaRPr lang="en-CA" dirty="0"/>
          </a:p>
        </p:txBody>
      </p:sp>
      <p:sp>
        <p:nvSpPr>
          <p:cNvPr id="5" name="Slide Number Placeholder 4">
            <a:extLst>
              <a:ext uri="{FF2B5EF4-FFF2-40B4-BE49-F238E27FC236}">
                <a16:creationId xmlns:a16="http://schemas.microsoft.com/office/drawing/2014/main" id="{149F29B7-CF09-C8EA-AE7C-BCFD6E8E2E4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954350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1949CF4-656F-CF14-BEE9-A6A102BD6305}"/>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3" name="Footer Placeholder 2">
            <a:extLst>
              <a:ext uri="{FF2B5EF4-FFF2-40B4-BE49-F238E27FC236}">
                <a16:creationId xmlns:a16="http://schemas.microsoft.com/office/drawing/2014/main" id="{42EF1C33-96D4-5C9D-425F-A180CF051A66}"/>
              </a:ext>
            </a:extLst>
          </p:cNvPr>
          <p:cNvSpPr>
            <a:spLocks noGrp="1"/>
          </p:cNvSpPr>
          <p:nvPr>
            <p:ph type="ftr" sz="quarter" idx="11"/>
          </p:nvPr>
        </p:nvSpPr>
        <p:spPr/>
        <p:txBody>
          <a:bodyPr/>
          <a:lstStyle/>
          <a:p>
            <a:endParaRPr lang="en-CA" dirty="0"/>
          </a:p>
        </p:txBody>
      </p:sp>
      <p:sp>
        <p:nvSpPr>
          <p:cNvPr id="4" name="Slide Number Placeholder 3">
            <a:extLst>
              <a:ext uri="{FF2B5EF4-FFF2-40B4-BE49-F238E27FC236}">
                <a16:creationId xmlns:a16="http://schemas.microsoft.com/office/drawing/2014/main" id="{C1C51F32-7907-CB00-0F28-D06C195F3C9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6483613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14871-DF69-5D11-1A4B-F013C5594CE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2BBB37CF-AD1D-DF03-D104-6F39C4AFA7A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a:extLst>
              <a:ext uri="{FF2B5EF4-FFF2-40B4-BE49-F238E27FC236}">
                <a16:creationId xmlns:a16="http://schemas.microsoft.com/office/drawing/2014/main" id="{20F851CC-6B10-F2D6-D4C7-8F5AFA1DDED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FB6A8A5-271B-8B24-6043-1C60C29E4742}"/>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6" name="Footer Placeholder 5">
            <a:extLst>
              <a:ext uri="{FF2B5EF4-FFF2-40B4-BE49-F238E27FC236}">
                <a16:creationId xmlns:a16="http://schemas.microsoft.com/office/drawing/2014/main" id="{8E37F47F-AAB6-1AD0-EF40-3B851411D58E}"/>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9C20A06-B021-D6BF-047F-B3E24AA4210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985262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4C9E0-1C74-C01D-23F5-42915E6154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Picture Placeholder 2">
            <a:extLst>
              <a:ext uri="{FF2B5EF4-FFF2-40B4-BE49-F238E27FC236}">
                <a16:creationId xmlns:a16="http://schemas.microsoft.com/office/drawing/2014/main" id="{71E3F224-5C71-E072-6E23-1A75886EAEE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dirty="0"/>
          </a:p>
        </p:txBody>
      </p:sp>
      <p:sp>
        <p:nvSpPr>
          <p:cNvPr id="4" name="Text Placeholder 3">
            <a:extLst>
              <a:ext uri="{FF2B5EF4-FFF2-40B4-BE49-F238E27FC236}">
                <a16:creationId xmlns:a16="http://schemas.microsoft.com/office/drawing/2014/main" id="{6D5DF314-9609-A406-1F1F-294E1B37935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1FD6A7-BA0E-4CCC-B8C7-251F548F96B7}"/>
              </a:ext>
            </a:extLst>
          </p:cNvPr>
          <p:cNvSpPr>
            <a:spLocks noGrp="1"/>
          </p:cNvSpPr>
          <p:nvPr>
            <p:ph type="dt" sz="half" idx="10"/>
          </p:nvPr>
        </p:nvSpPr>
        <p:spPr/>
        <p:txBody>
          <a:bodyPr/>
          <a:lstStyle/>
          <a:p>
            <a:fld id="{E5A30F0A-5C22-4880-8E7B-4336C2DE0B4F}" type="datetimeFigureOut">
              <a:rPr lang="en-CA" smtClean="0"/>
              <a:t>2024-05-21</a:t>
            </a:fld>
            <a:endParaRPr lang="en-CA" dirty="0"/>
          </a:p>
        </p:txBody>
      </p:sp>
      <p:sp>
        <p:nvSpPr>
          <p:cNvPr id="6" name="Footer Placeholder 5">
            <a:extLst>
              <a:ext uri="{FF2B5EF4-FFF2-40B4-BE49-F238E27FC236}">
                <a16:creationId xmlns:a16="http://schemas.microsoft.com/office/drawing/2014/main" id="{8B4F4E02-0695-1162-6B6A-51B2B0066565}"/>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49A3E01-C777-EEE3-84DB-3B12F581972E}"/>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472074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269A1A-F4AF-5FD3-CA79-D93AE125EE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CA"/>
          </a:p>
        </p:txBody>
      </p:sp>
      <p:sp>
        <p:nvSpPr>
          <p:cNvPr id="3" name="Text Placeholder 2">
            <a:extLst>
              <a:ext uri="{FF2B5EF4-FFF2-40B4-BE49-F238E27FC236}">
                <a16:creationId xmlns:a16="http://schemas.microsoft.com/office/drawing/2014/main" id="{691813F4-4B81-4556-6C59-BEFA513B6EF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349ADAD8-7BB1-54A4-130D-EDCD1698385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A30F0A-5C22-4880-8E7B-4336C2DE0B4F}" type="datetimeFigureOut">
              <a:rPr lang="en-CA" smtClean="0"/>
              <a:t>2024-05-21</a:t>
            </a:fld>
            <a:endParaRPr lang="en-CA" dirty="0"/>
          </a:p>
        </p:txBody>
      </p:sp>
      <p:sp>
        <p:nvSpPr>
          <p:cNvPr id="5" name="Footer Placeholder 4">
            <a:extLst>
              <a:ext uri="{FF2B5EF4-FFF2-40B4-BE49-F238E27FC236}">
                <a16:creationId xmlns:a16="http://schemas.microsoft.com/office/drawing/2014/main" id="{5D119A1B-D16E-9943-AE78-B140B7DA47A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CA" dirty="0"/>
          </a:p>
        </p:txBody>
      </p:sp>
      <p:sp>
        <p:nvSpPr>
          <p:cNvPr id="6" name="Slide Number Placeholder 5">
            <a:extLst>
              <a:ext uri="{FF2B5EF4-FFF2-40B4-BE49-F238E27FC236}">
                <a16:creationId xmlns:a16="http://schemas.microsoft.com/office/drawing/2014/main" id="{968AA276-4DD8-19B8-E025-E98C9E5E619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3C6B8E0-2746-4AC5-A99D-1C73BF4D8DDD}" type="slidenum">
              <a:rPr lang="en-CA" smtClean="0"/>
              <a:t>‹#›</a:t>
            </a:fld>
            <a:endParaRPr lang="en-CA" dirty="0"/>
          </a:p>
        </p:txBody>
      </p:sp>
    </p:spTree>
    <p:extLst>
      <p:ext uri="{BB962C8B-B14F-4D97-AF65-F5344CB8AC3E}">
        <p14:creationId xmlns:p14="http://schemas.microsoft.com/office/powerpoint/2010/main" val="120396837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10.png"/><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emf"/><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eg"/><Relationship Id="rId1" Type="http://schemas.openxmlformats.org/officeDocument/2006/relationships/slideLayout" Target="../slideLayouts/slideLayout1.xml"/><Relationship Id="rId5" Type="http://schemas.openxmlformats.org/officeDocument/2006/relationships/image" Target="../media/image29.png"/><Relationship Id="rId4" Type="http://schemas.openxmlformats.org/officeDocument/2006/relationships/image" Target="../media/image2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a:extLst>
              <a:ext uri="{FF2B5EF4-FFF2-40B4-BE49-F238E27FC236}">
                <a16:creationId xmlns:a16="http://schemas.microsoft.com/office/drawing/2014/main" id="{AF4B7500-5866-5B63-5C6F-14E2AD98278F}"/>
              </a:ext>
            </a:extLst>
          </p:cNvPr>
          <p:cNvPicPr>
            <a:picLocks noChangeAspect="1"/>
          </p:cNvPicPr>
          <p:nvPr/>
        </p:nvPicPr>
        <p:blipFill>
          <a:blip r:embed="rId2"/>
          <a:stretch>
            <a:fillRect/>
          </a:stretch>
        </p:blipFill>
        <p:spPr>
          <a:xfrm>
            <a:off x="7184457" y="226279"/>
            <a:ext cx="4730214" cy="4110030"/>
          </a:xfrm>
          <a:prstGeom prst="rect">
            <a:avLst/>
          </a:prstGeom>
        </p:spPr>
      </p:pic>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710204" y="3183805"/>
            <a:ext cx="5631417" cy="3147578"/>
          </a:xfrm>
        </p:spPr>
        <p:txBody>
          <a:bodyPr anchor="ctr">
            <a:normAutofit/>
          </a:bodyPr>
          <a:lstStyle/>
          <a:p>
            <a:pPr algn="l">
              <a:lnSpc>
                <a:spcPct val="100000"/>
              </a:lnSpc>
              <a:spcBef>
                <a:spcPts val="0"/>
              </a:spcBef>
            </a:pPr>
            <a:r>
              <a:rPr lang="en-CA" sz="2000" b="1" dirty="0">
                <a:latin typeface="Arial" panose="020B0604020202020204" pitchFamily="34" charset="0"/>
                <a:cs typeface="Arial" panose="020B0604020202020204" pitchFamily="34" charset="0"/>
              </a:rPr>
              <a:t>Terry Branch</a:t>
            </a:r>
          </a:p>
          <a:p>
            <a:pPr algn="l">
              <a:lnSpc>
                <a:spcPct val="100000"/>
              </a:lnSpc>
              <a:spcBef>
                <a:spcPts val="0"/>
              </a:spcBef>
            </a:pPr>
            <a:r>
              <a:rPr lang="en-CA" sz="2000" b="1" dirty="0">
                <a:latin typeface="Arial" panose="020B0604020202020204" pitchFamily="34" charset="0"/>
                <a:cs typeface="Arial" panose="020B0604020202020204" pitchFamily="34" charset="0"/>
              </a:rPr>
              <a:t>Vice-President</a:t>
            </a:r>
          </a:p>
          <a:p>
            <a:pPr algn="l">
              <a:lnSpc>
                <a:spcPct val="100000"/>
              </a:lnSpc>
              <a:spcBef>
                <a:spcPts val="0"/>
              </a:spcBef>
            </a:pPr>
            <a:r>
              <a:rPr lang="en-CA" sz="2000" b="1" dirty="0">
                <a:latin typeface="Arial" panose="020B0604020202020204" pitchFamily="34" charset="0"/>
                <a:cs typeface="Arial" panose="020B0604020202020204" pitchFamily="34" charset="0"/>
              </a:rPr>
              <a:t>Oakville Community Association </a:t>
            </a:r>
          </a:p>
        </p:txBody>
      </p:sp>
    </p:spTree>
    <p:extLst>
      <p:ext uri="{BB962C8B-B14F-4D97-AF65-F5344CB8AC3E}">
        <p14:creationId xmlns:p14="http://schemas.microsoft.com/office/powerpoint/2010/main" val="4604707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58145" y="613636"/>
            <a:ext cx="11030505" cy="3147578"/>
          </a:xfrm>
        </p:spPr>
        <p:txBody>
          <a:bodyPr anchor="ctr">
            <a:normAutofit/>
          </a:bodyPr>
          <a:lstStyle/>
          <a:p>
            <a:pPr algn="l">
              <a:lnSpc>
                <a:spcPct val="120000"/>
              </a:lnSpc>
              <a:spcBef>
                <a:spcPts val="0"/>
              </a:spcBef>
            </a:pPr>
            <a:r>
              <a:rPr lang="en-CA" sz="2800" b="1" dirty="0"/>
              <a:t>	</a:t>
            </a:r>
          </a:p>
          <a:p>
            <a:pPr algn="l">
              <a:lnSpc>
                <a:spcPct val="120000"/>
              </a:lnSpc>
              <a:spcBef>
                <a:spcPts val="0"/>
              </a:spcBef>
            </a:pPr>
            <a:r>
              <a:rPr lang="en-CA" sz="2800" b="1" dirty="0">
                <a:latin typeface="Arial" panose="020B0604020202020204" pitchFamily="34" charset="0"/>
                <a:cs typeface="Arial" panose="020B0604020202020204" pitchFamily="34" charset="0"/>
              </a:rPr>
              <a:t>	</a:t>
            </a:r>
            <a:endParaRPr lang="en-US" sz="2000" b="1" dirty="0">
              <a:latin typeface="Arial" panose="020B0604020202020204" pitchFamily="34" charset="0"/>
              <a:cs typeface="Arial" panose="020B0604020202020204" pitchFamily="34" charset="0"/>
            </a:endParaRPr>
          </a:p>
          <a:p>
            <a:pPr algn="l">
              <a:lnSpc>
                <a:spcPct val="120000"/>
              </a:lnSpc>
              <a:spcBef>
                <a:spcPts val="0"/>
              </a:spcBef>
            </a:pPr>
            <a:r>
              <a:rPr lang="en-US" sz="1600" b="0" i="0" dirty="0">
                <a:solidFill>
                  <a:srgbClr val="212529"/>
                </a:solidFill>
                <a:effectLst/>
                <a:latin typeface="Open Sans" panose="020B0606030504020204" pitchFamily="34" charset="0"/>
              </a:rPr>
              <a:t> 	</a:t>
            </a:r>
            <a:endParaRPr lang="en-US" sz="2000" b="1" dirty="0">
              <a:latin typeface="Arial" panose="020B0604020202020204" pitchFamily="34" charset="0"/>
              <a:cs typeface="Arial" panose="020B0604020202020204" pitchFamily="34" charset="0"/>
            </a:endParaRP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2641853" y="497198"/>
            <a:ext cx="7362938" cy="1815882"/>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OTHER ISSUES WITH THIS APPLICATION</a:t>
            </a:r>
          </a:p>
          <a:p>
            <a:endParaRPr lang="en-US" sz="2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a:r>
              <a:rPr lang="en-US" sz="2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SHADOWS</a:t>
            </a:r>
          </a:p>
          <a:p>
            <a:endParaRPr lang="en-US" sz="2800" b="1" dirty="0">
              <a:latin typeface="Arial" panose="020B0604020202020204" pitchFamily="34" charset="0"/>
              <a:cs typeface="Arial" panose="020B0604020202020204" pitchFamily="34" charset="0"/>
            </a:endParaRP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522F53BA-92BB-0335-8EA3-5D9CB79A2BD2}"/>
              </a:ext>
            </a:extLst>
          </p:cNvPr>
          <p:cNvPicPr>
            <a:picLocks noChangeAspect="1"/>
          </p:cNvPicPr>
          <p:nvPr/>
        </p:nvPicPr>
        <p:blipFill>
          <a:blip r:embed="rId2"/>
          <a:stretch>
            <a:fillRect/>
          </a:stretch>
        </p:blipFill>
        <p:spPr>
          <a:xfrm>
            <a:off x="281933" y="2061539"/>
            <a:ext cx="3905094" cy="2188978"/>
          </a:xfrm>
          <a:prstGeom prst="rect">
            <a:avLst/>
          </a:prstGeom>
        </p:spPr>
      </p:pic>
      <p:pic>
        <p:nvPicPr>
          <p:cNvPr id="9" name="Picture 8">
            <a:extLst>
              <a:ext uri="{FF2B5EF4-FFF2-40B4-BE49-F238E27FC236}">
                <a16:creationId xmlns:a16="http://schemas.microsoft.com/office/drawing/2014/main" id="{5F2AB386-928B-F1FA-1359-8D320DCB3795}"/>
              </a:ext>
            </a:extLst>
          </p:cNvPr>
          <p:cNvPicPr>
            <a:picLocks noChangeAspect="1"/>
          </p:cNvPicPr>
          <p:nvPr/>
        </p:nvPicPr>
        <p:blipFill>
          <a:blip r:embed="rId3"/>
          <a:stretch>
            <a:fillRect/>
          </a:stretch>
        </p:blipFill>
        <p:spPr>
          <a:xfrm>
            <a:off x="307269" y="4248541"/>
            <a:ext cx="3794908" cy="2118694"/>
          </a:xfrm>
          <a:prstGeom prst="rect">
            <a:avLst/>
          </a:prstGeom>
        </p:spPr>
      </p:pic>
      <p:pic>
        <p:nvPicPr>
          <p:cNvPr id="11" name="Picture 10">
            <a:extLst>
              <a:ext uri="{FF2B5EF4-FFF2-40B4-BE49-F238E27FC236}">
                <a16:creationId xmlns:a16="http://schemas.microsoft.com/office/drawing/2014/main" id="{90261F2C-038E-D280-1B75-F53A43429FD7}"/>
              </a:ext>
            </a:extLst>
          </p:cNvPr>
          <p:cNvPicPr>
            <a:picLocks noChangeAspect="1"/>
          </p:cNvPicPr>
          <p:nvPr/>
        </p:nvPicPr>
        <p:blipFill>
          <a:blip r:embed="rId4"/>
          <a:stretch>
            <a:fillRect/>
          </a:stretch>
        </p:blipFill>
        <p:spPr>
          <a:xfrm>
            <a:off x="4187028" y="2044986"/>
            <a:ext cx="3766951" cy="2148791"/>
          </a:xfrm>
          <a:prstGeom prst="rect">
            <a:avLst/>
          </a:prstGeom>
        </p:spPr>
      </p:pic>
      <p:pic>
        <p:nvPicPr>
          <p:cNvPr id="13" name="Picture 12">
            <a:extLst>
              <a:ext uri="{FF2B5EF4-FFF2-40B4-BE49-F238E27FC236}">
                <a16:creationId xmlns:a16="http://schemas.microsoft.com/office/drawing/2014/main" id="{8BFF4F8C-A3DF-D85D-5B89-2C6ED5DEEAF9}"/>
              </a:ext>
            </a:extLst>
          </p:cNvPr>
          <p:cNvPicPr>
            <a:picLocks noChangeAspect="1"/>
          </p:cNvPicPr>
          <p:nvPr/>
        </p:nvPicPr>
        <p:blipFill>
          <a:blip r:embed="rId5"/>
          <a:stretch>
            <a:fillRect/>
          </a:stretch>
        </p:blipFill>
        <p:spPr>
          <a:xfrm>
            <a:off x="7953979" y="4234903"/>
            <a:ext cx="3794908" cy="2130383"/>
          </a:xfrm>
          <a:prstGeom prst="rect">
            <a:avLst/>
          </a:prstGeom>
        </p:spPr>
      </p:pic>
      <p:pic>
        <p:nvPicPr>
          <p:cNvPr id="28" name="Picture 27">
            <a:extLst>
              <a:ext uri="{FF2B5EF4-FFF2-40B4-BE49-F238E27FC236}">
                <a16:creationId xmlns:a16="http://schemas.microsoft.com/office/drawing/2014/main" id="{8386E3D1-B1E3-E533-8362-730371D59F38}"/>
              </a:ext>
            </a:extLst>
          </p:cNvPr>
          <p:cNvPicPr>
            <a:picLocks noChangeAspect="1"/>
          </p:cNvPicPr>
          <p:nvPr/>
        </p:nvPicPr>
        <p:blipFill>
          <a:blip r:embed="rId6"/>
          <a:stretch>
            <a:fillRect/>
          </a:stretch>
        </p:blipFill>
        <p:spPr>
          <a:xfrm>
            <a:off x="7982247" y="2032351"/>
            <a:ext cx="3766640" cy="2188978"/>
          </a:xfrm>
          <a:prstGeom prst="rect">
            <a:avLst/>
          </a:prstGeom>
        </p:spPr>
      </p:pic>
      <p:pic>
        <p:nvPicPr>
          <p:cNvPr id="30" name="Picture 29">
            <a:extLst>
              <a:ext uri="{FF2B5EF4-FFF2-40B4-BE49-F238E27FC236}">
                <a16:creationId xmlns:a16="http://schemas.microsoft.com/office/drawing/2014/main" id="{C7E93D1C-93B7-DE49-24B4-D37563AF7396}"/>
              </a:ext>
            </a:extLst>
          </p:cNvPr>
          <p:cNvPicPr>
            <a:picLocks noChangeAspect="1"/>
          </p:cNvPicPr>
          <p:nvPr/>
        </p:nvPicPr>
        <p:blipFill>
          <a:blip r:embed="rId7"/>
          <a:stretch>
            <a:fillRect/>
          </a:stretch>
        </p:blipFill>
        <p:spPr>
          <a:xfrm>
            <a:off x="4115660" y="4257684"/>
            <a:ext cx="3838319" cy="2121176"/>
          </a:xfrm>
          <a:prstGeom prst="rect">
            <a:avLst/>
          </a:prstGeom>
        </p:spPr>
      </p:pic>
    </p:spTree>
    <p:extLst>
      <p:ext uri="{BB962C8B-B14F-4D97-AF65-F5344CB8AC3E}">
        <p14:creationId xmlns:p14="http://schemas.microsoft.com/office/powerpoint/2010/main" val="369072287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58145" y="613636"/>
            <a:ext cx="11030505" cy="3147578"/>
          </a:xfrm>
        </p:spPr>
        <p:txBody>
          <a:bodyPr anchor="ctr">
            <a:normAutofit/>
          </a:bodyPr>
          <a:lstStyle/>
          <a:p>
            <a:pPr algn="l">
              <a:lnSpc>
                <a:spcPct val="120000"/>
              </a:lnSpc>
              <a:spcBef>
                <a:spcPts val="0"/>
              </a:spcBef>
            </a:pPr>
            <a:r>
              <a:rPr lang="en-CA" sz="2800" b="1" dirty="0"/>
              <a:t>	</a:t>
            </a:r>
          </a:p>
          <a:p>
            <a:pPr algn="l">
              <a:lnSpc>
                <a:spcPct val="120000"/>
              </a:lnSpc>
              <a:spcBef>
                <a:spcPts val="0"/>
              </a:spcBef>
            </a:pPr>
            <a:r>
              <a:rPr lang="en-CA" sz="2800" b="1" dirty="0">
                <a:latin typeface="Arial" panose="020B0604020202020204" pitchFamily="34" charset="0"/>
                <a:cs typeface="Arial" panose="020B0604020202020204" pitchFamily="34" charset="0"/>
              </a:rPr>
              <a:t>	</a:t>
            </a:r>
            <a:endParaRPr lang="en-US" sz="2000" b="1" dirty="0">
              <a:latin typeface="Arial" panose="020B0604020202020204" pitchFamily="34" charset="0"/>
              <a:cs typeface="Arial" panose="020B0604020202020204" pitchFamily="34" charset="0"/>
            </a:endParaRPr>
          </a:p>
          <a:p>
            <a:pPr algn="l">
              <a:lnSpc>
                <a:spcPct val="120000"/>
              </a:lnSpc>
              <a:spcBef>
                <a:spcPts val="0"/>
              </a:spcBef>
            </a:pPr>
            <a:r>
              <a:rPr lang="en-US" sz="1600" b="0" i="0" dirty="0">
                <a:solidFill>
                  <a:srgbClr val="212529"/>
                </a:solidFill>
                <a:effectLst/>
                <a:latin typeface="Open Sans" panose="020B0606030504020204" pitchFamily="34" charset="0"/>
              </a:rPr>
              <a:t> 	</a:t>
            </a:r>
            <a:endParaRPr lang="en-US" sz="2000" b="1" dirty="0">
              <a:latin typeface="Arial" panose="020B0604020202020204" pitchFamily="34" charset="0"/>
              <a:cs typeface="Arial" panose="020B0604020202020204" pitchFamily="34" charset="0"/>
            </a:endParaRP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2641853" y="497198"/>
            <a:ext cx="7362938" cy="1815882"/>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OTHER ISSUES WITH THIS APPLICATION</a:t>
            </a:r>
          </a:p>
          <a:p>
            <a:endParaRPr lang="en-US" sz="2800" b="1" dirty="0">
              <a:latin typeface="Arial" panose="020B0604020202020204" pitchFamily="34" charset="0"/>
              <a:cs typeface="Arial" panose="020B0604020202020204" pitchFamily="34" charset="0"/>
            </a:endParaRPr>
          </a:p>
          <a:p>
            <a:pPr algn="ctr"/>
            <a:r>
              <a:rPr lang="en-US" sz="2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SHADOWS</a:t>
            </a:r>
          </a:p>
          <a:p>
            <a:endParaRPr lang="en-US" sz="2800" b="1" dirty="0">
              <a:latin typeface="Arial" panose="020B0604020202020204" pitchFamily="34" charset="0"/>
              <a:cs typeface="Arial" panose="020B0604020202020204" pitchFamily="34" charset="0"/>
            </a:endParaRP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7889E068-8D7B-98A6-575B-8B22414FF9C4}"/>
              </a:ext>
            </a:extLst>
          </p:cNvPr>
          <p:cNvPicPr>
            <a:picLocks noChangeAspect="1"/>
          </p:cNvPicPr>
          <p:nvPr/>
        </p:nvPicPr>
        <p:blipFill>
          <a:blip r:embed="rId2"/>
          <a:stretch>
            <a:fillRect/>
          </a:stretch>
        </p:blipFill>
        <p:spPr>
          <a:xfrm>
            <a:off x="812074" y="2333497"/>
            <a:ext cx="5051037" cy="3710966"/>
          </a:xfrm>
          <a:prstGeom prst="rect">
            <a:avLst/>
          </a:prstGeom>
        </p:spPr>
      </p:pic>
      <p:sp>
        <p:nvSpPr>
          <p:cNvPr id="6" name="Oval 5">
            <a:extLst>
              <a:ext uri="{FF2B5EF4-FFF2-40B4-BE49-F238E27FC236}">
                <a16:creationId xmlns:a16="http://schemas.microsoft.com/office/drawing/2014/main" id="{1C19CA76-3742-EE00-831E-292F7E92D8B8}"/>
              </a:ext>
            </a:extLst>
          </p:cNvPr>
          <p:cNvSpPr/>
          <p:nvPr/>
        </p:nvSpPr>
        <p:spPr>
          <a:xfrm>
            <a:off x="2079540" y="4383554"/>
            <a:ext cx="1003610" cy="727927"/>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CDF7F79A-A1C9-0C5C-2776-1B369EA622CC}"/>
              </a:ext>
            </a:extLst>
          </p:cNvPr>
          <p:cNvPicPr>
            <a:picLocks noChangeAspect="1"/>
          </p:cNvPicPr>
          <p:nvPr/>
        </p:nvPicPr>
        <p:blipFill>
          <a:blip r:embed="rId3"/>
          <a:stretch>
            <a:fillRect/>
          </a:stretch>
        </p:blipFill>
        <p:spPr>
          <a:xfrm>
            <a:off x="7209961" y="4333344"/>
            <a:ext cx="3802399" cy="2165327"/>
          </a:xfrm>
          <a:prstGeom prst="rect">
            <a:avLst/>
          </a:prstGeom>
        </p:spPr>
      </p:pic>
      <p:pic>
        <p:nvPicPr>
          <p:cNvPr id="29" name="Picture 28">
            <a:extLst>
              <a:ext uri="{FF2B5EF4-FFF2-40B4-BE49-F238E27FC236}">
                <a16:creationId xmlns:a16="http://schemas.microsoft.com/office/drawing/2014/main" id="{4556DD70-3CCB-DF39-68CC-6427D3FAEB83}"/>
              </a:ext>
            </a:extLst>
          </p:cNvPr>
          <p:cNvPicPr>
            <a:picLocks noChangeAspect="1"/>
          </p:cNvPicPr>
          <p:nvPr/>
        </p:nvPicPr>
        <p:blipFill>
          <a:blip r:embed="rId4"/>
          <a:stretch>
            <a:fillRect/>
          </a:stretch>
        </p:blipFill>
        <p:spPr>
          <a:xfrm>
            <a:off x="7227460" y="2131510"/>
            <a:ext cx="3784900" cy="2131903"/>
          </a:xfrm>
          <a:prstGeom prst="rect">
            <a:avLst/>
          </a:prstGeom>
        </p:spPr>
      </p:pic>
    </p:spTree>
    <p:extLst>
      <p:ext uri="{BB962C8B-B14F-4D97-AF65-F5344CB8AC3E}">
        <p14:creationId xmlns:p14="http://schemas.microsoft.com/office/powerpoint/2010/main" val="35685881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58145" y="613636"/>
            <a:ext cx="11030505" cy="3147578"/>
          </a:xfrm>
        </p:spPr>
        <p:txBody>
          <a:bodyPr anchor="ctr">
            <a:normAutofit/>
          </a:bodyPr>
          <a:lstStyle/>
          <a:p>
            <a:pPr algn="l">
              <a:lnSpc>
                <a:spcPct val="120000"/>
              </a:lnSpc>
              <a:spcBef>
                <a:spcPts val="0"/>
              </a:spcBef>
            </a:pPr>
            <a:r>
              <a:rPr lang="en-CA" sz="2800" b="1" dirty="0"/>
              <a:t>	</a:t>
            </a:r>
          </a:p>
          <a:p>
            <a:pPr algn="l">
              <a:lnSpc>
                <a:spcPct val="120000"/>
              </a:lnSpc>
              <a:spcBef>
                <a:spcPts val="0"/>
              </a:spcBef>
            </a:pPr>
            <a:r>
              <a:rPr lang="en-CA" sz="2800" b="1" dirty="0">
                <a:latin typeface="Arial" panose="020B0604020202020204" pitchFamily="34" charset="0"/>
                <a:cs typeface="Arial" panose="020B0604020202020204" pitchFamily="34" charset="0"/>
              </a:rPr>
              <a:t>	</a:t>
            </a:r>
            <a:endParaRPr lang="en-US" sz="2000" b="1" dirty="0">
              <a:latin typeface="Arial" panose="020B0604020202020204" pitchFamily="34" charset="0"/>
              <a:cs typeface="Arial" panose="020B0604020202020204" pitchFamily="34" charset="0"/>
            </a:endParaRPr>
          </a:p>
          <a:p>
            <a:pPr algn="l">
              <a:lnSpc>
                <a:spcPct val="120000"/>
              </a:lnSpc>
              <a:spcBef>
                <a:spcPts val="0"/>
              </a:spcBef>
            </a:pPr>
            <a:r>
              <a:rPr lang="en-US" sz="1600" b="0" i="0" dirty="0">
                <a:solidFill>
                  <a:srgbClr val="212529"/>
                </a:solidFill>
                <a:effectLst/>
                <a:latin typeface="Open Sans" panose="020B0606030504020204" pitchFamily="34" charset="0"/>
              </a:rPr>
              <a:t> 	</a:t>
            </a:r>
            <a:endParaRPr lang="en-US" sz="2000" b="1" dirty="0">
              <a:latin typeface="Arial" panose="020B0604020202020204" pitchFamily="34" charset="0"/>
              <a:cs typeface="Arial" panose="020B0604020202020204" pitchFamily="34" charset="0"/>
            </a:endParaRP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1579312" y="455877"/>
            <a:ext cx="10524681" cy="1754326"/>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OTHER ISSUES WITH THIS APPLICATION - PARKING</a:t>
            </a:r>
          </a:p>
          <a:p>
            <a:pPr algn="ctr"/>
            <a:endParaRPr lang="en-US" sz="2800" b="1" dirty="0">
              <a:latin typeface="Arial" panose="020B0604020202020204" pitchFamily="34" charset="0"/>
              <a:cs typeface="Arial" panose="020B0604020202020204" pitchFamily="34" charset="0"/>
            </a:endParaRPr>
          </a:p>
          <a:p>
            <a:pPr algn="ctr"/>
            <a:r>
              <a:rPr lang="en-US" sz="2400" b="1" dirty="0">
                <a:latin typeface="Arial" panose="020B0604020202020204" pitchFamily="34" charset="0"/>
                <a:cs typeface="Arial" panose="020B0604020202020204" pitchFamily="34" charset="0"/>
              </a:rPr>
              <a:t>599 spaces for </a:t>
            </a:r>
            <a:r>
              <a:rPr lang="en-US" sz="2400" b="1" i="0" dirty="0">
                <a:effectLst/>
                <a:latin typeface="Arial" panose="020B0604020202020204" pitchFamily="34" charset="0"/>
                <a:cs typeface="Arial" panose="020B0604020202020204" pitchFamily="34" charset="0"/>
              </a:rPr>
              <a:t>1,198 residential units </a:t>
            </a:r>
            <a:endParaRPr lang="en-US" sz="24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CED87DDD-80FE-67F4-8FBD-AE300A1F0FA7}"/>
              </a:ext>
            </a:extLst>
          </p:cNvPr>
          <p:cNvSpPr txBox="1"/>
          <p:nvPr/>
        </p:nvSpPr>
        <p:spPr>
          <a:xfrm>
            <a:off x="526220" y="2152682"/>
            <a:ext cx="8740443" cy="2862322"/>
          </a:xfrm>
          <a:prstGeom prst="rect">
            <a:avLst/>
          </a:prstGeom>
          <a:noFill/>
        </p:spPr>
        <p:txBody>
          <a:bodyPr wrap="square">
            <a:spAutoFit/>
          </a:bodyPr>
          <a:lstStyle/>
          <a:p>
            <a:pPr marL="342900" indent="-342900">
              <a:buFont typeface="Arial" panose="020B0604020202020204" pitchFamily="34" charset="0"/>
              <a:buChar char="•"/>
            </a:pPr>
            <a:r>
              <a:rPr lang="en-US" sz="2000" b="1" dirty="0">
                <a:latin typeface="Arial" panose="020B0604020202020204" pitchFamily="34" charset="0"/>
                <a:cs typeface="Arial" panose="020B0604020202020204" pitchFamily="34" charset="0"/>
              </a:rPr>
              <a:t>Town of Oakville’s Zoning By-law 2014-014 would result in a minimum requirement of 1,404 spaces (984 residential, 240 visitor, and 180 non-residential). This results in a residential parking requirement of 0.82 spaces per unit. </a:t>
            </a:r>
          </a:p>
          <a:p>
            <a:endParaRPr lang="en-US" sz="2000" b="1" dirty="0">
              <a:latin typeface="Arial" panose="020B0604020202020204" pitchFamily="34" charset="0"/>
              <a:cs typeface="Arial" panose="020B0604020202020204" pitchFamily="34" charset="0"/>
            </a:endParaRPr>
          </a:p>
          <a:p>
            <a:pPr marL="342900" indent="-342900">
              <a:buFont typeface="Arial" panose="020B0604020202020204" pitchFamily="34" charset="0"/>
              <a:buChar char="•"/>
            </a:pPr>
            <a:r>
              <a:rPr lang="en-US" sz="2000" b="1" dirty="0">
                <a:latin typeface="Arial" panose="020B0604020202020204" pitchFamily="34" charset="0"/>
                <a:cs typeface="Arial" panose="020B0604020202020204" pitchFamily="34" charset="0"/>
              </a:rPr>
              <a:t>Reduced parking standards have been proposed which would result in a minimum requirement of 819 total parking spaces to meet the needs of the Project. This includes 599 resident parking spaces (effective parking supply of 0.50 parking spaces per unit).</a:t>
            </a:r>
          </a:p>
        </p:txBody>
      </p:sp>
      <p:pic>
        <p:nvPicPr>
          <p:cNvPr id="1034" name="Picture 10" descr="Male clipart confused customer, Male confused customer Transparent FREE ...">
            <a:extLst>
              <a:ext uri="{FF2B5EF4-FFF2-40B4-BE49-F238E27FC236}">
                <a16:creationId xmlns:a16="http://schemas.microsoft.com/office/drawing/2014/main" id="{3BFC20B5-5DA6-E1A6-FB02-11D3EE1399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92794" y="2275948"/>
            <a:ext cx="2296516" cy="22130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032699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58145" y="613636"/>
            <a:ext cx="11030505" cy="3147578"/>
          </a:xfrm>
        </p:spPr>
        <p:txBody>
          <a:bodyPr anchor="ctr">
            <a:normAutofit/>
          </a:bodyPr>
          <a:lstStyle/>
          <a:p>
            <a:pPr algn="l">
              <a:lnSpc>
                <a:spcPct val="120000"/>
              </a:lnSpc>
              <a:spcBef>
                <a:spcPts val="0"/>
              </a:spcBef>
            </a:pPr>
            <a:r>
              <a:rPr lang="en-CA" sz="2800" b="1" dirty="0"/>
              <a:t>	</a:t>
            </a:r>
          </a:p>
          <a:p>
            <a:pPr algn="l">
              <a:lnSpc>
                <a:spcPct val="120000"/>
              </a:lnSpc>
              <a:spcBef>
                <a:spcPts val="0"/>
              </a:spcBef>
            </a:pPr>
            <a:r>
              <a:rPr lang="en-CA" sz="2800" b="1" dirty="0">
                <a:latin typeface="Arial" panose="020B0604020202020204" pitchFamily="34" charset="0"/>
                <a:cs typeface="Arial" panose="020B0604020202020204" pitchFamily="34" charset="0"/>
              </a:rPr>
              <a:t>	</a:t>
            </a:r>
            <a:endParaRPr lang="en-US" sz="2000" b="1" dirty="0">
              <a:latin typeface="Arial" panose="020B0604020202020204" pitchFamily="34" charset="0"/>
              <a:cs typeface="Arial" panose="020B0604020202020204" pitchFamily="34" charset="0"/>
            </a:endParaRPr>
          </a:p>
          <a:p>
            <a:pPr algn="l">
              <a:lnSpc>
                <a:spcPct val="120000"/>
              </a:lnSpc>
              <a:spcBef>
                <a:spcPts val="0"/>
              </a:spcBef>
            </a:pPr>
            <a:r>
              <a:rPr lang="en-US" sz="1600" b="0" i="0" dirty="0">
                <a:solidFill>
                  <a:srgbClr val="212529"/>
                </a:solidFill>
                <a:effectLst/>
                <a:latin typeface="Open Sans" panose="020B0606030504020204" pitchFamily="34" charset="0"/>
              </a:rPr>
              <a:t> 	</a:t>
            </a:r>
            <a:endParaRPr lang="en-US" sz="2000" b="1" dirty="0">
              <a:latin typeface="Arial" panose="020B0604020202020204" pitchFamily="34" charset="0"/>
              <a:cs typeface="Arial" panose="020B0604020202020204" pitchFamily="34" charset="0"/>
            </a:endParaRP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2633408" y="320986"/>
            <a:ext cx="9462738" cy="1384995"/>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OTHER ISSUES WITH THIS APPLICATION - TRAFFIC</a:t>
            </a:r>
          </a:p>
          <a:p>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4C9A7EEF-D5EA-D165-22E2-A734480E074B}"/>
              </a:ext>
            </a:extLst>
          </p:cNvPr>
          <p:cNvSpPr txBox="1"/>
          <p:nvPr/>
        </p:nvSpPr>
        <p:spPr>
          <a:xfrm>
            <a:off x="2659312" y="874455"/>
            <a:ext cx="9055729" cy="2554545"/>
          </a:xfrm>
          <a:prstGeom prst="rect">
            <a:avLst/>
          </a:prstGeom>
          <a:noFill/>
        </p:spPr>
        <p:txBody>
          <a:bodyPr wrap="square">
            <a:spAutoFit/>
          </a:bodyPr>
          <a:lstStyle/>
          <a:p>
            <a:pPr marL="342900" indent="-342900">
              <a:buFont typeface="Arial" panose="020B0604020202020204" pitchFamily="34" charset="0"/>
              <a:buChar char="•"/>
            </a:pPr>
            <a:r>
              <a:rPr lang="en-US" sz="2000" b="1" dirty="0">
                <a:latin typeface="Arial" panose="020B0604020202020204" pitchFamily="34" charset="0"/>
                <a:cs typeface="Arial" panose="020B0604020202020204" pitchFamily="34" charset="0"/>
              </a:rPr>
              <a:t>Will generate approximately 340 new vehicle trips during the weekday AM peak hour and 401 new vehicle trips during the weekday PM peak hour. </a:t>
            </a:r>
          </a:p>
          <a:p>
            <a:endParaRPr lang="en-US" sz="2000" b="1" dirty="0">
              <a:latin typeface="Arial" panose="020B0604020202020204" pitchFamily="34" charset="0"/>
              <a:cs typeface="Arial" panose="020B0604020202020204" pitchFamily="34" charset="0"/>
            </a:endParaRPr>
          </a:p>
          <a:p>
            <a:pPr marL="342900" indent="-342900">
              <a:buFont typeface="Arial" panose="020B0604020202020204" pitchFamily="34" charset="0"/>
              <a:buChar char="•"/>
            </a:pPr>
            <a:r>
              <a:rPr lang="en-US" sz="2000" b="1" dirty="0">
                <a:latin typeface="Arial" panose="020B0604020202020204" pitchFamily="34" charset="0"/>
                <a:cs typeface="Arial" panose="020B0604020202020204" pitchFamily="34" charset="0"/>
              </a:rPr>
              <a:t>It is acknowledged that deficiencies currently exist at specific locations, primarily along the Trafalgar Road corridor within the study area. They can be expected to persist in the future with anticipated growth in traffic, independent of the development.</a:t>
            </a:r>
          </a:p>
        </p:txBody>
      </p:sp>
      <p:pic>
        <p:nvPicPr>
          <p:cNvPr id="11" name="Picture 10">
            <a:extLst>
              <a:ext uri="{FF2B5EF4-FFF2-40B4-BE49-F238E27FC236}">
                <a16:creationId xmlns:a16="http://schemas.microsoft.com/office/drawing/2014/main" id="{18EFED35-834C-309E-9FA2-2B50B20AFCF9}"/>
              </a:ext>
            </a:extLst>
          </p:cNvPr>
          <p:cNvPicPr>
            <a:picLocks noChangeAspect="1"/>
          </p:cNvPicPr>
          <p:nvPr/>
        </p:nvPicPr>
        <p:blipFill>
          <a:blip r:embed="rId2"/>
          <a:stretch>
            <a:fillRect/>
          </a:stretch>
        </p:blipFill>
        <p:spPr>
          <a:xfrm>
            <a:off x="376007" y="735164"/>
            <a:ext cx="2024048" cy="2622289"/>
          </a:xfrm>
          <a:prstGeom prst="rect">
            <a:avLst/>
          </a:prstGeom>
        </p:spPr>
      </p:pic>
      <p:sp>
        <p:nvSpPr>
          <p:cNvPr id="13" name="TextBox 12">
            <a:extLst>
              <a:ext uri="{FF2B5EF4-FFF2-40B4-BE49-F238E27FC236}">
                <a16:creationId xmlns:a16="http://schemas.microsoft.com/office/drawing/2014/main" id="{6755F2EE-5E24-02A8-8DE1-773C8BD2396D}"/>
              </a:ext>
            </a:extLst>
          </p:cNvPr>
          <p:cNvSpPr txBox="1"/>
          <p:nvPr/>
        </p:nvSpPr>
        <p:spPr>
          <a:xfrm>
            <a:off x="656709" y="3576286"/>
            <a:ext cx="11058332" cy="2554545"/>
          </a:xfrm>
          <a:prstGeom prst="rect">
            <a:avLst/>
          </a:prstGeom>
          <a:noFill/>
        </p:spPr>
        <p:txBody>
          <a:bodyPr wrap="square">
            <a:spAutoFit/>
          </a:bodyPr>
          <a:lstStyle/>
          <a:p>
            <a:pPr marL="342900" indent="-342900">
              <a:buFont typeface="Arial" panose="020B0604020202020204" pitchFamily="34" charset="0"/>
              <a:buChar char="•"/>
            </a:pPr>
            <a:r>
              <a:rPr lang="en-US" sz="2000" b="1" dirty="0">
                <a:latin typeface="Arial" panose="020B0604020202020204" pitchFamily="34" charset="0"/>
                <a:cs typeface="Arial" panose="020B0604020202020204" pitchFamily="34" charset="0"/>
              </a:rPr>
              <a:t>For clarification, delays along the Trafalgar Road corridor (external study area intersections) have been documented as a foreseeable issue</a:t>
            </a:r>
          </a:p>
          <a:p>
            <a:endParaRPr lang="en-US" sz="2000" b="1" dirty="0">
              <a:latin typeface="Arial" panose="020B0604020202020204" pitchFamily="34" charset="0"/>
              <a:cs typeface="Arial" panose="020B0604020202020204" pitchFamily="34" charset="0"/>
            </a:endParaRPr>
          </a:p>
          <a:p>
            <a:pPr marL="342900" indent="-342900">
              <a:buFont typeface="Arial" panose="020B0604020202020204" pitchFamily="34" charset="0"/>
              <a:buChar char="•"/>
            </a:pPr>
            <a:r>
              <a:rPr lang="en-US" sz="2000" b="1" dirty="0">
                <a:latin typeface="Arial" panose="020B0604020202020204" pitchFamily="34" charset="0"/>
                <a:cs typeface="Arial" panose="020B0604020202020204" pitchFamily="34" charset="0"/>
              </a:rPr>
              <a:t>With recommended improvements there will be some relief to operational issues, but  capacity constraints will persist for the overall transportation network. </a:t>
            </a:r>
          </a:p>
          <a:p>
            <a:endParaRPr lang="en-US" sz="2000" b="1" dirty="0">
              <a:latin typeface="Arial" panose="020B0604020202020204" pitchFamily="34" charset="0"/>
              <a:cs typeface="Arial" panose="020B0604020202020204" pitchFamily="34" charset="0"/>
            </a:endParaRPr>
          </a:p>
          <a:p>
            <a:pPr marL="342900" indent="-342900">
              <a:buFont typeface="Arial" panose="020B0604020202020204" pitchFamily="34" charset="0"/>
              <a:buChar char="•"/>
            </a:pPr>
            <a:r>
              <a:rPr lang="en-US" sz="2000" b="1" dirty="0">
                <a:latin typeface="Arial" panose="020B0604020202020204" pitchFamily="34" charset="0"/>
                <a:cs typeface="Arial" panose="020B0604020202020204" pitchFamily="34" charset="0"/>
              </a:rPr>
              <a:t>Further remedial measures to improve intersection capacity are not likely to be implemented</a:t>
            </a:r>
          </a:p>
        </p:txBody>
      </p:sp>
    </p:spTree>
    <p:extLst>
      <p:ext uri="{BB962C8B-B14F-4D97-AF65-F5344CB8AC3E}">
        <p14:creationId xmlns:p14="http://schemas.microsoft.com/office/powerpoint/2010/main" val="96559242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58145" y="613636"/>
            <a:ext cx="11030505" cy="3147578"/>
          </a:xfrm>
        </p:spPr>
        <p:txBody>
          <a:bodyPr anchor="ctr">
            <a:normAutofit/>
          </a:bodyPr>
          <a:lstStyle/>
          <a:p>
            <a:pPr algn="l">
              <a:lnSpc>
                <a:spcPct val="120000"/>
              </a:lnSpc>
              <a:spcBef>
                <a:spcPts val="0"/>
              </a:spcBef>
            </a:pPr>
            <a:r>
              <a:rPr lang="en-CA" sz="2800" b="1" dirty="0"/>
              <a:t>	</a:t>
            </a:r>
          </a:p>
          <a:p>
            <a:pPr algn="l">
              <a:lnSpc>
                <a:spcPct val="120000"/>
              </a:lnSpc>
              <a:spcBef>
                <a:spcPts val="0"/>
              </a:spcBef>
            </a:pPr>
            <a:r>
              <a:rPr lang="en-CA" sz="2800" b="1" dirty="0">
                <a:latin typeface="Arial" panose="020B0604020202020204" pitchFamily="34" charset="0"/>
                <a:cs typeface="Arial" panose="020B0604020202020204" pitchFamily="34" charset="0"/>
              </a:rPr>
              <a:t>	</a:t>
            </a:r>
            <a:endParaRPr lang="en-US" sz="2000" b="1" dirty="0">
              <a:latin typeface="Arial" panose="020B0604020202020204" pitchFamily="34" charset="0"/>
              <a:cs typeface="Arial" panose="020B0604020202020204" pitchFamily="34" charset="0"/>
            </a:endParaRPr>
          </a:p>
          <a:p>
            <a:pPr algn="l">
              <a:lnSpc>
                <a:spcPct val="120000"/>
              </a:lnSpc>
              <a:spcBef>
                <a:spcPts val="0"/>
              </a:spcBef>
            </a:pPr>
            <a:r>
              <a:rPr lang="en-US" sz="1600" b="0" i="0" dirty="0">
                <a:solidFill>
                  <a:srgbClr val="212529"/>
                </a:solidFill>
                <a:effectLst/>
                <a:latin typeface="Open Sans" panose="020B0606030504020204" pitchFamily="34" charset="0"/>
              </a:rPr>
              <a:t> 	</a:t>
            </a:r>
            <a:endParaRPr lang="en-US" sz="2000" b="1" dirty="0">
              <a:latin typeface="Arial" panose="020B0604020202020204" pitchFamily="34" charset="0"/>
              <a:cs typeface="Arial" panose="020B0604020202020204" pitchFamily="34" charset="0"/>
            </a:endParaRP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2060650" y="497198"/>
            <a:ext cx="10131350" cy="954107"/>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OTHER ISSUES WITH THIS APPLICATION - TRAFFIC</a:t>
            </a:r>
          </a:p>
          <a:p>
            <a:endParaRPr lang="en-US" sz="2800" b="1" dirty="0">
              <a:latin typeface="Arial" panose="020B0604020202020204" pitchFamily="34" charset="0"/>
              <a:cs typeface="Arial" panose="020B0604020202020204" pitchFamily="34" charset="0"/>
            </a:endParaRP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B356A1EF-D923-EA0B-9BF6-A981770487E9}"/>
              </a:ext>
            </a:extLst>
          </p:cNvPr>
          <p:cNvPicPr>
            <a:picLocks noChangeAspect="1"/>
          </p:cNvPicPr>
          <p:nvPr/>
        </p:nvPicPr>
        <p:blipFill>
          <a:blip r:embed="rId2"/>
          <a:stretch>
            <a:fillRect/>
          </a:stretch>
        </p:blipFill>
        <p:spPr>
          <a:xfrm>
            <a:off x="2181936" y="2856980"/>
            <a:ext cx="8315019" cy="3286102"/>
          </a:xfrm>
          <a:prstGeom prst="rect">
            <a:avLst/>
          </a:prstGeom>
        </p:spPr>
      </p:pic>
      <p:sp>
        <p:nvSpPr>
          <p:cNvPr id="5" name="TextBox 4">
            <a:extLst>
              <a:ext uri="{FF2B5EF4-FFF2-40B4-BE49-F238E27FC236}">
                <a16:creationId xmlns:a16="http://schemas.microsoft.com/office/drawing/2014/main" id="{4C9A7EEF-D5EA-D165-22E2-A734480E074B}"/>
              </a:ext>
            </a:extLst>
          </p:cNvPr>
          <p:cNvSpPr txBox="1"/>
          <p:nvPr/>
        </p:nvSpPr>
        <p:spPr>
          <a:xfrm>
            <a:off x="1786315" y="1536993"/>
            <a:ext cx="9911082" cy="1200329"/>
          </a:xfrm>
          <a:prstGeom prst="rect">
            <a:avLst/>
          </a:prstGeom>
          <a:noFill/>
        </p:spPr>
        <p:txBody>
          <a:bodyPr wrap="square">
            <a:spAutoFit/>
          </a:bodyPr>
          <a:lstStyle/>
          <a:p>
            <a:r>
              <a:rPr lang="en-US" sz="2400" b="1" dirty="0">
                <a:latin typeface="Arial" panose="020B0604020202020204" pitchFamily="34" charset="0"/>
                <a:cs typeface="Arial" panose="020B0604020202020204" pitchFamily="34" charset="0"/>
              </a:rPr>
              <a:t>WORTH REPEATING:  “They can be expected to persist in the future with anticipated growth in traffic, independent of the development”.</a:t>
            </a:r>
          </a:p>
        </p:txBody>
      </p:sp>
    </p:spTree>
    <p:extLst>
      <p:ext uri="{BB962C8B-B14F-4D97-AF65-F5344CB8AC3E}">
        <p14:creationId xmlns:p14="http://schemas.microsoft.com/office/powerpoint/2010/main" val="405344652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427904" y="902115"/>
            <a:ext cx="8411081" cy="837159"/>
          </a:xfrm>
        </p:spPr>
        <p:txBody>
          <a:bodyPr anchor="ctr">
            <a:normAutofit/>
          </a:bodyPr>
          <a:lstStyle/>
          <a:p>
            <a:r>
              <a:rPr lang="en-US" sz="2800" b="1" dirty="0">
                <a:latin typeface="Arial" panose="020B0604020202020204" pitchFamily="34" charset="0"/>
                <a:cs typeface="Arial" panose="020B0604020202020204" pitchFamily="34" charset="0"/>
              </a:rPr>
              <a:t>OCA CANNOT SUPPORT THIS APPLICATION </a:t>
            </a:r>
          </a:p>
          <a:p>
            <a:pPr algn="l"/>
            <a:endParaRPr lang="en-CA" sz="3200" b="1" dirty="0">
              <a:latin typeface="Arial" panose="020B0604020202020204" pitchFamily="34" charset="0"/>
              <a:cs typeface="Arial" panose="020B0604020202020204" pitchFamily="34" charset="0"/>
            </a:endParaRPr>
          </a:p>
        </p:txBody>
      </p:sp>
      <p:pic>
        <p:nvPicPr>
          <p:cNvPr id="2050" name="Picture 2" descr="nease-oakville-towers">
            <a:extLst>
              <a:ext uri="{FF2B5EF4-FFF2-40B4-BE49-F238E27FC236}">
                <a16:creationId xmlns:a16="http://schemas.microsoft.com/office/drawing/2014/main" id="{EA256902-EAF3-1A5A-6494-37D2CDF027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1351" y="1678540"/>
            <a:ext cx="7876922" cy="440901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E7D128ED-7C1D-B5F1-6208-749881C0C956}"/>
              </a:ext>
            </a:extLst>
          </p:cNvPr>
          <p:cNvSpPr txBox="1"/>
          <p:nvPr/>
        </p:nvSpPr>
        <p:spPr>
          <a:xfrm>
            <a:off x="613015" y="1924066"/>
            <a:ext cx="6094140" cy="830997"/>
          </a:xfrm>
          <a:prstGeom prst="rect">
            <a:avLst/>
          </a:prstGeom>
          <a:noFill/>
        </p:spPr>
        <p:txBody>
          <a:bodyPr wrap="square">
            <a:spAutoFit/>
          </a:bodyPr>
          <a:lstStyle/>
          <a:p>
            <a:pPr marL="0" marR="0">
              <a:spcBef>
                <a:spcPts val="0"/>
              </a:spcBef>
            </a:pPr>
            <a:r>
              <a:rPr lang="en-US" sz="2400" b="1" kern="100" dirty="0">
                <a:effectLst/>
                <a:latin typeface="Arial" panose="020B0604020202020204" pitchFamily="34" charset="0"/>
                <a:ea typeface="Calibri" panose="020F0502020204030204" pitchFamily="34" charset="0"/>
                <a:cs typeface="Arial" panose="020B0604020202020204" pitchFamily="34" charset="0"/>
              </a:rPr>
              <a:t>THE PUBLIC HAVE</a:t>
            </a:r>
          </a:p>
          <a:p>
            <a:pPr marL="0" marR="0">
              <a:spcBef>
                <a:spcPts val="0"/>
              </a:spcBef>
            </a:pPr>
            <a:r>
              <a:rPr lang="en-US" sz="2400" b="1" kern="100" dirty="0">
                <a:effectLst/>
                <a:latin typeface="Arial" panose="020B0604020202020204" pitchFamily="34" charset="0"/>
                <a:ea typeface="Calibri" panose="020F0502020204030204" pitchFamily="34" charset="0"/>
                <a:cs typeface="Arial" panose="020B0604020202020204" pitchFamily="34" charset="0"/>
              </a:rPr>
              <a:t>SAID NO</a:t>
            </a:r>
          </a:p>
        </p:txBody>
      </p:sp>
      <p:sp>
        <p:nvSpPr>
          <p:cNvPr id="7" name="Flowchart: Alternate Process 6">
            <a:extLst>
              <a:ext uri="{FF2B5EF4-FFF2-40B4-BE49-F238E27FC236}">
                <a16:creationId xmlns:a16="http://schemas.microsoft.com/office/drawing/2014/main" id="{BAF6326C-2BC7-6020-6438-471E4FD726A5}"/>
              </a:ext>
            </a:extLst>
          </p:cNvPr>
          <p:cNvSpPr/>
          <p:nvPr/>
        </p:nvSpPr>
        <p:spPr>
          <a:xfrm rot="740873">
            <a:off x="7667323" y="1894158"/>
            <a:ext cx="1105270" cy="239598"/>
          </a:xfrm>
          <a:prstGeom prst="flowChartAlternateProcess">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454266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359344" y="364000"/>
            <a:ext cx="8411081" cy="837159"/>
          </a:xfrm>
        </p:spPr>
        <p:txBody>
          <a:bodyPr anchor="ctr">
            <a:normAutofit/>
          </a:bodyPr>
          <a:lstStyle/>
          <a:p>
            <a:r>
              <a:rPr lang="en-US" sz="2800" b="1" dirty="0">
                <a:latin typeface="Arial" panose="020B0604020202020204" pitchFamily="34" charset="0"/>
                <a:cs typeface="Arial" panose="020B0604020202020204" pitchFamily="34" charset="0"/>
              </a:rPr>
              <a:t>OCA CANNOT SUPPORT THIS APPLICATION </a:t>
            </a:r>
          </a:p>
          <a:p>
            <a:pPr algn="l"/>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E7D128ED-7C1D-B5F1-6208-749881C0C956}"/>
              </a:ext>
            </a:extLst>
          </p:cNvPr>
          <p:cNvSpPr txBox="1"/>
          <p:nvPr/>
        </p:nvSpPr>
        <p:spPr>
          <a:xfrm>
            <a:off x="4181605" y="767444"/>
            <a:ext cx="6094140" cy="461665"/>
          </a:xfrm>
          <a:prstGeom prst="rect">
            <a:avLst/>
          </a:prstGeom>
          <a:noFill/>
        </p:spPr>
        <p:txBody>
          <a:bodyPr wrap="square">
            <a:spAutoFit/>
          </a:bodyPr>
          <a:lstStyle/>
          <a:p>
            <a:pPr marL="0" marR="0">
              <a:spcBef>
                <a:spcPts val="0"/>
              </a:spcBef>
            </a:pPr>
            <a:r>
              <a:rPr lang="en-US" sz="2400" b="1" kern="100">
                <a:effectLst/>
                <a:latin typeface="Arial" panose="020B0604020202020204" pitchFamily="34" charset="0"/>
                <a:ea typeface="Calibri" panose="020F0502020204030204" pitchFamily="34" charset="0"/>
                <a:cs typeface="Arial" panose="020B0604020202020204" pitchFamily="34" charset="0"/>
              </a:rPr>
              <a:t>ACCUMULATION: </a:t>
            </a:r>
            <a:r>
              <a:rPr lang="en-US" sz="2400" b="1" kern="100" dirty="0">
                <a:effectLst/>
                <a:latin typeface="Arial" panose="020B0604020202020204" pitchFamily="34" charset="0"/>
                <a:ea typeface="Calibri" panose="020F0502020204030204" pitchFamily="34" charset="0"/>
                <a:cs typeface="Arial" panose="020B0604020202020204" pitchFamily="34" charset="0"/>
              </a:rPr>
              <a:t>TOO MUCH</a:t>
            </a:r>
          </a:p>
        </p:txBody>
      </p:sp>
      <p:pic>
        <p:nvPicPr>
          <p:cNvPr id="5" name="Picture 4">
            <a:extLst>
              <a:ext uri="{FF2B5EF4-FFF2-40B4-BE49-F238E27FC236}">
                <a16:creationId xmlns:a16="http://schemas.microsoft.com/office/drawing/2014/main" id="{FF48C604-AC5A-142E-065A-7B9C436E5FB4}"/>
              </a:ext>
            </a:extLst>
          </p:cNvPr>
          <p:cNvPicPr>
            <a:picLocks noChangeAspect="1"/>
          </p:cNvPicPr>
          <p:nvPr/>
        </p:nvPicPr>
        <p:blipFill>
          <a:blip r:embed="rId2"/>
          <a:stretch>
            <a:fillRect/>
          </a:stretch>
        </p:blipFill>
        <p:spPr>
          <a:xfrm>
            <a:off x="3507230" y="2927873"/>
            <a:ext cx="3968984" cy="2613217"/>
          </a:xfrm>
          <a:prstGeom prst="rect">
            <a:avLst/>
          </a:prstGeom>
        </p:spPr>
      </p:pic>
      <p:pic>
        <p:nvPicPr>
          <p:cNvPr id="7" name="Picture 6">
            <a:extLst>
              <a:ext uri="{FF2B5EF4-FFF2-40B4-BE49-F238E27FC236}">
                <a16:creationId xmlns:a16="http://schemas.microsoft.com/office/drawing/2014/main" id="{FCD556E4-DD29-7F1B-655E-39979C0AAC52}"/>
              </a:ext>
            </a:extLst>
          </p:cNvPr>
          <p:cNvPicPr>
            <a:picLocks noChangeAspect="1"/>
          </p:cNvPicPr>
          <p:nvPr/>
        </p:nvPicPr>
        <p:blipFill>
          <a:blip r:embed="rId3"/>
          <a:stretch>
            <a:fillRect/>
          </a:stretch>
        </p:blipFill>
        <p:spPr>
          <a:xfrm>
            <a:off x="532078" y="2990687"/>
            <a:ext cx="2485996" cy="2491639"/>
          </a:xfrm>
          <a:prstGeom prst="rect">
            <a:avLst/>
          </a:prstGeom>
        </p:spPr>
      </p:pic>
      <p:sp>
        <p:nvSpPr>
          <p:cNvPr id="9" name="TextBox 8">
            <a:extLst>
              <a:ext uri="{FF2B5EF4-FFF2-40B4-BE49-F238E27FC236}">
                <a16:creationId xmlns:a16="http://schemas.microsoft.com/office/drawing/2014/main" id="{B32968D3-831B-EC9B-6AF0-F275D6249573}"/>
              </a:ext>
            </a:extLst>
          </p:cNvPr>
          <p:cNvSpPr txBox="1"/>
          <p:nvPr/>
        </p:nvSpPr>
        <p:spPr>
          <a:xfrm>
            <a:off x="448596" y="1750117"/>
            <a:ext cx="3465600" cy="1200329"/>
          </a:xfrm>
          <a:prstGeom prst="rect">
            <a:avLst/>
          </a:prstGeom>
          <a:noFill/>
        </p:spPr>
        <p:txBody>
          <a:bodyPr wrap="square">
            <a:spAutoFit/>
          </a:bodyPr>
          <a:lstStyle/>
          <a:p>
            <a:pPr marL="0" marR="0">
              <a:spcBef>
                <a:spcPts val="0"/>
              </a:spcBef>
            </a:pPr>
            <a:r>
              <a:rPr lang="en-US" sz="1800" b="1" kern="100" dirty="0">
                <a:effectLst/>
                <a:latin typeface="Arial" panose="020B0604020202020204" pitchFamily="34" charset="0"/>
                <a:ea typeface="Calibri" panose="020F0502020204030204" pitchFamily="34" charset="0"/>
                <a:cs typeface="Arial" panose="020B0604020202020204" pitchFamily="34" charset="0"/>
              </a:rPr>
              <a:t>157 and 165 Cross Avenue </a:t>
            </a:r>
            <a:endParaRPr lang="en-US" b="1" kern="100" dirty="0">
              <a:latin typeface="Arial" panose="020B0604020202020204" pitchFamily="34" charset="0"/>
              <a:ea typeface="Calibri" panose="020F0502020204030204" pitchFamily="34" charset="0"/>
              <a:cs typeface="Arial" panose="020B0604020202020204" pitchFamily="34" charset="0"/>
            </a:endParaRPr>
          </a:p>
          <a:p>
            <a:pPr marL="0" marR="0">
              <a:spcBef>
                <a:spcPts val="0"/>
              </a:spcBef>
            </a:pPr>
            <a:r>
              <a:rPr lang="en-US" sz="1800" b="1" kern="100" dirty="0">
                <a:effectLst/>
                <a:latin typeface="Arial" panose="020B0604020202020204" pitchFamily="34" charset="0"/>
                <a:ea typeface="Calibri" panose="020F0502020204030204" pitchFamily="34" charset="0"/>
                <a:cs typeface="Arial" panose="020B0604020202020204" pitchFamily="34" charset="0"/>
              </a:rPr>
              <a:t>2 towers – 46 and  61 </a:t>
            </a:r>
            <a:r>
              <a:rPr lang="en-US" sz="1800" b="1" kern="100" dirty="0" err="1">
                <a:effectLst/>
                <a:latin typeface="Arial" panose="020B0604020202020204" pitchFamily="34" charset="0"/>
                <a:ea typeface="Calibri" panose="020F0502020204030204" pitchFamily="34" charset="0"/>
                <a:cs typeface="Arial" panose="020B0604020202020204" pitchFamily="34" charset="0"/>
              </a:rPr>
              <a:t>storeys</a:t>
            </a:r>
            <a:r>
              <a:rPr lang="en-US" sz="1800" b="1" kern="100" dirty="0">
                <a:effectLst/>
                <a:latin typeface="Arial" panose="020B0604020202020204" pitchFamily="34" charset="0"/>
                <a:ea typeface="Calibri" panose="020F0502020204030204" pitchFamily="34" charset="0"/>
                <a:cs typeface="Arial" panose="020B0604020202020204" pitchFamily="34" charset="0"/>
              </a:rPr>
              <a:t> in height </a:t>
            </a:r>
            <a:r>
              <a:rPr lang="en-US" b="1" kern="100" dirty="0">
                <a:latin typeface="Arial" panose="020B0604020202020204" pitchFamily="34" charset="0"/>
                <a:ea typeface="Calibri" panose="020F0502020204030204" pitchFamily="34" charset="0"/>
                <a:cs typeface="Arial" panose="020B0604020202020204" pitchFamily="34" charset="0"/>
              </a:rPr>
              <a:t>- </a:t>
            </a:r>
            <a:r>
              <a:rPr lang="en-US" sz="1800" b="1" kern="100" dirty="0">
                <a:effectLst/>
                <a:latin typeface="Arial" panose="020B0604020202020204" pitchFamily="34" charset="0"/>
                <a:ea typeface="Calibri" panose="020F0502020204030204" pitchFamily="34" charset="0"/>
                <a:cs typeface="Arial" panose="020B0604020202020204" pitchFamily="34" charset="0"/>
              </a:rPr>
              <a:t>total 1,198 residential units </a:t>
            </a:r>
          </a:p>
        </p:txBody>
      </p:sp>
      <p:sp>
        <p:nvSpPr>
          <p:cNvPr id="11" name="TextBox 10">
            <a:extLst>
              <a:ext uri="{FF2B5EF4-FFF2-40B4-BE49-F238E27FC236}">
                <a16:creationId xmlns:a16="http://schemas.microsoft.com/office/drawing/2014/main" id="{E705002E-B5C9-E14B-6B87-0C63B8A6B39B}"/>
              </a:ext>
            </a:extLst>
          </p:cNvPr>
          <p:cNvSpPr txBox="1"/>
          <p:nvPr/>
        </p:nvSpPr>
        <p:spPr>
          <a:xfrm>
            <a:off x="7574512" y="2360619"/>
            <a:ext cx="4500052" cy="3416320"/>
          </a:xfrm>
          <a:prstGeom prst="rect">
            <a:avLst/>
          </a:prstGeom>
          <a:noFill/>
        </p:spPr>
        <p:txBody>
          <a:bodyPr wrap="square">
            <a:spAutoFit/>
          </a:bodyPr>
          <a:lstStyle/>
          <a:p>
            <a:pPr marL="0" marR="0">
              <a:spcBef>
                <a:spcPts val="0"/>
              </a:spcBef>
            </a:pPr>
            <a:r>
              <a:rPr lang="en-US" sz="1800" b="1" kern="100" dirty="0">
                <a:effectLst/>
                <a:latin typeface="Arial" panose="020B0604020202020204" pitchFamily="34" charset="0"/>
                <a:ea typeface="Calibri" panose="020F0502020204030204" pitchFamily="34" charset="0"/>
                <a:cs typeface="Arial" panose="020B0604020202020204" pitchFamily="34" charset="0"/>
              </a:rPr>
              <a:t>166 South Service Road East – 3 towers - </a:t>
            </a:r>
            <a:r>
              <a:rPr lang="en-US" b="1" i="0" dirty="0">
                <a:solidFill>
                  <a:srgbClr val="333333"/>
                </a:solidFill>
                <a:effectLst/>
                <a:latin typeface="Arial" panose="020B0604020202020204" pitchFamily="34" charset="0"/>
                <a:cs typeface="Arial" panose="020B0604020202020204" pitchFamily="34" charset="0"/>
              </a:rPr>
              <a:t> 44, 50 and 58 </a:t>
            </a:r>
            <a:r>
              <a:rPr lang="en-US" b="1" i="0" dirty="0" err="1">
                <a:solidFill>
                  <a:srgbClr val="333333"/>
                </a:solidFill>
                <a:effectLst/>
                <a:latin typeface="Arial" panose="020B0604020202020204" pitchFamily="34" charset="0"/>
                <a:cs typeface="Arial" panose="020B0604020202020204" pitchFamily="34" charset="0"/>
              </a:rPr>
              <a:t>storeys</a:t>
            </a:r>
            <a:r>
              <a:rPr lang="en-US" b="1" i="0" dirty="0">
                <a:solidFill>
                  <a:srgbClr val="333333"/>
                </a:solidFill>
                <a:effectLst/>
                <a:latin typeface="Arial" panose="020B0604020202020204" pitchFamily="34" charset="0"/>
                <a:cs typeface="Arial" panose="020B0604020202020204" pitchFamily="34" charset="0"/>
              </a:rPr>
              <a:t> in height – 1606 residential units </a:t>
            </a:r>
          </a:p>
          <a:p>
            <a:pPr marL="0" marR="0">
              <a:spcBef>
                <a:spcPts val="0"/>
              </a:spcBef>
            </a:pPr>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a:p>
            <a:pPr marL="0" marR="0">
              <a:spcBef>
                <a:spcPts val="0"/>
              </a:spcBef>
            </a:pPr>
            <a:r>
              <a:rPr lang="en-US" sz="1800" b="1" kern="100" dirty="0">
                <a:effectLst/>
                <a:latin typeface="Arial" panose="020B0604020202020204" pitchFamily="34" charset="0"/>
                <a:ea typeface="Calibri" panose="020F0502020204030204" pitchFamily="34" charset="0"/>
                <a:cs typeface="Arial" panose="020B0604020202020204" pitchFamily="34" charset="0"/>
              </a:rPr>
              <a:t>590 Argus Road – 3 towers - </a:t>
            </a:r>
            <a:r>
              <a:rPr lang="en-US" b="1" i="0" dirty="0">
                <a:effectLst/>
                <a:latin typeface="Arial" panose="020B0604020202020204" pitchFamily="34" charset="0"/>
                <a:cs typeface="Arial" panose="020B0604020202020204" pitchFamily="34" charset="0"/>
              </a:rPr>
              <a:t>44, 50 and 58 </a:t>
            </a:r>
            <a:r>
              <a:rPr lang="en-US" b="1" i="0" dirty="0" err="1">
                <a:effectLst/>
                <a:latin typeface="Arial" panose="020B0604020202020204" pitchFamily="34" charset="0"/>
                <a:cs typeface="Arial" panose="020B0604020202020204" pitchFamily="34" charset="0"/>
              </a:rPr>
              <a:t>storeys</a:t>
            </a:r>
            <a:r>
              <a:rPr lang="en-US" b="1" i="0" dirty="0">
                <a:effectLst/>
                <a:latin typeface="Arial" panose="020B0604020202020204" pitchFamily="34" charset="0"/>
                <a:cs typeface="Arial" panose="020B0604020202020204" pitchFamily="34" charset="0"/>
              </a:rPr>
              <a:t> in height</a:t>
            </a:r>
            <a:r>
              <a:rPr lang="en-US" b="1" dirty="0">
                <a:solidFill>
                  <a:srgbClr val="333333"/>
                </a:solidFill>
                <a:latin typeface="Arial" panose="020B0604020202020204" pitchFamily="34" charset="0"/>
                <a:cs typeface="Arial" panose="020B0604020202020204" pitchFamily="34" charset="0"/>
              </a:rPr>
              <a:t> – 1750 residential units </a:t>
            </a:r>
            <a:endParaRPr lang="en-US" b="1" i="0" dirty="0">
              <a:solidFill>
                <a:srgbClr val="333333"/>
              </a:solidFill>
              <a:effectLst/>
              <a:latin typeface="Arial" panose="020B0604020202020204" pitchFamily="34" charset="0"/>
              <a:cs typeface="Arial" panose="020B0604020202020204" pitchFamily="34" charset="0"/>
            </a:endParaRPr>
          </a:p>
          <a:p>
            <a:pPr marL="0" marR="0">
              <a:spcBef>
                <a:spcPts val="0"/>
              </a:spcBef>
            </a:pPr>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a:p>
            <a:pPr marL="0" marR="0">
              <a:spcBef>
                <a:spcPts val="0"/>
              </a:spcBef>
            </a:pPr>
            <a:r>
              <a:rPr lang="en-US" sz="1800" b="1" kern="100" dirty="0">
                <a:effectLst/>
                <a:latin typeface="Arial" panose="020B0604020202020204" pitchFamily="34" charset="0"/>
                <a:ea typeface="Calibri" panose="020F0502020204030204" pitchFamily="34" charset="0"/>
                <a:cs typeface="Arial" panose="020B0604020202020204" pitchFamily="34" charset="0"/>
              </a:rPr>
              <a:t>217 to 277 Cross Avenue and 571 to 595 Argus Avenue – 3 towers – </a:t>
            </a:r>
            <a:r>
              <a:rPr lang="en-US" b="1" i="0" dirty="0">
                <a:solidFill>
                  <a:srgbClr val="333333"/>
                </a:solidFill>
                <a:effectLst/>
                <a:latin typeface="Arial" panose="020B0604020202020204" pitchFamily="34" charset="0"/>
                <a:cs typeface="Arial" panose="020B0604020202020204" pitchFamily="34" charset="0"/>
              </a:rPr>
              <a:t>44, 49 and 58-storeys in height – 1748 residential units</a:t>
            </a:r>
            <a:endParaRPr lang="en-US" sz="1800" b="1" kern="100" dirty="0">
              <a:effectLst/>
              <a:latin typeface="Arial" panose="020B0604020202020204" pitchFamily="34" charset="0"/>
              <a:ea typeface="Calibri" panose="020F050202020403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A1990BD3-6F75-E000-0D83-A7BB5DB07618}"/>
              </a:ext>
            </a:extLst>
          </p:cNvPr>
          <p:cNvSpPr txBox="1"/>
          <p:nvPr/>
        </p:nvSpPr>
        <p:spPr>
          <a:xfrm>
            <a:off x="5299011" y="1399667"/>
            <a:ext cx="6094140" cy="375552"/>
          </a:xfrm>
          <a:prstGeom prst="rect">
            <a:avLst/>
          </a:prstGeom>
          <a:noFill/>
        </p:spPr>
        <p:txBody>
          <a:bodyPr wrap="square">
            <a:spAutoFit/>
          </a:bodyPr>
          <a:lstStyle/>
          <a:p>
            <a:pPr marL="0" marR="0">
              <a:lnSpc>
                <a:spcPct val="107000"/>
              </a:lnSpc>
              <a:spcBef>
                <a:spcPts val="0"/>
              </a:spcBef>
              <a:spcAft>
                <a:spcPts val="800"/>
              </a:spcAft>
            </a:pPr>
            <a:r>
              <a:rPr lang="en-US" sz="1800" b="1" kern="100" dirty="0">
                <a:effectLst/>
                <a:latin typeface="Arial" panose="020B0604020202020204" pitchFamily="34" charset="0"/>
                <a:ea typeface="Calibri" panose="020F0502020204030204" pitchFamily="34" charset="0"/>
                <a:cs typeface="Arial" panose="020B0604020202020204" pitchFamily="34" charset="0"/>
              </a:rPr>
              <a:t>Over </a:t>
            </a:r>
            <a:r>
              <a:rPr lang="en-US" b="1" kern="100" dirty="0">
                <a:latin typeface="Arial" panose="020B0604020202020204" pitchFamily="34" charset="0"/>
                <a:ea typeface="Calibri" panose="020F0502020204030204" pitchFamily="34" charset="0"/>
                <a:cs typeface="Arial" panose="020B0604020202020204" pitchFamily="34" charset="0"/>
              </a:rPr>
              <a:t>6,300 </a:t>
            </a:r>
            <a:r>
              <a:rPr lang="en-US" sz="1800" b="1" kern="100" dirty="0">
                <a:effectLst/>
                <a:latin typeface="Arial" panose="020B0604020202020204" pitchFamily="34" charset="0"/>
                <a:ea typeface="Calibri" panose="020F0502020204030204" pitchFamily="34" charset="0"/>
                <a:cs typeface="Arial" panose="020B0604020202020204" pitchFamily="34" charset="0"/>
              </a:rPr>
              <a:t>residential units </a:t>
            </a:r>
          </a:p>
        </p:txBody>
      </p:sp>
    </p:spTree>
    <p:extLst>
      <p:ext uri="{BB962C8B-B14F-4D97-AF65-F5344CB8AC3E}">
        <p14:creationId xmlns:p14="http://schemas.microsoft.com/office/powerpoint/2010/main" val="23722257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93438" y="266937"/>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CANNOT SUPPORT THIS APPLICATION</a:t>
            </a:r>
          </a:p>
          <a:p>
            <a:r>
              <a:rPr lang="en-US" sz="2800" b="1" dirty="0">
                <a:latin typeface="Arial" panose="020B0604020202020204" pitchFamily="34" charset="0"/>
                <a:cs typeface="Arial" panose="020B0604020202020204" pitchFamily="34" charset="0"/>
              </a:rPr>
              <a:t> </a:t>
            </a:r>
          </a:p>
          <a:p>
            <a:pPr algn="l"/>
            <a:endParaRPr lang="en-CA"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6076B29-1D62-9AF7-3D12-8B23BF2EBCC0}"/>
              </a:ext>
            </a:extLst>
          </p:cNvPr>
          <p:cNvSpPr txBox="1"/>
          <p:nvPr/>
        </p:nvSpPr>
        <p:spPr>
          <a:xfrm>
            <a:off x="6218159" y="1590509"/>
            <a:ext cx="4537358" cy="4093428"/>
          </a:xfrm>
          <a:prstGeom prst="rect">
            <a:avLst/>
          </a:prstGeom>
          <a:noFill/>
        </p:spPr>
        <p:txBody>
          <a:bodyPr wrap="square">
            <a:spAutoFit/>
          </a:bodyPr>
          <a:lstStyle/>
          <a:p>
            <a:pPr algn="l">
              <a:spcBef>
                <a:spcPts val="0"/>
              </a:spcBef>
            </a:pPr>
            <a:r>
              <a:rPr lang="en-US" sz="2000" b="1" dirty="0">
                <a:solidFill>
                  <a:srgbClr val="050505"/>
                </a:solidFill>
                <a:latin typeface="Arial" panose="020B0604020202020204" pitchFamily="34" charset="0"/>
                <a:cs typeface="Arial" panose="020B0604020202020204" pitchFamily="34" charset="0"/>
              </a:rPr>
              <a:t>It is not </a:t>
            </a:r>
            <a:r>
              <a:rPr lang="en-US" sz="2000" b="1" i="0" dirty="0">
                <a:solidFill>
                  <a:srgbClr val="050505"/>
                </a:solidFill>
                <a:effectLst/>
                <a:latin typeface="Arial" panose="020B0604020202020204" pitchFamily="34" charset="0"/>
                <a:cs typeface="Arial" panose="020B0604020202020204" pitchFamily="34" charset="0"/>
              </a:rPr>
              <a:t>reasonable for Oakville to have a 61 </a:t>
            </a:r>
            <a:r>
              <a:rPr lang="en-US" sz="2000" b="1" i="0" dirty="0" err="1">
                <a:solidFill>
                  <a:srgbClr val="050505"/>
                </a:solidFill>
                <a:effectLst/>
                <a:latin typeface="Arial" panose="020B0604020202020204" pitchFamily="34" charset="0"/>
                <a:cs typeface="Arial" panose="020B0604020202020204" pitchFamily="34" charset="0"/>
              </a:rPr>
              <a:t>storey</a:t>
            </a:r>
            <a:r>
              <a:rPr lang="en-US" sz="2000" b="1" i="0" dirty="0">
                <a:solidFill>
                  <a:srgbClr val="050505"/>
                </a:solidFill>
                <a:effectLst/>
                <a:latin typeface="Arial" panose="020B0604020202020204" pitchFamily="34" charset="0"/>
                <a:cs typeface="Arial" panose="020B0604020202020204" pitchFamily="34" charset="0"/>
              </a:rPr>
              <a:t> building in Midtown. To put it into perspective, see the table depicts other Canadian Cities with greater population than Oakville, but their tallest building has less floors than what is proposed, excluding Toronto. In addition, the other table depicts the ten tallest buildings in Ontario, and it appears that Oakville will be in the top five if the current application is allowed.</a:t>
            </a:r>
            <a:endParaRPr lang="en-CA" sz="20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8696F97E-A3DD-2804-D9AA-CBC0BEA6DD00}"/>
              </a:ext>
            </a:extLst>
          </p:cNvPr>
          <p:cNvPicPr>
            <a:picLocks noChangeAspect="1"/>
          </p:cNvPicPr>
          <p:nvPr/>
        </p:nvPicPr>
        <p:blipFill>
          <a:blip r:embed="rId2"/>
          <a:stretch>
            <a:fillRect/>
          </a:stretch>
        </p:blipFill>
        <p:spPr>
          <a:xfrm>
            <a:off x="1388530" y="1567241"/>
            <a:ext cx="4427684" cy="4577522"/>
          </a:xfrm>
          <a:prstGeom prst="rect">
            <a:avLst/>
          </a:prstGeom>
        </p:spPr>
      </p:pic>
    </p:spTree>
    <p:extLst>
      <p:ext uri="{BB962C8B-B14F-4D97-AF65-F5344CB8AC3E}">
        <p14:creationId xmlns:p14="http://schemas.microsoft.com/office/powerpoint/2010/main" val="199247401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2633408" y="655386"/>
            <a:ext cx="7954966" cy="523220"/>
          </a:xfrm>
          <a:prstGeom prst="rect">
            <a:avLst/>
          </a:prstGeom>
          <a:noFill/>
        </p:spPr>
        <p:txBody>
          <a:bodyPr wrap="square">
            <a:spAutoFit/>
          </a:bodyPr>
          <a:lstStyle/>
          <a:p>
            <a:r>
              <a:rPr lang="en-CA" sz="2800" b="1" dirty="0">
                <a:latin typeface="Arial" panose="020B0604020202020204" pitchFamily="34" charset="0"/>
                <a:cs typeface="Arial" panose="020B0604020202020204" pitchFamily="34" charset="0"/>
              </a:rPr>
              <a:t>M</a:t>
            </a:r>
            <a:r>
              <a:rPr lang="en-US" sz="2800" b="1" dirty="0">
                <a:latin typeface="Arial" panose="020B0604020202020204" pitchFamily="34" charset="0"/>
                <a:cs typeface="Arial" panose="020B0604020202020204" pitchFamily="34" charset="0"/>
              </a:rPr>
              <a:t>IRROR MIDTOWN AFTER COPENHAGEN</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536112" y="-3043702"/>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8" descr="Copenhagen from Above | Packing my Suitcase">
            <a:extLst>
              <a:ext uri="{FF2B5EF4-FFF2-40B4-BE49-F238E27FC236}">
                <a16:creationId xmlns:a16="http://schemas.microsoft.com/office/drawing/2014/main" id="{CCB7C5A5-4771-D740-58C3-CF852262E2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6473" y="3605882"/>
            <a:ext cx="3649644" cy="185142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E4D6B09-0B17-0384-0856-0CF101D9E6BB}"/>
              </a:ext>
            </a:extLst>
          </p:cNvPr>
          <p:cNvSpPr txBox="1"/>
          <p:nvPr/>
        </p:nvSpPr>
        <p:spPr>
          <a:xfrm>
            <a:off x="656708" y="1634622"/>
            <a:ext cx="6384072" cy="707886"/>
          </a:xfrm>
          <a:prstGeom prst="rect">
            <a:avLst/>
          </a:prstGeom>
          <a:noFill/>
        </p:spPr>
        <p:txBody>
          <a:bodyPr wrap="square">
            <a:spAutoFit/>
          </a:bodyPr>
          <a:lstStyle/>
          <a:p>
            <a:pPr marL="0" marR="0">
              <a:spcBef>
                <a:spcPts val="0"/>
              </a:spcBef>
            </a:pPr>
            <a:r>
              <a:rPr lang="en-CA" sz="2000" b="1" kern="100" dirty="0">
                <a:effectLst/>
                <a:latin typeface="Arial" panose="020B0604020202020204" pitchFamily="34" charset="0"/>
                <a:ea typeface="Calibri" panose="020F0502020204030204" pitchFamily="34" charset="0"/>
                <a:cs typeface="Arial" panose="020B0604020202020204" pitchFamily="34" charset="0"/>
              </a:rPr>
              <a:t>Not being considered with this </a:t>
            </a:r>
          </a:p>
          <a:p>
            <a:pPr marL="0" marR="0">
              <a:spcBef>
                <a:spcPts val="0"/>
              </a:spcBef>
            </a:pPr>
            <a:r>
              <a:rPr lang="en-CA" sz="2000" b="1" kern="100" dirty="0">
                <a:latin typeface="Arial" panose="020B0604020202020204" pitchFamily="34" charset="0"/>
                <a:ea typeface="Calibri" panose="020F0502020204030204" pitchFamily="34" charset="0"/>
                <a:cs typeface="Arial" panose="020B0604020202020204" pitchFamily="34" charset="0"/>
              </a:rPr>
              <a:t>Application. WHY NOT?</a:t>
            </a:r>
            <a:endParaRPr lang="en-US" sz="2000" b="1" kern="100" dirty="0">
              <a:effectLst/>
              <a:latin typeface="Arial" panose="020B0604020202020204" pitchFamily="34" charset="0"/>
              <a:ea typeface="Calibri" panose="020F050202020403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92A16D89-D71E-E04D-9E7B-95A69DDEDFE9}"/>
              </a:ext>
            </a:extLst>
          </p:cNvPr>
          <p:cNvPicPr>
            <a:picLocks noChangeAspect="1"/>
          </p:cNvPicPr>
          <p:nvPr/>
        </p:nvPicPr>
        <p:blipFill>
          <a:blip r:embed="rId3"/>
          <a:stretch>
            <a:fillRect/>
          </a:stretch>
        </p:blipFill>
        <p:spPr>
          <a:xfrm>
            <a:off x="731073" y="3566903"/>
            <a:ext cx="3412271" cy="1899765"/>
          </a:xfrm>
          <a:prstGeom prst="rect">
            <a:avLst/>
          </a:prstGeom>
        </p:spPr>
      </p:pic>
      <p:sp>
        <p:nvSpPr>
          <p:cNvPr id="11" name="TextBox 10">
            <a:extLst>
              <a:ext uri="{FF2B5EF4-FFF2-40B4-BE49-F238E27FC236}">
                <a16:creationId xmlns:a16="http://schemas.microsoft.com/office/drawing/2014/main" id="{C9410716-29F7-B7AB-D478-AD3761C7E841}"/>
              </a:ext>
            </a:extLst>
          </p:cNvPr>
          <p:cNvSpPr txBox="1"/>
          <p:nvPr/>
        </p:nvSpPr>
        <p:spPr>
          <a:xfrm>
            <a:off x="3180103" y="5658779"/>
            <a:ext cx="6384072" cy="369332"/>
          </a:xfrm>
          <a:prstGeom prst="rect">
            <a:avLst/>
          </a:prstGeom>
          <a:noFill/>
        </p:spPr>
        <p:txBody>
          <a:bodyPr wrap="square">
            <a:spAutoFit/>
          </a:bodyPr>
          <a:lstStyle/>
          <a:p>
            <a:r>
              <a:rPr lang="en-US" b="1" dirty="0">
                <a:latin typeface="Arial" panose="020B0604020202020204" pitchFamily="34" charset="0"/>
                <a:cs typeface="Arial" panose="020B0604020202020204" pitchFamily="34" charset="0"/>
              </a:rPr>
              <a:t>High density is achievable without high-rise buildings </a:t>
            </a:r>
          </a:p>
        </p:txBody>
      </p:sp>
      <p:pic>
        <p:nvPicPr>
          <p:cNvPr id="12" name="Picture 11">
            <a:extLst>
              <a:ext uri="{FF2B5EF4-FFF2-40B4-BE49-F238E27FC236}">
                <a16:creationId xmlns:a16="http://schemas.microsoft.com/office/drawing/2014/main" id="{7627DE7A-A112-7720-D72A-60304A71E6FE}"/>
              </a:ext>
            </a:extLst>
          </p:cNvPr>
          <p:cNvPicPr>
            <a:picLocks noChangeAspect="1"/>
          </p:cNvPicPr>
          <p:nvPr/>
        </p:nvPicPr>
        <p:blipFill>
          <a:blip r:embed="rId4"/>
          <a:stretch>
            <a:fillRect/>
          </a:stretch>
        </p:blipFill>
        <p:spPr>
          <a:xfrm>
            <a:off x="5318394" y="1288277"/>
            <a:ext cx="6177282" cy="1798551"/>
          </a:xfrm>
          <a:prstGeom prst="rect">
            <a:avLst/>
          </a:prstGeom>
        </p:spPr>
      </p:pic>
      <p:pic>
        <p:nvPicPr>
          <p:cNvPr id="13" name="Picture 12">
            <a:extLst>
              <a:ext uri="{FF2B5EF4-FFF2-40B4-BE49-F238E27FC236}">
                <a16:creationId xmlns:a16="http://schemas.microsoft.com/office/drawing/2014/main" id="{851A4E68-6CBC-4E51-D544-CB1DBF3BB8A1}"/>
              </a:ext>
            </a:extLst>
          </p:cNvPr>
          <p:cNvPicPr>
            <a:picLocks noChangeAspect="1"/>
          </p:cNvPicPr>
          <p:nvPr/>
        </p:nvPicPr>
        <p:blipFill>
          <a:blip r:embed="rId5"/>
          <a:stretch>
            <a:fillRect/>
          </a:stretch>
        </p:blipFill>
        <p:spPr>
          <a:xfrm>
            <a:off x="4382675" y="3605882"/>
            <a:ext cx="3314467" cy="1872670"/>
          </a:xfrm>
          <a:prstGeom prst="rect">
            <a:avLst/>
          </a:prstGeom>
        </p:spPr>
      </p:pic>
    </p:spTree>
    <p:extLst>
      <p:ext uri="{BB962C8B-B14F-4D97-AF65-F5344CB8AC3E}">
        <p14:creationId xmlns:p14="http://schemas.microsoft.com/office/powerpoint/2010/main" val="89512839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3613301" y="655386"/>
            <a:ext cx="8473923" cy="523220"/>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REMINDER - MIDTOWN HAS MANY ISSUES</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742257" y="1778750"/>
            <a:ext cx="9116728" cy="4478343"/>
          </a:xfrm>
          <a:prstGeom prst="rect">
            <a:avLst/>
          </a:prstGeom>
        </p:spPr>
        <p:txBody>
          <a:bodyPr vert="horz" lIns="91440" tIns="45720" rIns="91440" bIns="45720" rtlCol="0" anchor="ctr">
            <a:normAutofit fontScale="2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Severe traffic congestion, and public transportation deficiencies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High density – greater than Manhattan is possible</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Infrastructure Cost ($280 million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Bad parcel of land with many deficiencies to overcome</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Where are the children going to go to school?</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Spill Zone issues from the Morrison-Wedgewood Diversion Channel re lack of mapping</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Lack of plans for flooding and wastewater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Medical Care – hospital at capacity</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Long casting Shadows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Unhappy residents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58 + </a:t>
            </a:r>
            <a:r>
              <a:rPr lang="en-US" sz="5600" b="1" dirty="0" err="1">
                <a:latin typeface="Arial" panose="020B0604020202020204" pitchFamily="34" charset="0"/>
                <a:cs typeface="Arial" panose="020B0604020202020204" pitchFamily="34" charset="0"/>
              </a:rPr>
              <a:t>storey</a:t>
            </a:r>
            <a:r>
              <a:rPr lang="en-US" sz="5600" b="1" dirty="0">
                <a:latin typeface="Arial" panose="020B0604020202020204" pitchFamily="34" charset="0"/>
                <a:cs typeface="Arial" panose="020B0604020202020204" pitchFamily="34" charset="0"/>
              </a:rPr>
              <a:t> towers do not belong in Oakville</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Overall lack of vision</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Developer finances and associated bankruptcy risks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Repealing Bill 23 as it does not consider the consequences of developing a particular area</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Negative impact on the Oakville-Clarkson Airshed with high carbon footprints with high towers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Halton Regional Official Plan Amendments (ROPA 49) – East part of Midtown is more than 800 </a:t>
            </a:r>
            <a:r>
              <a:rPr lang="en-US" sz="5600" b="1" dirty="0" err="1">
                <a:latin typeface="Arial" panose="020B0604020202020204" pitchFamily="34" charset="0"/>
                <a:cs typeface="Arial" panose="020B0604020202020204" pitchFamily="34" charset="0"/>
              </a:rPr>
              <a:t>metres</a:t>
            </a:r>
            <a:r>
              <a:rPr lang="en-US" sz="5600" b="1" dirty="0">
                <a:latin typeface="Arial" panose="020B0604020202020204" pitchFamily="34" charset="0"/>
                <a:cs typeface="Arial" panose="020B0604020202020204" pitchFamily="34" charset="0"/>
              </a:rPr>
              <a:t> from the Oakville Go Station, which is inconsistent with ROPA 49</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Town Consultants control public meetings and do not listen to the residents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Three alternative plans presented for Midtown appear more fantasy than reality</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Will not help with the affordable housing crisis</a:t>
            </a: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03167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4090" y="564449"/>
            <a:ext cx="11030505" cy="3147578"/>
          </a:xfrm>
        </p:spPr>
        <p:txBody>
          <a:bodyPr anchor="ctr">
            <a:normAutofit/>
          </a:bodyPr>
          <a:lstStyle/>
          <a:p>
            <a:pPr>
              <a:lnSpc>
                <a:spcPct val="100000"/>
              </a:lnSpc>
              <a:spcBef>
                <a:spcPts val="0"/>
              </a:spcBef>
            </a:pPr>
            <a:r>
              <a:rPr lang="en-CA" sz="2800" b="1" dirty="0"/>
              <a:t>		157 AND 165 CROSS AVENUE</a:t>
            </a:r>
          </a:p>
          <a:p>
            <a:pPr>
              <a:lnSpc>
                <a:spcPct val="100000"/>
              </a:lnSpc>
              <a:spcBef>
                <a:spcPts val="0"/>
              </a:spcBef>
            </a:pPr>
            <a:r>
              <a:rPr lang="en-CA" sz="2800" b="1" dirty="0">
                <a:latin typeface="Arial" panose="020B0604020202020204" pitchFamily="34" charset="0"/>
                <a:cs typeface="Arial" panose="020B0604020202020204" pitchFamily="34" charset="0"/>
              </a:rPr>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25020" y="696656"/>
            <a:ext cx="10901629" cy="1384995"/>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PLANNING AND DEVELOPMENT COUNCIL</a:t>
            </a:r>
          </a:p>
          <a:p>
            <a:pPr algn="ctr"/>
            <a:r>
              <a:rPr lang="en-US" sz="2800" b="1" dirty="0">
                <a:latin typeface="Arial" panose="020B0604020202020204" pitchFamily="34" charset="0"/>
                <a:cs typeface="Arial" panose="020B0604020202020204" pitchFamily="34" charset="0"/>
              </a:rPr>
              <a:t>MAY 21, 2024</a:t>
            </a:r>
          </a:p>
          <a:p>
            <a:endParaRPr lang="en-US" sz="28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BF914852-F9C4-1A52-FD86-8CC7EF01A125}"/>
              </a:ext>
            </a:extLst>
          </p:cNvPr>
          <p:cNvSpPr txBox="1"/>
          <p:nvPr/>
        </p:nvSpPr>
        <p:spPr>
          <a:xfrm>
            <a:off x="1349298" y="3611332"/>
            <a:ext cx="6791092" cy="1938992"/>
          </a:xfrm>
          <a:prstGeom prst="rect">
            <a:avLst/>
          </a:prstGeom>
          <a:noFill/>
        </p:spPr>
        <p:txBody>
          <a:bodyPr wrap="square">
            <a:spAutoFit/>
          </a:bodyPr>
          <a:lstStyle/>
          <a:p>
            <a:r>
              <a:rPr lang="en-US" sz="2000" b="1" i="0" dirty="0">
                <a:solidFill>
                  <a:srgbClr val="333333"/>
                </a:solidFill>
                <a:effectLst/>
                <a:latin typeface="Arial" panose="020B0604020202020204" pitchFamily="34" charset="0"/>
                <a:cs typeface="Arial" panose="020B0604020202020204" pitchFamily="34" charset="0"/>
              </a:rPr>
              <a:t>The proposed redevelopment is made up of two towers that are 45-storeys (Tower A), and 61-storeys (Tower B) in height, inclusive of a 3-storey podium element. </a:t>
            </a:r>
          </a:p>
          <a:p>
            <a:endParaRPr lang="en-US" sz="2000" b="1" dirty="0">
              <a:solidFill>
                <a:srgbClr val="333333"/>
              </a:solidFill>
              <a:latin typeface="Arial" panose="020B0604020202020204" pitchFamily="34" charset="0"/>
              <a:cs typeface="Arial" panose="020B0604020202020204" pitchFamily="34" charset="0"/>
            </a:endParaRPr>
          </a:p>
          <a:p>
            <a:r>
              <a:rPr lang="en-US" sz="2000" b="1" i="0" dirty="0">
                <a:solidFill>
                  <a:srgbClr val="333333"/>
                </a:solidFill>
                <a:effectLst/>
                <a:latin typeface="Arial" panose="020B0604020202020204" pitchFamily="34" charset="0"/>
                <a:cs typeface="Arial" panose="020B0604020202020204" pitchFamily="34" charset="0"/>
              </a:rPr>
              <a:t>1,198 residential units in Midtown Oakville</a:t>
            </a:r>
            <a:endParaRPr lang="en-US" sz="2000" b="1" dirty="0">
              <a:latin typeface="Arial" panose="020B060402020202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6679A895-FD82-AB80-1838-BF2E59970108}"/>
              </a:ext>
            </a:extLst>
          </p:cNvPr>
          <p:cNvPicPr>
            <a:picLocks noChangeAspect="1"/>
          </p:cNvPicPr>
          <p:nvPr/>
        </p:nvPicPr>
        <p:blipFill>
          <a:blip r:embed="rId2"/>
          <a:stretch>
            <a:fillRect/>
          </a:stretch>
        </p:blipFill>
        <p:spPr>
          <a:xfrm>
            <a:off x="8482325" y="1546387"/>
            <a:ext cx="3087100" cy="5268116"/>
          </a:xfrm>
          <a:prstGeom prst="rect">
            <a:avLst/>
          </a:prstGeom>
        </p:spPr>
      </p:pic>
      <p:sp>
        <p:nvSpPr>
          <p:cNvPr id="12" name="TextBox 11">
            <a:extLst>
              <a:ext uri="{FF2B5EF4-FFF2-40B4-BE49-F238E27FC236}">
                <a16:creationId xmlns:a16="http://schemas.microsoft.com/office/drawing/2014/main" id="{0FE48297-1491-CB2B-4FDF-40CDD6DD1D0C}"/>
              </a:ext>
            </a:extLst>
          </p:cNvPr>
          <p:cNvSpPr txBox="1"/>
          <p:nvPr/>
        </p:nvSpPr>
        <p:spPr>
          <a:xfrm>
            <a:off x="525020" y="2924583"/>
            <a:ext cx="6384072" cy="400110"/>
          </a:xfrm>
          <a:prstGeom prst="rect">
            <a:avLst/>
          </a:prstGeom>
          <a:noFill/>
        </p:spPr>
        <p:txBody>
          <a:bodyPr wrap="square">
            <a:spAutoFit/>
          </a:bodyPr>
          <a:lstStyle/>
          <a:p>
            <a:r>
              <a:rPr lang="en-CA" sz="2000" b="1" dirty="0">
                <a:latin typeface="Arial" panose="020B0604020202020204" pitchFamily="34" charset="0"/>
                <a:cs typeface="Arial" panose="020B0604020202020204" pitchFamily="34" charset="0"/>
              </a:rPr>
              <a:t>In Midtown</a:t>
            </a:r>
            <a:endParaRPr lang="en-US" sz="2000" dirty="0"/>
          </a:p>
        </p:txBody>
      </p:sp>
    </p:spTree>
    <p:extLst>
      <p:ext uri="{BB962C8B-B14F-4D97-AF65-F5344CB8AC3E}">
        <p14:creationId xmlns:p14="http://schemas.microsoft.com/office/powerpoint/2010/main" val="1122823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62240" y="-2895116"/>
            <a:ext cx="9683560" cy="2487212"/>
          </a:xfrm>
        </p:spPr>
        <p:txBody>
          <a:bodyPr anchor="ctr">
            <a:normAutofit/>
          </a:bodyPr>
          <a:lstStyle/>
          <a:p>
            <a:pPr algn="l"/>
            <a:r>
              <a:rPr lang="en-US" sz="3200" b="1" dirty="0">
                <a:latin typeface="Arial" panose="020B0604020202020204" pitchFamily="34" charset="0"/>
                <a:cs typeface="Arial" panose="020B0604020202020204" pitchFamily="34" charset="0"/>
              </a:rPr>
              <a:t>THANK YOU FOR LISTENING</a:t>
            </a:r>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814871" y="382012"/>
            <a:ext cx="11099800"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p>
        </p:txBody>
      </p:sp>
      <p:pic>
        <p:nvPicPr>
          <p:cNvPr id="2" name="Picture 1">
            <a:extLst>
              <a:ext uri="{FF2B5EF4-FFF2-40B4-BE49-F238E27FC236}">
                <a16:creationId xmlns:a16="http://schemas.microsoft.com/office/drawing/2014/main" id="{34565568-91F5-F279-FFF2-787803181CF4}"/>
              </a:ext>
            </a:extLst>
          </p:cNvPr>
          <p:cNvPicPr>
            <a:picLocks noChangeAspect="1"/>
          </p:cNvPicPr>
          <p:nvPr/>
        </p:nvPicPr>
        <p:blipFill>
          <a:blip r:embed="rId2"/>
          <a:stretch>
            <a:fillRect/>
          </a:stretch>
        </p:blipFill>
        <p:spPr>
          <a:xfrm>
            <a:off x="3991011" y="264051"/>
            <a:ext cx="3576576" cy="3029398"/>
          </a:xfrm>
          <a:prstGeom prst="rect">
            <a:avLst/>
          </a:prstGeom>
        </p:spPr>
      </p:pic>
      <p:sp>
        <p:nvSpPr>
          <p:cNvPr id="6" name="TextBox 5">
            <a:extLst>
              <a:ext uri="{FF2B5EF4-FFF2-40B4-BE49-F238E27FC236}">
                <a16:creationId xmlns:a16="http://schemas.microsoft.com/office/drawing/2014/main" id="{0F78E7EC-BA10-A6C0-E0A2-FC5035ED26C2}"/>
              </a:ext>
            </a:extLst>
          </p:cNvPr>
          <p:cNvSpPr txBox="1"/>
          <p:nvPr/>
        </p:nvSpPr>
        <p:spPr>
          <a:xfrm>
            <a:off x="613015" y="1343767"/>
            <a:ext cx="6817431" cy="42165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b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Sincerely,</a:t>
            </a:r>
            <a:b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b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OCA Board of Directors</a:t>
            </a:r>
            <a:endParaRPr kumimoji="0" lang="en-CA"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3815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08598" y="-757055"/>
            <a:ext cx="10984771" cy="3147578"/>
          </a:xfrm>
        </p:spPr>
        <p:txBody>
          <a:bodyPr anchor="ctr">
            <a:normAutofit/>
          </a:bodyPr>
          <a:lstStyle/>
          <a:p>
            <a:pPr>
              <a:lnSpc>
                <a:spcPct val="100000"/>
              </a:lnSpc>
              <a:spcBef>
                <a:spcPts val="0"/>
              </a:spcBef>
            </a:pPr>
            <a:r>
              <a:rPr lang="en-CA" sz="2800" b="1" dirty="0">
                <a:latin typeface="Arial" panose="020B0604020202020204" pitchFamily="34" charset="0"/>
                <a:cs typeface="Arial" panose="020B0604020202020204" pitchFamily="34" charset="0"/>
              </a:rPr>
              <a:t>WHO AND WHY?</a:t>
            </a:r>
          </a:p>
        </p:txBody>
      </p:sp>
      <p:sp>
        <p:nvSpPr>
          <p:cNvPr id="5" name="TextBox 4">
            <a:extLst>
              <a:ext uri="{FF2B5EF4-FFF2-40B4-BE49-F238E27FC236}">
                <a16:creationId xmlns:a16="http://schemas.microsoft.com/office/drawing/2014/main" id="{6A14B771-6118-DEEE-9F64-CEDF192F222E}"/>
              </a:ext>
            </a:extLst>
          </p:cNvPr>
          <p:cNvSpPr txBox="1"/>
          <p:nvPr/>
        </p:nvSpPr>
        <p:spPr>
          <a:xfrm>
            <a:off x="922423" y="1493111"/>
            <a:ext cx="10819811" cy="1569660"/>
          </a:xfrm>
          <a:prstGeom prst="rect">
            <a:avLst/>
          </a:prstGeom>
          <a:noFill/>
        </p:spPr>
        <p:txBody>
          <a:bodyPr wrap="square">
            <a:spAutoFit/>
          </a:bodyPr>
          <a:lstStyle/>
          <a:p>
            <a:pPr algn="l">
              <a:lnSpc>
                <a:spcPct val="100000"/>
              </a:lnSpc>
              <a:spcBef>
                <a:spcPts val="0"/>
              </a:spcBef>
            </a:pPr>
            <a:r>
              <a:rPr lang="en-US" sz="2400" b="1" kern="100" dirty="0">
                <a:latin typeface="Arial" panose="020B0604020202020204" pitchFamily="34" charset="0"/>
                <a:ea typeface="Calibri" panose="020F0502020204030204" pitchFamily="34" charset="0"/>
                <a:cs typeface="Arial" panose="020B0604020202020204" pitchFamily="34" charset="0"/>
              </a:rPr>
              <a:t>W</a:t>
            </a:r>
            <a:r>
              <a:rPr lang="en-US" sz="2400" b="1" kern="100" dirty="0">
                <a:effectLst/>
                <a:latin typeface="Arial" panose="020B0604020202020204" pitchFamily="34" charset="0"/>
                <a:ea typeface="Calibri" panose="020F0502020204030204" pitchFamily="34" charset="0"/>
                <a:cs typeface="Arial" panose="020B0604020202020204" pitchFamily="34" charset="0"/>
              </a:rPr>
              <a:t>ho has given </a:t>
            </a:r>
            <a:r>
              <a:rPr lang="en-US" sz="2400" b="1" kern="100" dirty="0" err="1">
                <a:latin typeface="Arial" panose="020B0604020202020204" pitchFamily="34" charset="0"/>
                <a:ea typeface="Calibri" panose="020F0502020204030204" pitchFamily="34" charset="0"/>
                <a:cs typeface="Arial" panose="020B0604020202020204" pitchFamily="34" charset="0"/>
              </a:rPr>
              <a:t>D</a:t>
            </a:r>
            <a:r>
              <a:rPr lang="en-US" sz="2400" b="1" kern="100" dirty="0" err="1">
                <a:effectLst/>
                <a:latin typeface="Arial" panose="020B0604020202020204" pitchFamily="34" charset="0"/>
                <a:ea typeface="Calibri" panose="020F0502020204030204" pitchFamily="34" charset="0"/>
                <a:cs typeface="Arial" panose="020B0604020202020204" pitchFamily="34" charset="0"/>
              </a:rPr>
              <a:t>istrikt</a:t>
            </a:r>
            <a:r>
              <a:rPr lang="en-US" sz="2400" b="1" kern="100" dirty="0">
                <a:effectLst/>
                <a:latin typeface="Arial" panose="020B0604020202020204" pitchFamily="34" charset="0"/>
                <a:ea typeface="Calibri" panose="020F0502020204030204" pitchFamily="34" charset="0"/>
                <a:cs typeface="Arial" panose="020B0604020202020204" pitchFamily="34" charset="0"/>
              </a:rPr>
              <a:t> the </a:t>
            </a:r>
            <a:r>
              <a:rPr lang="en-US" sz="2400" b="1" kern="100" dirty="0">
                <a:latin typeface="Arial" panose="020B0604020202020204" pitchFamily="34" charset="0"/>
                <a:ea typeface="Calibri" panose="020F0502020204030204" pitchFamily="34" charset="0"/>
                <a:cs typeface="Arial" panose="020B0604020202020204" pitchFamily="34" charset="0"/>
              </a:rPr>
              <a:t>i</a:t>
            </a:r>
            <a:r>
              <a:rPr lang="en-US" sz="2400" b="1" kern="100" dirty="0">
                <a:effectLst/>
                <a:latin typeface="Arial" panose="020B0604020202020204" pitchFamily="34" charset="0"/>
                <a:ea typeface="Calibri" panose="020F0502020204030204" pitchFamily="34" charset="0"/>
                <a:cs typeface="Arial" panose="020B0604020202020204" pitchFamily="34" charset="0"/>
              </a:rPr>
              <a:t>dea that they can apply for towers of this magnitude and density – is it the province, the town, the region or a combination thereof, or </a:t>
            </a:r>
            <a:r>
              <a:rPr lang="en-US" sz="2400" b="1" kern="100" dirty="0">
                <a:latin typeface="Arial" panose="020B0604020202020204" pitchFamily="34" charset="0"/>
                <a:ea typeface="Calibri" panose="020F0502020204030204" pitchFamily="34" charset="0"/>
                <a:cs typeface="Arial" panose="020B0604020202020204" pitchFamily="34" charset="0"/>
              </a:rPr>
              <a:t>is it</a:t>
            </a:r>
            <a:r>
              <a:rPr lang="en-US" sz="2400" b="1" kern="100" dirty="0">
                <a:effectLst/>
                <a:latin typeface="Arial" panose="020B0604020202020204" pitchFamily="34" charset="0"/>
                <a:ea typeface="Calibri" panose="020F0502020204030204" pitchFamily="34" charset="0"/>
                <a:cs typeface="Arial" panose="020B0604020202020204" pitchFamily="34" charset="0"/>
              </a:rPr>
              <a:t> the town planning staff in consultation with the developer?</a:t>
            </a:r>
          </a:p>
        </p:txBody>
      </p:sp>
      <p:sp>
        <p:nvSpPr>
          <p:cNvPr id="7" name="TextBox 6">
            <a:extLst>
              <a:ext uri="{FF2B5EF4-FFF2-40B4-BE49-F238E27FC236}">
                <a16:creationId xmlns:a16="http://schemas.microsoft.com/office/drawing/2014/main" id="{54AD9126-E4E0-FAAB-B43E-5AD3BB8447AA}"/>
              </a:ext>
            </a:extLst>
          </p:cNvPr>
          <p:cNvSpPr txBox="1"/>
          <p:nvPr/>
        </p:nvSpPr>
        <p:spPr>
          <a:xfrm>
            <a:off x="658428" y="3958399"/>
            <a:ext cx="5062148" cy="1905073"/>
          </a:xfrm>
          <a:prstGeom prst="rect">
            <a:avLst/>
          </a:prstGeom>
          <a:noFill/>
        </p:spPr>
        <p:txBody>
          <a:bodyPr wrap="square">
            <a:spAutoFit/>
          </a:bodyPr>
          <a:lstStyle/>
          <a:p>
            <a:pPr algn="l">
              <a:lnSpc>
                <a:spcPct val="120000"/>
              </a:lnSpc>
              <a:spcBef>
                <a:spcPts val="0"/>
              </a:spcBef>
            </a:pPr>
            <a:r>
              <a:rPr lang="en-US" sz="2000" b="1" dirty="0">
                <a:latin typeface="Arial" panose="020B0604020202020204" pitchFamily="34" charset="0"/>
                <a:cs typeface="Arial" panose="020B0604020202020204" pitchFamily="34" charset="0"/>
              </a:rPr>
              <a:t>OCA believes that Midtown and this Application is like a “Field of Dreams.”  </a:t>
            </a:r>
          </a:p>
          <a:p>
            <a:pPr algn="l">
              <a:lnSpc>
                <a:spcPct val="120000"/>
              </a:lnSpc>
              <a:spcBef>
                <a:spcPts val="0"/>
              </a:spcBef>
            </a:pPr>
            <a:endParaRPr lang="en-US" sz="2000" b="1" dirty="0">
              <a:latin typeface="Arial" panose="020B0604020202020204" pitchFamily="34" charset="0"/>
              <a:cs typeface="Arial" panose="020B0604020202020204" pitchFamily="34" charset="0"/>
            </a:endParaRPr>
          </a:p>
          <a:p>
            <a:pPr algn="l">
              <a:lnSpc>
                <a:spcPct val="120000"/>
              </a:lnSpc>
              <a:spcBef>
                <a:spcPts val="0"/>
              </a:spcBef>
            </a:pPr>
            <a:r>
              <a:rPr lang="en-US" sz="2000" b="1" dirty="0">
                <a:latin typeface="Arial" panose="020B0604020202020204" pitchFamily="34" charset="0"/>
                <a:cs typeface="Arial" panose="020B0604020202020204" pitchFamily="34" charset="0"/>
              </a:rPr>
              <a:t>Problem: just because it is built does not mean they will come.</a:t>
            </a:r>
            <a:endParaRPr lang="en-CA" sz="2000" b="1" dirty="0">
              <a:latin typeface="Arial" panose="020B0604020202020204" pitchFamily="34" charset="0"/>
              <a:cs typeface="Arial" panose="020B0604020202020204" pitchFamily="34" charset="0"/>
            </a:endParaRPr>
          </a:p>
        </p:txBody>
      </p:sp>
      <p:pic>
        <p:nvPicPr>
          <p:cNvPr id="3074" name="Picture 2" descr="If you build it, he will come. Field of Dreams Field Of Dreams Quotes ...">
            <a:extLst>
              <a:ext uri="{FF2B5EF4-FFF2-40B4-BE49-F238E27FC236}">
                <a16:creationId xmlns:a16="http://schemas.microsoft.com/office/drawing/2014/main" id="{91A73047-AC8C-1F25-93C2-FEE4F0882C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64885" y="3271861"/>
            <a:ext cx="5208623" cy="28681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334369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25020" y="696656"/>
            <a:ext cx="10901629" cy="954107"/>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SMALL SITE – 0.96 HECTARE SITE (2.37 ACRES)</a:t>
            </a:r>
          </a:p>
          <a:p>
            <a:endParaRPr lang="en-US" sz="28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D8BFDD13-011E-E016-5630-35FBF779D8F0}"/>
              </a:ext>
            </a:extLst>
          </p:cNvPr>
          <p:cNvPicPr>
            <a:picLocks noChangeAspect="1"/>
          </p:cNvPicPr>
          <p:nvPr/>
        </p:nvPicPr>
        <p:blipFill>
          <a:blip r:embed="rId2"/>
          <a:stretch>
            <a:fillRect/>
          </a:stretch>
        </p:blipFill>
        <p:spPr>
          <a:xfrm>
            <a:off x="1242077" y="1610767"/>
            <a:ext cx="4342555" cy="4442295"/>
          </a:xfrm>
          <a:prstGeom prst="rect">
            <a:avLst/>
          </a:prstGeom>
        </p:spPr>
      </p:pic>
      <p:sp>
        <p:nvSpPr>
          <p:cNvPr id="7" name="TextBox 6">
            <a:extLst>
              <a:ext uri="{FF2B5EF4-FFF2-40B4-BE49-F238E27FC236}">
                <a16:creationId xmlns:a16="http://schemas.microsoft.com/office/drawing/2014/main" id="{0F43E711-9245-47EE-F585-EF5DEA2E582D}"/>
              </a:ext>
            </a:extLst>
          </p:cNvPr>
          <p:cNvSpPr txBox="1"/>
          <p:nvPr/>
        </p:nvSpPr>
        <p:spPr>
          <a:xfrm>
            <a:off x="6116971" y="2537335"/>
            <a:ext cx="6386512" cy="707886"/>
          </a:xfrm>
          <a:prstGeom prst="rect">
            <a:avLst/>
          </a:prstGeom>
          <a:noFill/>
        </p:spPr>
        <p:txBody>
          <a:bodyPr wrap="square">
            <a:spAutoFit/>
          </a:bodyPr>
          <a:lstStyle/>
          <a:p>
            <a:r>
              <a:rPr lang="en-US" sz="2000" b="1" dirty="0">
                <a:effectLst/>
                <a:latin typeface="Arial" panose="020B0604020202020204" pitchFamily="34" charset="0"/>
                <a:ea typeface="Calibri" panose="020F0502020204030204" pitchFamily="34" charset="0"/>
                <a:cs typeface="Arial" panose="020B0604020202020204" pitchFamily="34" charset="0"/>
              </a:rPr>
              <a:t>VERY HIGH DENISTY – ESTIMATED 2000 RESIDENTS IN LESS THAN A HECTARE</a:t>
            </a:r>
            <a:endParaRPr lang="en-US" sz="2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49269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31520" y="655386"/>
            <a:ext cx="11030505" cy="3147578"/>
          </a:xfrm>
        </p:spPr>
        <p:txBody>
          <a:bodyPr anchor="ctr">
            <a:normAutofit/>
          </a:bodyPr>
          <a:lstStyle/>
          <a:p>
            <a:pPr algn="l">
              <a:lnSpc>
                <a:spcPct val="120000"/>
              </a:lnSpc>
              <a:spcBef>
                <a:spcPts val="0"/>
              </a:spcBef>
            </a:pPr>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873801" y="627766"/>
            <a:ext cx="10688715" cy="1384995"/>
          </a:xfrm>
          <a:prstGeom prst="rect">
            <a:avLst/>
          </a:prstGeom>
          <a:noFill/>
        </p:spPr>
        <p:txBody>
          <a:bodyPr wrap="square">
            <a:spAutoFit/>
          </a:bodyPr>
          <a:lstStyle/>
          <a:p>
            <a:r>
              <a:rPr lang="en-CA" sz="2800" b="1" dirty="0">
                <a:latin typeface="Arial" panose="020B0604020202020204" pitchFamily="34" charset="0"/>
                <a:cs typeface="Arial" panose="020B0604020202020204" pitchFamily="34" charset="0"/>
              </a:rPr>
              <a:t>T</a:t>
            </a:r>
            <a:r>
              <a:rPr lang="en-US" sz="2800" b="1" dirty="0">
                <a:latin typeface="Arial" panose="020B0604020202020204" pitchFamily="34" charset="0"/>
                <a:cs typeface="Arial" panose="020B0604020202020204" pitchFamily="34" charset="0"/>
              </a:rPr>
              <a:t>HE APPLICATION IS MAXIMIZING </a:t>
            </a:r>
          </a:p>
          <a:p>
            <a:r>
              <a:rPr lang="en-US" sz="2800" b="1" dirty="0">
                <a:latin typeface="Arial" panose="020B0604020202020204" pitchFamily="34" charset="0"/>
                <a:cs typeface="Arial" panose="020B0604020202020204" pitchFamily="34" charset="0"/>
              </a:rPr>
              <a:t>RATHER THAN OPTIMIZING</a:t>
            </a:r>
          </a:p>
          <a:p>
            <a:r>
              <a:rPr lang="en-US" sz="2800" b="1" dirty="0">
                <a:latin typeface="Arial" panose="020B0604020202020204" pitchFamily="34" charset="0"/>
                <a:cs typeface="Arial" panose="020B0604020202020204" pitchFamily="34" charset="0"/>
              </a:rPr>
              <a:t>Not consistent with the Land Tribunal</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1028" name="Picture 4">
            <a:extLst>
              <a:ext uri="{FF2B5EF4-FFF2-40B4-BE49-F238E27FC236}">
                <a16:creationId xmlns:a16="http://schemas.microsoft.com/office/drawing/2014/main" id="{866B9555-3557-98FD-B961-16E3317E166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13802" y="719033"/>
            <a:ext cx="3048714" cy="5296636"/>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8B7C029E-5490-6086-AEA6-48CE7E71AE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418" y="2871273"/>
            <a:ext cx="6134523" cy="3115188"/>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E260FD1F-D49E-849C-AA2F-1B8464697210}"/>
              </a:ext>
            </a:extLst>
          </p:cNvPr>
          <p:cNvSpPr txBox="1"/>
          <p:nvPr/>
        </p:nvSpPr>
        <p:spPr>
          <a:xfrm>
            <a:off x="751646" y="2451607"/>
            <a:ext cx="6360850" cy="338554"/>
          </a:xfrm>
          <a:prstGeom prst="rect">
            <a:avLst/>
          </a:prstGeom>
          <a:noFill/>
        </p:spPr>
        <p:txBody>
          <a:bodyPr wrap="square">
            <a:spAutoFit/>
          </a:bodyPr>
          <a:lstStyle/>
          <a:p>
            <a:r>
              <a:rPr lang="en-CA" sz="1600" b="1" dirty="0">
                <a:latin typeface="Arial" panose="020B0604020202020204" pitchFamily="34" charset="0"/>
                <a:cs typeface="Arial" panose="020B0604020202020204" pitchFamily="34" charset="0"/>
              </a:rPr>
              <a:t>B</a:t>
            </a:r>
            <a:r>
              <a:rPr lang="en-US" sz="1600" b="1" dirty="0" err="1">
                <a:latin typeface="Arial" panose="020B0604020202020204" pitchFamily="34" charset="0"/>
                <a:cs typeface="Arial" panose="020B0604020202020204" pitchFamily="34" charset="0"/>
              </a:rPr>
              <a:t>efore</a:t>
            </a:r>
            <a:endParaRPr lang="en-US" sz="1600" dirty="0"/>
          </a:p>
        </p:txBody>
      </p:sp>
      <p:sp>
        <p:nvSpPr>
          <p:cNvPr id="27" name="TextBox 26">
            <a:extLst>
              <a:ext uri="{FF2B5EF4-FFF2-40B4-BE49-F238E27FC236}">
                <a16:creationId xmlns:a16="http://schemas.microsoft.com/office/drawing/2014/main" id="{B4A63930-F9DA-14E2-0E27-D59EE34624B6}"/>
              </a:ext>
            </a:extLst>
          </p:cNvPr>
          <p:cNvSpPr txBox="1"/>
          <p:nvPr/>
        </p:nvSpPr>
        <p:spPr>
          <a:xfrm>
            <a:off x="8397433" y="281453"/>
            <a:ext cx="6360850" cy="338554"/>
          </a:xfrm>
          <a:prstGeom prst="rect">
            <a:avLst/>
          </a:prstGeom>
          <a:noFill/>
        </p:spPr>
        <p:txBody>
          <a:bodyPr wrap="square">
            <a:spAutoFit/>
          </a:bodyPr>
          <a:lstStyle/>
          <a:p>
            <a:r>
              <a:rPr lang="en-CA" sz="1600" b="1" dirty="0">
                <a:latin typeface="Arial" panose="020B0604020202020204" pitchFamily="34" charset="0"/>
                <a:cs typeface="Arial" panose="020B0604020202020204" pitchFamily="34" charset="0"/>
              </a:rPr>
              <a:t>After</a:t>
            </a:r>
            <a:endParaRPr lang="en-US" sz="1600" dirty="0"/>
          </a:p>
        </p:txBody>
      </p:sp>
    </p:spTree>
    <p:extLst>
      <p:ext uri="{BB962C8B-B14F-4D97-AF65-F5344CB8AC3E}">
        <p14:creationId xmlns:p14="http://schemas.microsoft.com/office/powerpoint/2010/main" val="42131249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r>
              <a:rPr lang="en-CA" sz="2800" b="1" dirty="0"/>
              <a:t>			</a:t>
            </a:r>
            <a:endParaRPr lang="en-CA" sz="2000" b="1" dirty="0">
              <a:latin typeface="Arial" panose="020B0604020202020204" pitchFamily="34" charset="0"/>
              <a:cs typeface="Arial" panose="020B0604020202020204" pitchFamily="34" charset="0"/>
            </a:endParaRP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185792"/>
            <a:ext cx="9116728" cy="4478343"/>
          </a:xfrm>
          <a:prstGeom prst="rect">
            <a:avLst/>
          </a:prstGeom>
        </p:spPr>
        <p:txBody>
          <a:bodyPr vert="horz" lIns="91440" tIns="45720" rIns="91440" bIns="45720" rtlCol="0" anchor="ctr">
            <a:normAutofit fontScale="5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lnSpc>
                <a:spcPct val="120000"/>
              </a:lnSpc>
              <a:spcBef>
                <a:spcPts val="0"/>
              </a:spcBef>
            </a:pPr>
            <a:r>
              <a:rPr lang="en-US" sz="5900" b="1" dirty="0">
                <a:latin typeface="Arial" panose="020B0604020202020204" pitchFamily="34" charset="0"/>
                <a:cs typeface="Arial" panose="020B0604020202020204" pitchFamily="34" charset="0"/>
              </a:rPr>
              <a:t>OPTIMIZE OR MAXIMIZE?</a:t>
            </a:r>
          </a:p>
          <a:p>
            <a:pPr algn="l">
              <a:lnSpc>
                <a:spcPct val="120000"/>
              </a:lnSpc>
              <a:spcBef>
                <a:spcPts val="0"/>
              </a:spcBef>
            </a:pPr>
            <a:endParaRPr lang="en-US" sz="6600" b="1" dirty="0">
              <a:latin typeface="Arial" panose="020B0604020202020204" pitchFamily="34" charset="0"/>
              <a:cs typeface="Arial" panose="020B0604020202020204" pitchFamily="34" charset="0"/>
            </a:endParaRPr>
          </a:p>
          <a:p>
            <a:pPr algn="l">
              <a:lnSpc>
                <a:spcPct val="120000"/>
              </a:lnSpc>
              <a:spcBef>
                <a:spcPts val="0"/>
              </a:spcBef>
            </a:pPr>
            <a:r>
              <a:rPr lang="en-US" sz="4400" b="1" dirty="0">
                <a:latin typeface="Arial" panose="020B0604020202020204" pitchFamily="34" charset="0"/>
                <a:cs typeface="Arial" panose="020B0604020202020204" pitchFamily="34" charset="0"/>
              </a:rPr>
              <a:t>Optimize – make the best or most effective use of a situation – is about return on investment seeking results relative to the investment required</a:t>
            </a:r>
          </a:p>
          <a:p>
            <a:pPr algn="l">
              <a:lnSpc>
                <a:spcPct val="120000"/>
              </a:lnSpc>
              <a:spcBef>
                <a:spcPts val="0"/>
              </a:spcBef>
            </a:pPr>
            <a:endParaRPr lang="en-US" sz="4400" b="1" dirty="0">
              <a:latin typeface="Arial" panose="020B0604020202020204" pitchFamily="34" charset="0"/>
              <a:cs typeface="Arial" panose="020B0604020202020204" pitchFamily="34" charset="0"/>
            </a:endParaRPr>
          </a:p>
          <a:p>
            <a:pPr algn="l">
              <a:lnSpc>
                <a:spcPct val="120000"/>
              </a:lnSpc>
              <a:spcBef>
                <a:spcPts val="0"/>
              </a:spcBef>
            </a:pPr>
            <a:r>
              <a:rPr lang="en-US" sz="4400" b="1" dirty="0">
                <a:latin typeface="Arial" panose="020B0604020202020204" pitchFamily="34" charset="0"/>
                <a:cs typeface="Arial" panose="020B0604020202020204" pitchFamily="34" charset="0"/>
              </a:rPr>
              <a:t>Maximize – make as large or great as possible – is about raw return, about getting maximum revenues and profits</a:t>
            </a: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92438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lnSpc>
                <a:spcPct val="120000"/>
              </a:lnSpc>
              <a:spcBef>
                <a:spcPts val="0"/>
              </a:spcBef>
            </a:pPr>
            <a:r>
              <a:rPr lang="en-CA" sz="2800" b="1" dirty="0"/>
              <a:t>	</a:t>
            </a:r>
            <a:r>
              <a:rPr lang="en-US" sz="2000" b="1" dirty="0">
                <a:latin typeface="Arial" panose="020B0604020202020204" pitchFamily="34" charset="0"/>
                <a:cs typeface="Arial" panose="020B0604020202020204" pitchFamily="34" charset="0"/>
              </a:rPr>
              <a:t>OPTIMIZE OR MAXIMIZE?</a:t>
            </a:r>
          </a:p>
          <a:p>
            <a:pPr algn="l">
              <a:lnSpc>
                <a:spcPct val="120000"/>
              </a:lnSpc>
              <a:spcBef>
                <a:spcPts val="0"/>
              </a:spcBef>
            </a:pPr>
            <a:endParaRPr lang="en-US" sz="2000" b="1" dirty="0">
              <a:latin typeface="Arial" panose="020B0604020202020204" pitchFamily="34" charset="0"/>
              <a:cs typeface="Arial" panose="020B0604020202020204" pitchFamily="34" charset="0"/>
            </a:endParaRPr>
          </a:p>
          <a:p>
            <a:pPr algn="l">
              <a:lnSpc>
                <a:spcPct val="100000"/>
              </a:lnSpc>
              <a:spcBef>
                <a:spcPts val="0"/>
              </a:spcBef>
            </a:pPr>
            <a:r>
              <a:rPr lang="en-US" sz="2000" b="1" dirty="0">
                <a:latin typeface="Arial" panose="020B0604020202020204" pitchFamily="34" charset="0"/>
                <a:cs typeface="Arial" panose="020B0604020202020204" pitchFamily="34" charset="0"/>
              </a:rPr>
              <a:t>		Edenshaw Elizabeth Developments Ltd. v. City of Mississauga decision 		from the Ontario Land Tribunal  </a:t>
            </a: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1321806" y="655386"/>
            <a:ext cx="10538234" cy="523220"/>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REMINDER OPTIMIZATION PREFERED OVER MAXIMIZATION</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8964472D-E54C-3025-399F-3CF6A409D7B4}"/>
              </a:ext>
            </a:extLst>
          </p:cNvPr>
          <p:cNvPicPr>
            <a:picLocks noChangeAspect="1"/>
          </p:cNvPicPr>
          <p:nvPr/>
        </p:nvPicPr>
        <p:blipFill>
          <a:blip r:embed="rId2"/>
          <a:stretch>
            <a:fillRect/>
          </a:stretch>
        </p:blipFill>
        <p:spPr>
          <a:xfrm>
            <a:off x="1211743" y="3322038"/>
            <a:ext cx="10079272" cy="2519818"/>
          </a:xfrm>
          <a:prstGeom prst="rect">
            <a:avLst/>
          </a:prstGeom>
        </p:spPr>
      </p:pic>
    </p:spTree>
    <p:extLst>
      <p:ext uri="{BB962C8B-B14F-4D97-AF65-F5344CB8AC3E}">
        <p14:creationId xmlns:p14="http://schemas.microsoft.com/office/powerpoint/2010/main" val="28137930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lnSpc>
                <a:spcPct val="120000"/>
              </a:lnSpc>
              <a:spcBef>
                <a:spcPts val="0"/>
              </a:spcBef>
            </a:pPr>
            <a:r>
              <a:rPr lang="en-CA" sz="2800" b="1" dirty="0"/>
              <a:t>	</a:t>
            </a:r>
            <a:r>
              <a:rPr lang="en-US" sz="2000" b="1" dirty="0">
                <a:latin typeface="Arial" panose="020B0604020202020204" pitchFamily="34" charset="0"/>
                <a:cs typeface="Arial" panose="020B0604020202020204" pitchFamily="34" charset="0"/>
              </a:rPr>
              <a:t>	Edenshaw Elizabeth Developments Ltd. v. City of Mississauga decision 		from the Ontario Land Tribunal  </a:t>
            </a: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1321806" y="655386"/>
            <a:ext cx="10538234" cy="523220"/>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RECENT LAND TRIBUNAL DECISION</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1F59841C-FA6E-E16F-4F6C-6CD56B575223}"/>
              </a:ext>
            </a:extLst>
          </p:cNvPr>
          <p:cNvPicPr>
            <a:picLocks noChangeAspect="1"/>
          </p:cNvPicPr>
          <p:nvPr/>
        </p:nvPicPr>
        <p:blipFill>
          <a:blip r:embed="rId2"/>
          <a:stretch>
            <a:fillRect/>
          </a:stretch>
        </p:blipFill>
        <p:spPr>
          <a:xfrm>
            <a:off x="1649322" y="2838127"/>
            <a:ext cx="8718358" cy="3304230"/>
          </a:xfrm>
          <a:prstGeom prst="rect">
            <a:avLst/>
          </a:prstGeom>
        </p:spPr>
      </p:pic>
    </p:spTree>
    <p:extLst>
      <p:ext uri="{BB962C8B-B14F-4D97-AF65-F5344CB8AC3E}">
        <p14:creationId xmlns:p14="http://schemas.microsoft.com/office/powerpoint/2010/main" val="395724109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20762" y="567603"/>
            <a:ext cx="11030505" cy="3147578"/>
          </a:xfrm>
        </p:spPr>
        <p:txBody>
          <a:bodyPr anchor="ctr">
            <a:normAutofit/>
          </a:bodyPr>
          <a:lstStyle/>
          <a:p>
            <a:pPr algn="l">
              <a:lnSpc>
                <a:spcPct val="120000"/>
              </a:lnSpc>
              <a:spcBef>
                <a:spcPts val="0"/>
              </a:spcBef>
            </a:pPr>
            <a:r>
              <a:rPr lang="en-CA" sz="2800" b="1" dirty="0"/>
              <a:t>	</a:t>
            </a:r>
          </a:p>
          <a:p>
            <a:pPr algn="l">
              <a:lnSpc>
                <a:spcPct val="120000"/>
              </a:lnSpc>
              <a:spcBef>
                <a:spcPts val="0"/>
              </a:spcBef>
            </a:pPr>
            <a:r>
              <a:rPr lang="en-CA" sz="2800" b="1" dirty="0">
                <a:latin typeface="Arial" panose="020B0604020202020204" pitchFamily="34" charset="0"/>
                <a:cs typeface="Arial" panose="020B0604020202020204" pitchFamily="34" charset="0"/>
              </a:rPr>
              <a:t>	</a:t>
            </a:r>
            <a:r>
              <a:rPr lang="en-US" sz="2000" b="1" dirty="0">
                <a:latin typeface="Arial" panose="020B0604020202020204" pitchFamily="34" charset="0"/>
                <a:cs typeface="Arial" panose="020B0604020202020204" pitchFamily="34" charset="0"/>
              </a:rPr>
              <a:t>OPTIMIZE OR MAXIMIZE?</a:t>
            </a:r>
          </a:p>
          <a:p>
            <a:pPr algn="l">
              <a:lnSpc>
                <a:spcPct val="120000"/>
              </a:lnSpc>
              <a:spcBef>
                <a:spcPts val="0"/>
              </a:spcBef>
            </a:pPr>
            <a:endParaRPr lang="en-US" sz="2000" b="1" dirty="0">
              <a:latin typeface="Arial" panose="020B0604020202020204" pitchFamily="34" charset="0"/>
              <a:cs typeface="Arial" panose="020B0604020202020204" pitchFamily="34" charset="0"/>
            </a:endParaRPr>
          </a:p>
          <a:p>
            <a:pPr algn="l">
              <a:lnSpc>
                <a:spcPct val="120000"/>
              </a:lnSpc>
              <a:spcBef>
                <a:spcPts val="0"/>
              </a:spcBef>
            </a:pPr>
            <a:r>
              <a:rPr lang="en-US" sz="1600" b="0" i="0" dirty="0">
                <a:solidFill>
                  <a:srgbClr val="212529"/>
                </a:solidFill>
                <a:effectLst/>
                <a:latin typeface="Open Sans" panose="020B0606030504020204" pitchFamily="34" charset="0"/>
              </a:rPr>
              <a:t> 	</a:t>
            </a:r>
            <a:r>
              <a:rPr lang="en-US" sz="2000" b="1" i="0" dirty="0">
                <a:solidFill>
                  <a:srgbClr val="212529"/>
                </a:solidFill>
                <a:effectLst/>
                <a:latin typeface="Arial" panose="020B0604020202020204" pitchFamily="34" charset="0"/>
                <a:cs typeface="Arial" panose="020B0604020202020204" pitchFamily="34" charset="0"/>
              </a:rPr>
              <a:t>Fengate </a:t>
            </a:r>
            <a:r>
              <a:rPr lang="en-US" sz="2000" b="1" i="0" dirty="0" err="1">
                <a:solidFill>
                  <a:srgbClr val="212529"/>
                </a:solidFill>
                <a:effectLst/>
                <a:latin typeface="Arial" panose="020B0604020202020204" pitchFamily="34" charset="0"/>
                <a:cs typeface="Arial" panose="020B0604020202020204" pitchFamily="34" charset="0"/>
              </a:rPr>
              <a:t>Liuna</a:t>
            </a:r>
            <a:r>
              <a:rPr lang="en-US" sz="2000" b="1" i="0" dirty="0">
                <a:solidFill>
                  <a:srgbClr val="212529"/>
                </a:solidFill>
                <a:effectLst/>
                <a:latin typeface="Arial" panose="020B0604020202020204" pitchFamily="34" charset="0"/>
                <a:cs typeface="Arial" panose="020B0604020202020204" pitchFamily="34" charset="0"/>
              </a:rPr>
              <a:t> Gardens Holdings LP v Hamilton (City), 2024 </a:t>
            </a:r>
            <a:r>
              <a:rPr lang="en-US" sz="2000" b="1" i="0" dirty="0" err="1">
                <a:solidFill>
                  <a:srgbClr val="212529"/>
                </a:solidFill>
                <a:effectLst/>
                <a:latin typeface="Arial" panose="020B0604020202020204" pitchFamily="34" charset="0"/>
                <a:cs typeface="Arial" panose="020B0604020202020204" pitchFamily="34" charset="0"/>
              </a:rPr>
              <a:t>CanLII</a:t>
            </a:r>
            <a:r>
              <a:rPr lang="en-US" sz="2000" b="1" i="0" dirty="0">
                <a:solidFill>
                  <a:srgbClr val="212529"/>
                </a:solidFill>
                <a:effectLst/>
                <a:latin typeface="Arial" panose="020B0604020202020204" pitchFamily="34" charset="0"/>
                <a:cs typeface="Arial" panose="020B0604020202020204" pitchFamily="34" charset="0"/>
              </a:rPr>
              <a:t> 33117 (ON LT) 	dated April 10, 2024</a:t>
            </a:r>
          </a:p>
          <a:p>
            <a:pPr algn="l">
              <a:lnSpc>
                <a:spcPct val="120000"/>
              </a:lnSpc>
              <a:spcBef>
                <a:spcPts val="0"/>
              </a:spcBef>
            </a:pPr>
            <a:endParaRPr lang="en-US" sz="2000" b="1" dirty="0">
              <a:latin typeface="Arial" panose="020B0604020202020204" pitchFamily="34" charset="0"/>
              <a:cs typeface="Arial" panose="020B0604020202020204" pitchFamily="34" charset="0"/>
            </a:endParaRPr>
          </a:p>
          <a:p>
            <a:pPr algn="l"/>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2633408" y="655386"/>
            <a:ext cx="7362938" cy="954107"/>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RECENT LAND </a:t>
            </a:r>
            <a:r>
              <a:rPr lang="en-US" sz="2800" b="1">
                <a:latin typeface="Arial" panose="020B0604020202020204" pitchFamily="34" charset="0"/>
                <a:cs typeface="Arial" panose="020B0604020202020204" pitchFamily="34" charset="0"/>
              </a:rPr>
              <a:t>TRIBUNAL DECISION</a:t>
            </a: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06E90F38-6039-E80A-BB3C-7529A75DB359}"/>
              </a:ext>
            </a:extLst>
          </p:cNvPr>
          <p:cNvPicPr>
            <a:picLocks noChangeAspect="1"/>
          </p:cNvPicPr>
          <p:nvPr/>
        </p:nvPicPr>
        <p:blipFill>
          <a:blip r:embed="rId2"/>
          <a:stretch>
            <a:fillRect/>
          </a:stretch>
        </p:blipFill>
        <p:spPr>
          <a:xfrm>
            <a:off x="1171160" y="3033705"/>
            <a:ext cx="9409744" cy="2936956"/>
          </a:xfrm>
          <a:prstGeom prst="rect">
            <a:avLst/>
          </a:prstGeom>
        </p:spPr>
      </p:pic>
    </p:spTree>
    <p:extLst>
      <p:ext uri="{BB962C8B-B14F-4D97-AF65-F5344CB8AC3E}">
        <p14:creationId xmlns:p14="http://schemas.microsoft.com/office/powerpoint/2010/main" val="2758303989"/>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3600</TotalTime>
  <Words>1041</Words>
  <Application>Microsoft Office PowerPoint</Application>
  <PresentationFormat>Widescreen</PresentationFormat>
  <Paragraphs>159</Paragraphs>
  <Slides>20</Slides>
  <Notes>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20</vt:i4>
      </vt:variant>
    </vt:vector>
  </HeadingPairs>
  <TitlesOfParts>
    <vt:vector size="26" baseType="lpstr">
      <vt:lpstr>Aptos</vt:lpstr>
      <vt:lpstr>Arial</vt:lpstr>
      <vt:lpstr>Calibri</vt:lpstr>
      <vt:lpstr>Calibri Light</vt:lpstr>
      <vt:lpstr>Open Sans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Reid</dc:creator>
  <cp:lastModifiedBy>Michael Reid</cp:lastModifiedBy>
  <cp:revision>189</cp:revision>
  <dcterms:created xsi:type="dcterms:W3CDTF">2023-05-19T19:06:57Z</dcterms:created>
  <dcterms:modified xsi:type="dcterms:W3CDTF">2024-05-21T15:25:15Z</dcterms:modified>
</cp:coreProperties>
</file>