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1"/>
  </p:notesMasterIdLst>
  <p:sldIdLst>
    <p:sldId id="256" r:id="rId2"/>
    <p:sldId id="338" r:id="rId3"/>
    <p:sldId id="303" r:id="rId4"/>
    <p:sldId id="337" r:id="rId5"/>
    <p:sldId id="323" r:id="rId6"/>
    <p:sldId id="320" r:id="rId7"/>
    <p:sldId id="324" r:id="rId8"/>
    <p:sldId id="325" r:id="rId9"/>
    <p:sldId id="326" r:id="rId10"/>
    <p:sldId id="328" r:id="rId11"/>
    <p:sldId id="330" r:id="rId12"/>
    <p:sldId id="331" r:id="rId13"/>
    <p:sldId id="333" r:id="rId14"/>
    <p:sldId id="335" r:id="rId15"/>
    <p:sldId id="302" r:id="rId16"/>
    <p:sldId id="299" r:id="rId17"/>
    <p:sldId id="321" r:id="rId18"/>
    <p:sldId id="336" r:id="rId19"/>
    <p:sldId id="287" r:id="rId20"/>
  </p:sldIdLst>
  <p:sldSz cx="12192000" cy="6858000"/>
  <p:notesSz cx="7010400" cy="92964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1E7274FC-6181-43D8-9407-64A63C4730B8}">
          <p14:sldIdLst>
            <p14:sldId id="256"/>
            <p14:sldId id="338"/>
            <p14:sldId id="303"/>
            <p14:sldId id="337"/>
            <p14:sldId id="323"/>
            <p14:sldId id="320"/>
            <p14:sldId id="324"/>
            <p14:sldId id="325"/>
            <p14:sldId id="326"/>
            <p14:sldId id="328"/>
            <p14:sldId id="330"/>
            <p14:sldId id="331"/>
            <p14:sldId id="333"/>
            <p14:sldId id="335"/>
            <p14:sldId id="302"/>
            <p14:sldId id="299"/>
            <p14:sldId id="321"/>
            <p14:sldId id="336"/>
            <p14:sldId id="287"/>
          </p14:sldIdLst>
        </p14:section>
        <p14:section name="Untitled Section" id="{70A0FEAC-CBE9-4218-B728-8A64C0BD4772}">
          <p14:sldIdLst/>
        </p14:section>
      </p14:sectionLst>
    </p:ex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48976B5D-4188-4134-82BB-D26679A67C38}" v="102" dt="2024-05-31T19:57:59.702"/>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987" autoAdjust="0"/>
    <p:restoredTop sz="93179" autoAdjust="0"/>
  </p:normalViewPr>
  <p:slideViewPr>
    <p:cSldViewPr snapToGrid="0">
      <p:cViewPr varScale="1">
        <p:scale>
          <a:sx n="58" d="100"/>
          <a:sy n="58" d="100"/>
        </p:scale>
        <p:origin x="952" y="240"/>
      </p:cViewPr>
      <p:guideLst/>
    </p:cSldViewPr>
  </p:slideViewPr>
  <p:notesTextViewPr>
    <p:cViewPr>
      <p:scale>
        <a:sx n="3" d="2"/>
        <a:sy n="3" d="2"/>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microsoft.com/office/2015/10/relationships/revisionInfo" Target="revisionInfo.xml"/><Relationship Id="rId3" Type="http://schemas.openxmlformats.org/officeDocument/2006/relationships/slide" Target="slides/slide2.xml"/><Relationship Id="rId21" Type="http://schemas.openxmlformats.org/officeDocument/2006/relationships/notesMaster" Target="notesMasters/notesMaster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6434"/>
          </a:xfrm>
          <a:prstGeom prst="rect">
            <a:avLst/>
          </a:prstGeom>
        </p:spPr>
        <p:txBody>
          <a:bodyPr vert="horz" lIns="93177" tIns="46589" rIns="93177" bIns="46589" rtlCol="0"/>
          <a:lstStyle>
            <a:lvl1pPr algn="l">
              <a:defRPr sz="1200"/>
            </a:lvl1pPr>
          </a:lstStyle>
          <a:p>
            <a:endParaRPr lang="en-US" dirty="0"/>
          </a:p>
        </p:txBody>
      </p:sp>
      <p:sp>
        <p:nvSpPr>
          <p:cNvPr id="3" name="Date Placeholder 2"/>
          <p:cNvSpPr>
            <a:spLocks noGrp="1"/>
          </p:cNvSpPr>
          <p:nvPr>
            <p:ph type="dt" idx="1"/>
          </p:nvPr>
        </p:nvSpPr>
        <p:spPr>
          <a:xfrm>
            <a:off x="3970938" y="0"/>
            <a:ext cx="3037840" cy="466434"/>
          </a:xfrm>
          <a:prstGeom prst="rect">
            <a:avLst/>
          </a:prstGeom>
        </p:spPr>
        <p:txBody>
          <a:bodyPr vert="horz" lIns="93177" tIns="46589" rIns="93177" bIns="46589" rtlCol="0"/>
          <a:lstStyle>
            <a:lvl1pPr algn="r">
              <a:defRPr sz="1200"/>
            </a:lvl1pPr>
          </a:lstStyle>
          <a:p>
            <a:fld id="{360936C9-4585-430E-BF32-BEA5BD7F2E42}" type="datetimeFigureOut">
              <a:rPr lang="en-US" smtClean="0"/>
              <a:t>5/31/2024</a:t>
            </a:fld>
            <a:endParaRPr lang="en-US" dirty="0"/>
          </a:p>
        </p:txBody>
      </p:sp>
      <p:sp>
        <p:nvSpPr>
          <p:cNvPr id="4" name="Slide Image Placeholder 3"/>
          <p:cNvSpPr>
            <a:spLocks noGrp="1" noRot="1" noChangeAspect="1"/>
          </p:cNvSpPr>
          <p:nvPr>
            <p:ph type="sldImg" idx="2"/>
          </p:nvPr>
        </p:nvSpPr>
        <p:spPr>
          <a:xfrm>
            <a:off x="717550" y="1162050"/>
            <a:ext cx="5575300" cy="3136900"/>
          </a:xfrm>
          <a:prstGeom prst="rect">
            <a:avLst/>
          </a:prstGeom>
          <a:noFill/>
          <a:ln w="12700">
            <a:solidFill>
              <a:prstClr val="black"/>
            </a:solidFill>
          </a:ln>
        </p:spPr>
        <p:txBody>
          <a:bodyPr vert="horz" lIns="93177" tIns="46589" rIns="93177" bIns="46589" rtlCol="0" anchor="ctr"/>
          <a:lstStyle/>
          <a:p>
            <a:endParaRPr lang="en-US" dirty="0"/>
          </a:p>
        </p:txBody>
      </p:sp>
      <p:sp>
        <p:nvSpPr>
          <p:cNvPr id="5" name="Notes Placeholder 4"/>
          <p:cNvSpPr>
            <a:spLocks noGrp="1"/>
          </p:cNvSpPr>
          <p:nvPr>
            <p:ph type="body" sz="quarter" idx="3"/>
          </p:nvPr>
        </p:nvSpPr>
        <p:spPr>
          <a:xfrm>
            <a:off x="701040" y="4473892"/>
            <a:ext cx="5608320" cy="3660458"/>
          </a:xfrm>
          <a:prstGeom prst="rect">
            <a:avLst/>
          </a:prstGeom>
        </p:spPr>
        <p:txBody>
          <a:bodyPr vert="horz" lIns="93177" tIns="46589" rIns="93177" bIns="46589"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829967"/>
            <a:ext cx="3037840" cy="466433"/>
          </a:xfrm>
          <a:prstGeom prst="rect">
            <a:avLst/>
          </a:prstGeom>
        </p:spPr>
        <p:txBody>
          <a:bodyPr vert="horz" lIns="93177" tIns="46589" rIns="93177" bIns="46589" rtlCol="0" anchor="b"/>
          <a:lstStyle>
            <a:lvl1pPr algn="l">
              <a:defRPr sz="1200"/>
            </a:lvl1pPr>
          </a:lstStyle>
          <a:p>
            <a:endParaRPr lang="en-US" dirty="0"/>
          </a:p>
        </p:txBody>
      </p:sp>
      <p:sp>
        <p:nvSpPr>
          <p:cNvPr id="7" name="Slide Number Placeholder 6"/>
          <p:cNvSpPr>
            <a:spLocks noGrp="1"/>
          </p:cNvSpPr>
          <p:nvPr>
            <p:ph type="sldNum" sz="quarter" idx="5"/>
          </p:nvPr>
        </p:nvSpPr>
        <p:spPr>
          <a:xfrm>
            <a:off x="3970938" y="8829967"/>
            <a:ext cx="3037840" cy="466433"/>
          </a:xfrm>
          <a:prstGeom prst="rect">
            <a:avLst/>
          </a:prstGeom>
        </p:spPr>
        <p:txBody>
          <a:bodyPr vert="horz" lIns="93177" tIns="46589" rIns="93177" bIns="46589" rtlCol="0" anchor="b"/>
          <a:lstStyle>
            <a:lvl1pPr algn="r">
              <a:defRPr sz="1200"/>
            </a:lvl1pPr>
          </a:lstStyle>
          <a:p>
            <a:fld id="{B2FED176-D6C4-494E-A543-B67265926D9D}" type="slidenum">
              <a:rPr lang="en-US" smtClean="0"/>
              <a:t>‹#›</a:t>
            </a:fld>
            <a:endParaRPr lang="en-US" dirty="0"/>
          </a:p>
        </p:txBody>
      </p:sp>
    </p:spTree>
    <p:extLst>
      <p:ext uri="{BB962C8B-B14F-4D97-AF65-F5344CB8AC3E}">
        <p14:creationId xmlns:p14="http://schemas.microsoft.com/office/powerpoint/2010/main" val="185235961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68AAA33-7658-99B5-AA62-214BF255ED7F}"/>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CA"/>
          </a:p>
        </p:txBody>
      </p:sp>
      <p:sp>
        <p:nvSpPr>
          <p:cNvPr id="3" name="Subtitle 2">
            <a:extLst>
              <a:ext uri="{FF2B5EF4-FFF2-40B4-BE49-F238E27FC236}">
                <a16:creationId xmlns:a16="http://schemas.microsoft.com/office/drawing/2014/main" id="{8C4A1C6F-ADE5-295B-83C1-EC34350DC090}"/>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CA"/>
          </a:p>
        </p:txBody>
      </p:sp>
      <p:sp>
        <p:nvSpPr>
          <p:cNvPr id="4" name="Date Placeholder 3">
            <a:extLst>
              <a:ext uri="{FF2B5EF4-FFF2-40B4-BE49-F238E27FC236}">
                <a16:creationId xmlns:a16="http://schemas.microsoft.com/office/drawing/2014/main" id="{71ACA6DB-AC4E-F28F-BBDA-4619A236F56D}"/>
              </a:ext>
            </a:extLst>
          </p:cNvPr>
          <p:cNvSpPr>
            <a:spLocks noGrp="1"/>
          </p:cNvSpPr>
          <p:nvPr>
            <p:ph type="dt" sz="half" idx="10"/>
          </p:nvPr>
        </p:nvSpPr>
        <p:spPr/>
        <p:txBody>
          <a:bodyPr/>
          <a:lstStyle/>
          <a:p>
            <a:fld id="{E5A30F0A-5C22-4880-8E7B-4336C2DE0B4F}" type="datetimeFigureOut">
              <a:rPr lang="en-CA" smtClean="0"/>
              <a:t>2024-05-31</a:t>
            </a:fld>
            <a:endParaRPr lang="en-CA" dirty="0"/>
          </a:p>
        </p:txBody>
      </p:sp>
      <p:sp>
        <p:nvSpPr>
          <p:cNvPr id="5" name="Footer Placeholder 4">
            <a:extLst>
              <a:ext uri="{FF2B5EF4-FFF2-40B4-BE49-F238E27FC236}">
                <a16:creationId xmlns:a16="http://schemas.microsoft.com/office/drawing/2014/main" id="{17486B13-6A86-9A83-5157-F18BEDCB318D}"/>
              </a:ext>
            </a:extLst>
          </p:cNvPr>
          <p:cNvSpPr>
            <a:spLocks noGrp="1"/>
          </p:cNvSpPr>
          <p:nvPr>
            <p:ph type="ftr" sz="quarter" idx="11"/>
          </p:nvPr>
        </p:nvSpPr>
        <p:spPr/>
        <p:txBody>
          <a:bodyPr/>
          <a:lstStyle/>
          <a:p>
            <a:endParaRPr lang="en-CA" dirty="0"/>
          </a:p>
        </p:txBody>
      </p:sp>
      <p:sp>
        <p:nvSpPr>
          <p:cNvPr id="6" name="Slide Number Placeholder 5">
            <a:extLst>
              <a:ext uri="{FF2B5EF4-FFF2-40B4-BE49-F238E27FC236}">
                <a16:creationId xmlns:a16="http://schemas.microsoft.com/office/drawing/2014/main" id="{0F320ABF-C746-93BF-A367-64C49620AD37}"/>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144963793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17D7A36-BC14-FCE1-5F4C-3EA812A29617}"/>
              </a:ext>
            </a:extLst>
          </p:cNvPr>
          <p:cNvSpPr>
            <a:spLocks noGrp="1"/>
          </p:cNvSpPr>
          <p:nvPr>
            <p:ph type="title"/>
          </p:nvPr>
        </p:nvSpPr>
        <p:spPr/>
        <p:txBody>
          <a:bodyPr/>
          <a:lstStyle/>
          <a:p>
            <a:r>
              <a:rPr lang="en-US"/>
              <a:t>Click to edit Master title style</a:t>
            </a:r>
            <a:endParaRPr lang="en-CA"/>
          </a:p>
        </p:txBody>
      </p:sp>
      <p:sp>
        <p:nvSpPr>
          <p:cNvPr id="3" name="Vertical Text Placeholder 2">
            <a:extLst>
              <a:ext uri="{FF2B5EF4-FFF2-40B4-BE49-F238E27FC236}">
                <a16:creationId xmlns:a16="http://schemas.microsoft.com/office/drawing/2014/main" id="{2C1A2D5A-F17E-7DB4-BF18-79201904F1E7}"/>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Date Placeholder 3">
            <a:extLst>
              <a:ext uri="{FF2B5EF4-FFF2-40B4-BE49-F238E27FC236}">
                <a16:creationId xmlns:a16="http://schemas.microsoft.com/office/drawing/2014/main" id="{2D5573C7-E2A3-BA9C-4CC2-463F37A16641}"/>
              </a:ext>
            </a:extLst>
          </p:cNvPr>
          <p:cNvSpPr>
            <a:spLocks noGrp="1"/>
          </p:cNvSpPr>
          <p:nvPr>
            <p:ph type="dt" sz="half" idx="10"/>
          </p:nvPr>
        </p:nvSpPr>
        <p:spPr/>
        <p:txBody>
          <a:bodyPr/>
          <a:lstStyle/>
          <a:p>
            <a:fld id="{E5A30F0A-5C22-4880-8E7B-4336C2DE0B4F}" type="datetimeFigureOut">
              <a:rPr lang="en-CA" smtClean="0"/>
              <a:t>2024-05-31</a:t>
            </a:fld>
            <a:endParaRPr lang="en-CA" dirty="0"/>
          </a:p>
        </p:txBody>
      </p:sp>
      <p:sp>
        <p:nvSpPr>
          <p:cNvPr id="5" name="Footer Placeholder 4">
            <a:extLst>
              <a:ext uri="{FF2B5EF4-FFF2-40B4-BE49-F238E27FC236}">
                <a16:creationId xmlns:a16="http://schemas.microsoft.com/office/drawing/2014/main" id="{E4DC737C-835B-9C9E-9EA2-1A630070C35D}"/>
              </a:ext>
            </a:extLst>
          </p:cNvPr>
          <p:cNvSpPr>
            <a:spLocks noGrp="1"/>
          </p:cNvSpPr>
          <p:nvPr>
            <p:ph type="ftr" sz="quarter" idx="11"/>
          </p:nvPr>
        </p:nvSpPr>
        <p:spPr/>
        <p:txBody>
          <a:bodyPr/>
          <a:lstStyle/>
          <a:p>
            <a:endParaRPr lang="en-CA" dirty="0"/>
          </a:p>
        </p:txBody>
      </p:sp>
      <p:sp>
        <p:nvSpPr>
          <p:cNvPr id="6" name="Slide Number Placeholder 5">
            <a:extLst>
              <a:ext uri="{FF2B5EF4-FFF2-40B4-BE49-F238E27FC236}">
                <a16:creationId xmlns:a16="http://schemas.microsoft.com/office/drawing/2014/main" id="{B9EA4F38-265B-15F7-AB76-6177827285FA}"/>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330141547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A84F3E5E-7578-0C9D-4C43-6FD19BB803A6}"/>
              </a:ext>
            </a:extLst>
          </p:cNvPr>
          <p:cNvSpPr>
            <a:spLocks noGrp="1"/>
          </p:cNvSpPr>
          <p:nvPr>
            <p:ph type="title" orient="vert"/>
          </p:nvPr>
        </p:nvSpPr>
        <p:spPr>
          <a:xfrm>
            <a:off x="8724900" y="365125"/>
            <a:ext cx="2628900" cy="5811838"/>
          </a:xfrm>
        </p:spPr>
        <p:txBody>
          <a:bodyPr vert="eaVert"/>
          <a:lstStyle/>
          <a:p>
            <a:r>
              <a:rPr lang="en-US"/>
              <a:t>Click to edit Master title style</a:t>
            </a:r>
            <a:endParaRPr lang="en-CA"/>
          </a:p>
        </p:txBody>
      </p:sp>
      <p:sp>
        <p:nvSpPr>
          <p:cNvPr id="3" name="Vertical Text Placeholder 2">
            <a:extLst>
              <a:ext uri="{FF2B5EF4-FFF2-40B4-BE49-F238E27FC236}">
                <a16:creationId xmlns:a16="http://schemas.microsoft.com/office/drawing/2014/main" id="{296252A6-000F-23B6-6342-02A68070B4AC}"/>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Date Placeholder 3">
            <a:extLst>
              <a:ext uri="{FF2B5EF4-FFF2-40B4-BE49-F238E27FC236}">
                <a16:creationId xmlns:a16="http://schemas.microsoft.com/office/drawing/2014/main" id="{55F36E8E-EFAB-4C5E-6B7C-C3CD07AFD853}"/>
              </a:ext>
            </a:extLst>
          </p:cNvPr>
          <p:cNvSpPr>
            <a:spLocks noGrp="1"/>
          </p:cNvSpPr>
          <p:nvPr>
            <p:ph type="dt" sz="half" idx="10"/>
          </p:nvPr>
        </p:nvSpPr>
        <p:spPr/>
        <p:txBody>
          <a:bodyPr/>
          <a:lstStyle/>
          <a:p>
            <a:fld id="{E5A30F0A-5C22-4880-8E7B-4336C2DE0B4F}" type="datetimeFigureOut">
              <a:rPr lang="en-CA" smtClean="0"/>
              <a:t>2024-05-31</a:t>
            </a:fld>
            <a:endParaRPr lang="en-CA" dirty="0"/>
          </a:p>
        </p:txBody>
      </p:sp>
      <p:sp>
        <p:nvSpPr>
          <p:cNvPr id="5" name="Footer Placeholder 4">
            <a:extLst>
              <a:ext uri="{FF2B5EF4-FFF2-40B4-BE49-F238E27FC236}">
                <a16:creationId xmlns:a16="http://schemas.microsoft.com/office/drawing/2014/main" id="{1C53E80B-CA20-E834-0A2B-59451AD6ED12}"/>
              </a:ext>
            </a:extLst>
          </p:cNvPr>
          <p:cNvSpPr>
            <a:spLocks noGrp="1"/>
          </p:cNvSpPr>
          <p:nvPr>
            <p:ph type="ftr" sz="quarter" idx="11"/>
          </p:nvPr>
        </p:nvSpPr>
        <p:spPr/>
        <p:txBody>
          <a:bodyPr/>
          <a:lstStyle/>
          <a:p>
            <a:endParaRPr lang="en-CA" dirty="0"/>
          </a:p>
        </p:txBody>
      </p:sp>
      <p:sp>
        <p:nvSpPr>
          <p:cNvPr id="6" name="Slide Number Placeholder 5">
            <a:extLst>
              <a:ext uri="{FF2B5EF4-FFF2-40B4-BE49-F238E27FC236}">
                <a16:creationId xmlns:a16="http://schemas.microsoft.com/office/drawing/2014/main" id="{FD3D1F0C-4000-CF55-E829-F57AD91CE7FD}"/>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285619445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C19FE7-1B01-90F6-F148-B1EEEBF80C12}"/>
              </a:ext>
            </a:extLst>
          </p:cNvPr>
          <p:cNvSpPr>
            <a:spLocks noGrp="1"/>
          </p:cNvSpPr>
          <p:nvPr>
            <p:ph type="title"/>
          </p:nvPr>
        </p:nvSpPr>
        <p:spPr/>
        <p:txBody>
          <a:bodyPr/>
          <a:lstStyle/>
          <a:p>
            <a:r>
              <a:rPr lang="en-US"/>
              <a:t>Click to edit Master title style</a:t>
            </a:r>
            <a:endParaRPr lang="en-CA"/>
          </a:p>
        </p:txBody>
      </p:sp>
      <p:sp>
        <p:nvSpPr>
          <p:cNvPr id="3" name="Content Placeholder 2">
            <a:extLst>
              <a:ext uri="{FF2B5EF4-FFF2-40B4-BE49-F238E27FC236}">
                <a16:creationId xmlns:a16="http://schemas.microsoft.com/office/drawing/2014/main" id="{0D0491E8-E6CD-40E0-25D4-7BEEE65F38BC}"/>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Date Placeholder 3">
            <a:extLst>
              <a:ext uri="{FF2B5EF4-FFF2-40B4-BE49-F238E27FC236}">
                <a16:creationId xmlns:a16="http://schemas.microsoft.com/office/drawing/2014/main" id="{615FBFE3-7825-B59E-F555-20B73E9B71D7}"/>
              </a:ext>
            </a:extLst>
          </p:cNvPr>
          <p:cNvSpPr>
            <a:spLocks noGrp="1"/>
          </p:cNvSpPr>
          <p:nvPr>
            <p:ph type="dt" sz="half" idx="10"/>
          </p:nvPr>
        </p:nvSpPr>
        <p:spPr/>
        <p:txBody>
          <a:bodyPr/>
          <a:lstStyle/>
          <a:p>
            <a:fld id="{E5A30F0A-5C22-4880-8E7B-4336C2DE0B4F}" type="datetimeFigureOut">
              <a:rPr lang="en-CA" smtClean="0"/>
              <a:t>2024-05-31</a:t>
            </a:fld>
            <a:endParaRPr lang="en-CA" dirty="0"/>
          </a:p>
        </p:txBody>
      </p:sp>
      <p:sp>
        <p:nvSpPr>
          <p:cNvPr id="5" name="Footer Placeholder 4">
            <a:extLst>
              <a:ext uri="{FF2B5EF4-FFF2-40B4-BE49-F238E27FC236}">
                <a16:creationId xmlns:a16="http://schemas.microsoft.com/office/drawing/2014/main" id="{5000BDA8-1AC2-4CEB-4A8B-0F41B2ACEDFC}"/>
              </a:ext>
            </a:extLst>
          </p:cNvPr>
          <p:cNvSpPr>
            <a:spLocks noGrp="1"/>
          </p:cNvSpPr>
          <p:nvPr>
            <p:ph type="ftr" sz="quarter" idx="11"/>
          </p:nvPr>
        </p:nvSpPr>
        <p:spPr/>
        <p:txBody>
          <a:bodyPr/>
          <a:lstStyle/>
          <a:p>
            <a:endParaRPr lang="en-CA" dirty="0"/>
          </a:p>
        </p:txBody>
      </p:sp>
      <p:sp>
        <p:nvSpPr>
          <p:cNvPr id="6" name="Slide Number Placeholder 5">
            <a:extLst>
              <a:ext uri="{FF2B5EF4-FFF2-40B4-BE49-F238E27FC236}">
                <a16:creationId xmlns:a16="http://schemas.microsoft.com/office/drawing/2014/main" id="{DD90E717-5DEF-F23E-D4D2-34632ACEE470}"/>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71167553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F8E1117-9DA1-5CC5-5223-634DD7C55E99}"/>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CA"/>
          </a:p>
        </p:txBody>
      </p:sp>
      <p:sp>
        <p:nvSpPr>
          <p:cNvPr id="3" name="Text Placeholder 2">
            <a:extLst>
              <a:ext uri="{FF2B5EF4-FFF2-40B4-BE49-F238E27FC236}">
                <a16:creationId xmlns:a16="http://schemas.microsoft.com/office/drawing/2014/main" id="{7DEFC768-E6E5-D095-5A56-D20F8997209D}"/>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106A0019-ED90-1C27-AE5B-B7E6A719D94C}"/>
              </a:ext>
            </a:extLst>
          </p:cNvPr>
          <p:cNvSpPr>
            <a:spLocks noGrp="1"/>
          </p:cNvSpPr>
          <p:nvPr>
            <p:ph type="dt" sz="half" idx="10"/>
          </p:nvPr>
        </p:nvSpPr>
        <p:spPr/>
        <p:txBody>
          <a:bodyPr/>
          <a:lstStyle/>
          <a:p>
            <a:fld id="{E5A30F0A-5C22-4880-8E7B-4336C2DE0B4F}" type="datetimeFigureOut">
              <a:rPr lang="en-CA" smtClean="0"/>
              <a:t>2024-05-31</a:t>
            </a:fld>
            <a:endParaRPr lang="en-CA" dirty="0"/>
          </a:p>
        </p:txBody>
      </p:sp>
      <p:sp>
        <p:nvSpPr>
          <p:cNvPr id="5" name="Footer Placeholder 4">
            <a:extLst>
              <a:ext uri="{FF2B5EF4-FFF2-40B4-BE49-F238E27FC236}">
                <a16:creationId xmlns:a16="http://schemas.microsoft.com/office/drawing/2014/main" id="{48CCBA62-86A0-F5D5-E03E-DF29D0DC8056}"/>
              </a:ext>
            </a:extLst>
          </p:cNvPr>
          <p:cNvSpPr>
            <a:spLocks noGrp="1"/>
          </p:cNvSpPr>
          <p:nvPr>
            <p:ph type="ftr" sz="quarter" idx="11"/>
          </p:nvPr>
        </p:nvSpPr>
        <p:spPr/>
        <p:txBody>
          <a:bodyPr/>
          <a:lstStyle/>
          <a:p>
            <a:endParaRPr lang="en-CA" dirty="0"/>
          </a:p>
        </p:txBody>
      </p:sp>
      <p:sp>
        <p:nvSpPr>
          <p:cNvPr id="6" name="Slide Number Placeholder 5">
            <a:extLst>
              <a:ext uri="{FF2B5EF4-FFF2-40B4-BE49-F238E27FC236}">
                <a16:creationId xmlns:a16="http://schemas.microsoft.com/office/drawing/2014/main" id="{9DE9EC28-9AF9-AE1C-A41C-C680DF3B9F4F}"/>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378856479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0DDAD61-6DE9-EBB5-6ADA-E1D6497FECF1}"/>
              </a:ext>
            </a:extLst>
          </p:cNvPr>
          <p:cNvSpPr>
            <a:spLocks noGrp="1"/>
          </p:cNvSpPr>
          <p:nvPr>
            <p:ph type="title"/>
          </p:nvPr>
        </p:nvSpPr>
        <p:spPr/>
        <p:txBody>
          <a:bodyPr/>
          <a:lstStyle/>
          <a:p>
            <a:r>
              <a:rPr lang="en-US"/>
              <a:t>Click to edit Master title style</a:t>
            </a:r>
            <a:endParaRPr lang="en-CA"/>
          </a:p>
        </p:txBody>
      </p:sp>
      <p:sp>
        <p:nvSpPr>
          <p:cNvPr id="3" name="Content Placeholder 2">
            <a:extLst>
              <a:ext uri="{FF2B5EF4-FFF2-40B4-BE49-F238E27FC236}">
                <a16:creationId xmlns:a16="http://schemas.microsoft.com/office/drawing/2014/main" id="{42FC305B-DD54-F2EF-3968-CC3971113DC5}"/>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Content Placeholder 3">
            <a:extLst>
              <a:ext uri="{FF2B5EF4-FFF2-40B4-BE49-F238E27FC236}">
                <a16:creationId xmlns:a16="http://schemas.microsoft.com/office/drawing/2014/main" id="{8DD0199F-587C-290A-27EA-0DA8590E9052}"/>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5" name="Date Placeholder 4">
            <a:extLst>
              <a:ext uri="{FF2B5EF4-FFF2-40B4-BE49-F238E27FC236}">
                <a16:creationId xmlns:a16="http://schemas.microsoft.com/office/drawing/2014/main" id="{5108AD48-6E48-255E-BC85-3B73DD10D6AC}"/>
              </a:ext>
            </a:extLst>
          </p:cNvPr>
          <p:cNvSpPr>
            <a:spLocks noGrp="1"/>
          </p:cNvSpPr>
          <p:nvPr>
            <p:ph type="dt" sz="half" idx="10"/>
          </p:nvPr>
        </p:nvSpPr>
        <p:spPr/>
        <p:txBody>
          <a:bodyPr/>
          <a:lstStyle/>
          <a:p>
            <a:fld id="{E5A30F0A-5C22-4880-8E7B-4336C2DE0B4F}" type="datetimeFigureOut">
              <a:rPr lang="en-CA" smtClean="0"/>
              <a:t>2024-05-31</a:t>
            </a:fld>
            <a:endParaRPr lang="en-CA" dirty="0"/>
          </a:p>
        </p:txBody>
      </p:sp>
      <p:sp>
        <p:nvSpPr>
          <p:cNvPr id="6" name="Footer Placeholder 5">
            <a:extLst>
              <a:ext uri="{FF2B5EF4-FFF2-40B4-BE49-F238E27FC236}">
                <a16:creationId xmlns:a16="http://schemas.microsoft.com/office/drawing/2014/main" id="{394FE33A-6771-A138-D06E-C52DB9BE4C53}"/>
              </a:ext>
            </a:extLst>
          </p:cNvPr>
          <p:cNvSpPr>
            <a:spLocks noGrp="1"/>
          </p:cNvSpPr>
          <p:nvPr>
            <p:ph type="ftr" sz="quarter" idx="11"/>
          </p:nvPr>
        </p:nvSpPr>
        <p:spPr/>
        <p:txBody>
          <a:bodyPr/>
          <a:lstStyle/>
          <a:p>
            <a:endParaRPr lang="en-CA" dirty="0"/>
          </a:p>
        </p:txBody>
      </p:sp>
      <p:sp>
        <p:nvSpPr>
          <p:cNvPr id="7" name="Slide Number Placeholder 6">
            <a:extLst>
              <a:ext uri="{FF2B5EF4-FFF2-40B4-BE49-F238E27FC236}">
                <a16:creationId xmlns:a16="http://schemas.microsoft.com/office/drawing/2014/main" id="{1A5A3719-7387-F9F1-01D7-9515C2692D1B}"/>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319146945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FFF8BBC-FEE7-C2B1-419C-E1ACF522F749}"/>
              </a:ext>
            </a:extLst>
          </p:cNvPr>
          <p:cNvSpPr>
            <a:spLocks noGrp="1"/>
          </p:cNvSpPr>
          <p:nvPr>
            <p:ph type="title"/>
          </p:nvPr>
        </p:nvSpPr>
        <p:spPr>
          <a:xfrm>
            <a:off x="839788" y="365125"/>
            <a:ext cx="10515600" cy="1325563"/>
          </a:xfrm>
        </p:spPr>
        <p:txBody>
          <a:bodyPr/>
          <a:lstStyle/>
          <a:p>
            <a:r>
              <a:rPr lang="en-US"/>
              <a:t>Click to edit Master title style</a:t>
            </a:r>
            <a:endParaRPr lang="en-CA"/>
          </a:p>
        </p:txBody>
      </p:sp>
      <p:sp>
        <p:nvSpPr>
          <p:cNvPr id="3" name="Text Placeholder 2">
            <a:extLst>
              <a:ext uri="{FF2B5EF4-FFF2-40B4-BE49-F238E27FC236}">
                <a16:creationId xmlns:a16="http://schemas.microsoft.com/office/drawing/2014/main" id="{4689615E-0D54-72B7-E9D5-16840B6A9326}"/>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7B8DA0F1-DB8E-ECCA-B6FD-FFB72947CDC0}"/>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5" name="Text Placeholder 4">
            <a:extLst>
              <a:ext uri="{FF2B5EF4-FFF2-40B4-BE49-F238E27FC236}">
                <a16:creationId xmlns:a16="http://schemas.microsoft.com/office/drawing/2014/main" id="{4BC6897F-1D66-6B56-9609-097B9947B7E4}"/>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F8D851D9-2065-D525-748A-6CC3406AB123}"/>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7" name="Date Placeholder 6">
            <a:extLst>
              <a:ext uri="{FF2B5EF4-FFF2-40B4-BE49-F238E27FC236}">
                <a16:creationId xmlns:a16="http://schemas.microsoft.com/office/drawing/2014/main" id="{9919193D-B180-D7FC-0357-8B3714CBEA37}"/>
              </a:ext>
            </a:extLst>
          </p:cNvPr>
          <p:cNvSpPr>
            <a:spLocks noGrp="1"/>
          </p:cNvSpPr>
          <p:nvPr>
            <p:ph type="dt" sz="half" idx="10"/>
          </p:nvPr>
        </p:nvSpPr>
        <p:spPr/>
        <p:txBody>
          <a:bodyPr/>
          <a:lstStyle/>
          <a:p>
            <a:fld id="{E5A30F0A-5C22-4880-8E7B-4336C2DE0B4F}" type="datetimeFigureOut">
              <a:rPr lang="en-CA" smtClean="0"/>
              <a:t>2024-05-31</a:t>
            </a:fld>
            <a:endParaRPr lang="en-CA" dirty="0"/>
          </a:p>
        </p:txBody>
      </p:sp>
      <p:sp>
        <p:nvSpPr>
          <p:cNvPr id="8" name="Footer Placeholder 7">
            <a:extLst>
              <a:ext uri="{FF2B5EF4-FFF2-40B4-BE49-F238E27FC236}">
                <a16:creationId xmlns:a16="http://schemas.microsoft.com/office/drawing/2014/main" id="{BC16BEE6-1FA8-7272-85F6-D176986E976D}"/>
              </a:ext>
            </a:extLst>
          </p:cNvPr>
          <p:cNvSpPr>
            <a:spLocks noGrp="1"/>
          </p:cNvSpPr>
          <p:nvPr>
            <p:ph type="ftr" sz="quarter" idx="11"/>
          </p:nvPr>
        </p:nvSpPr>
        <p:spPr/>
        <p:txBody>
          <a:bodyPr/>
          <a:lstStyle/>
          <a:p>
            <a:endParaRPr lang="en-CA" dirty="0"/>
          </a:p>
        </p:txBody>
      </p:sp>
      <p:sp>
        <p:nvSpPr>
          <p:cNvPr id="9" name="Slide Number Placeholder 8">
            <a:extLst>
              <a:ext uri="{FF2B5EF4-FFF2-40B4-BE49-F238E27FC236}">
                <a16:creationId xmlns:a16="http://schemas.microsoft.com/office/drawing/2014/main" id="{CDB7BE65-C341-6219-6448-3076209E50E4}"/>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102130401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95757A-4550-0140-B1C8-E1F372E2CE8F}"/>
              </a:ext>
            </a:extLst>
          </p:cNvPr>
          <p:cNvSpPr>
            <a:spLocks noGrp="1"/>
          </p:cNvSpPr>
          <p:nvPr>
            <p:ph type="title"/>
          </p:nvPr>
        </p:nvSpPr>
        <p:spPr/>
        <p:txBody>
          <a:bodyPr/>
          <a:lstStyle/>
          <a:p>
            <a:r>
              <a:rPr lang="en-US"/>
              <a:t>Click to edit Master title style</a:t>
            </a:r>
            <a:endParaRPr lang="en-CA"/>
          </a:p>
        </p:txBody>
      </p:sp>
      <p:sp>
        <p:nvSpPr>
          <p:cNvPr id="3" name="Date Placeholder 2">
            <a:extLst>
              <a:ext uri="{FF2B5EF4-FFF2-40B4-BE49-F238E27FC236}">
                <a16:creationId xmlns:a16="http://schemas.microsoft.com/office/drawing/2014/main" id="{DE2F2EA0-C197-E265-1839-9F1DC1DF18B9}"/>
              </a:ext>
            </a:extLst>
          </p:cNvPr>
          <p:cNvSpPr>
            <a:spLocks noGrp="1"/>
          </p:cNvSpPr>
          <p:nvPr>
            <p:ph type="dt" sz="half" idx="10"/>
          </p:nvPr>
        </p:nvSpPr>
        <p:spPr/>
        <p:txBody>
          <a:bodyPr/>
          <a:lstStyle/>
          <a:p>
            <a:fld id="{E5A30F0A-5C22-4880-8E7B-4336C2DE0B4F}" type="datetimeFigureOut">
              <a:rPr lang="en-CA" smtClean="0"/>
              <a:t>2024-05-31</a:t>
            </a:fld>
            <a:endParaRPr lang="en-CA" dirty="0"/>
          </a:p>
        </p:txBody>
      </p:sp>
      <p:sp>
        <p:nvSpPr>
          <p:cNvPr id="4" name="Footer Placeholder 3">
            <a:extLst>
              <a:ext uri="{FF2B5EF4-FFF2-40B4-BE49-F238E27FC236}">
                <a16:creationId xmlns:a16="http://schemas.microsoft.com/office/drawing/2014/main" id="{207B842A-0ED4-79DD-BD92-D5DBED9113A7}"/>
              </a:ext>
            </a:extLst>
          </p:cNvPr>
          <p:cNvSpPr>
            <a:spLocks noGrp="1"/>
          </p:cNvSpPr>
          <p:nvPr>
            <p:ph type="ftr" sz="quarter" idx="11"/>
          </p:nvPr>
        </p:nvSpPr>
        <p:spPr/>
        <p:txBody>
          <a:bodyPr/>
          <a:lstStyle/>
          <a:p>
            <a:endParaRPr lang="en-CA" dirty="0"/>
          </a:p>
        </p:txBody>
      </p:sp>
      <p:sp>
        <p:nvSpPr>
          <p:cNvPr id="5" name="Slide Number Placeholder 4">
            <a:extLst>
              <a:ext uri="{FF2B5EF4-FFF2-40B4-BE49-F238E27FC236}">
                <a16:creationId xmlns:a16="http://schemas.microsoft.com/office/drawing/2014/main" id="{149F29B7-CF09-C8EA-AE7C-BCFD6E8E2E4A}"/>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39543503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1949CF4-656F-CF14-BEE9-A6A102BD6305}"/>
              </a:ext>
            </a:extLst>
          </p:cNvPr>
          <p:cNvSpPr>
            <a:spLocks noGrp="1"/>
          </p:cNvSpPr>
          <p:nvPr>
            <p:ph type="dt" sz="half" idx="10"/>
          </p:nvPr>
        </p:nvSpPr>
        <p:spPr/>
        <p:txBody>
          <a:bodyPr/>
          <a:lstStyle/>
          <a:p>
            <a:fld id="{E5A30F0A-5C22-4880-8E7B-4336C2DE0B4F}" type="datetimeFigureOut">
              <a:rPr lang="en-CA" smtClean="0"/>
              <a:t>2024-05-31</a:t>
            </a:fld>
            <a:endParaRPr lang="en-CA" dirty="0"/>
          </a:p>
        </p:txBody>
      </p:sp>
      <p:sp>
        <p:nvSpPr>
          <p:cNvPr id="3" name="Footer Placeholder 2">
            <a:extLst>
              <a:ext uri="{FF2B5EF4-FFF2-40B4-BE49-F238E27FC236}">
                <a16:creationId xmlns:a16="http://schemas.microsoft.com/office/drawing/2014/main" id="{42EF1C33-96D4-5C9D-425F-A180CF051A66}"/>
              </a:ext>
            </a:extLst>
          </p:cNvPr>
          <p:cNvSpPr>
            <a:spLocks noGrp="1"/>
          </p:cNvSpPr>
          <p:nvPr>
            <p:ph type="ftr" sz="quarter" idx="11"/>
          </p:nvPr>
        </p:nvSpPr>
        <p:spPr/>
        <p:txBody>
          <a:bodyPr/>
          <a:lstStyle/>
          <a:p>
            <a:endParaRPr lang="en-CA" dirty="0"/>
          </a:p>
        </p:txBody>
      </p:sp>
      <p:sp>
        <p:nvSpPr>
          <p:cNvPr id="4" name="Slide Number Placeholder 3">
            <a:extLst>
              <a:ext uri="{FF2B5EF4-FFF2-40B4-BE49-F238E27FC236}">
                <a16:creationId xmlns:a16="http://schemas.microsoft.com/office/drawing/2014/main" id="{C1C51F32-7907-CB00-0F28-D06C195F3C94}"/>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364836130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714871-DF69-5D11-1A4B-F013C5594CEC}"/>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CA"/>
          </a:p>
        </p:txBody>
      </p:sp>
      <p:sp>
        <p:nvSpPr>
          <p:cNvPr id="3" name="Content Placeholder 2">
            <a:extLst>
              <a:ext uri="{FF2B5EF4-FFF2-40B4-BE49-F238E27FC236}">
                <a16:creationId xmlns:a16="http://schemas.microsoft.com/office/drawing/2014/main" id="{2BBB37CF-AD1D-DF03-D104-6F39C4AFA7A3}"/>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Text Placeholder 3">
            <a:extLst>
              <a:ext uri="{FF2B5EF4-FFF2-40B4-BE49-F238E27FC236}">
                <a16:creationId xmlns:a16="http://schemas.microsoft.com/office/drawing/2014/main" id="{20F851CC-6B10-F2D6-D4C7-8F5AFA1DDEDA}"/>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CFB6A8A5-271B-8B24-6043-1C60C29E4742}"/>
              </a:ext>
            </a:extLst>
          </p:cNvPr>
          <p:cNvSpPr>
            <a:spLocks noGrp="1"/>
          </p:cNvSpPr>
          <p:nvPr>
            <p:ph type="dt" sz="half" idx="10"/>
          </p:nvPr>
        </p:nvSpPr>
        <p:spPr/>
        <p:txBody>
          <a:bodyPr/>
          <a:lstStyle/>
          <a:p>
            <a:fld id="{E5A30F0A-5C22-4880-8E7B-4336C2DE0B4F}" type="datetimeFigureOut">
              <a:rPr lang="en-CA" smtClean="0"/>
              <a:t>2024-05-31</a:t>
            </a:fld>
            <a:endParaRPr lang="en-CA" dirty="0"/>
          </a:p>
        </p:txBody>
      </p:sp>
      <p:sp>
        <p:nvSpPr>
          <p:cNvPr id="6" name="Footer Placeholder 5">
            <a:extLst>
              <a:ext uri="{FF2B5EF4-FFF2-40B4-BE49-F238E27FC236}">
                <a16:creationId xmlns:a16="http://schemas.microsoft.com/office/drawing/2014/main" id="{8E37F47F-AAB6-1AD0-EF40-3B851411D58E}"/>
              </a:ext>
            </a:extLst>
          </p:cNvPr>
          <p:cNvSpPr>
            <a:spLocks noGrp="1"/>
          </p:cNvSpPr>
          <p:nvPr>
            <p:ph type="ftr" sz="quarter" idx="11"/>
          </p:nvPr>
        </p:nvSpPr>
        <p:spPr/>
        <p:txBody>
          <a:bodyPr/>
          <a:lstStyle/>
          <a:p>
            <a:endParaRPr lang="en-CA" dirty="0"/>
          </a:p>
        </p:txBody>
      </p:sp>
      <p:sp>
        <p:nvSpPr>
          <p:cNvPr id="7" name="Slide Number Placeholder 6">
            <a:extLst>
              <a:ext uri="{FF2B5EF4-FFF2-40B4-BE49-F238E27FC236}">
                <a16:creationId xmlns:a16="http://schemas.microsoft.com/office/drawing/2014/main" id="{39C20A06-B021-D6BF-047F-B3E24AA4210D}"/>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298526237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244C9E0-1C74-C01D-23F5-42915E6154B3}"/>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CA"/>
          </a:p>
        </p:txBody>
      </p:sp>
      <p:sp>
        <p:nvSpPr>
          <p:cNvPr id="3" name="Picture Placeholder 2">
            <a:extLst>
              <a:ext uri="{FF2B5EF4-FFF2-40B4-BE49-F238E27FC236}">
                <a16:creationId xmlns:a16="http://schemas.microsoft.com/office/drawing/2014/main" id="{71E3F224-5C71-E072-6E23-1A75886EAEE3}"/>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CA" dirty="0"/>
          </a:p>
        </p:txBody>
      </p:sp>
      <p:sp>
        <p:nvSpPr>
          <p:cNvPr id="4" name="Text Placeholder 3">
            <a:extLst>
              <a:ext uri="{FF2B5EF4-FFF2-40B4-BE49-F238E27FC236}">
                <a16:creationId xmlns:a16="http://schemas.microsoft.com/office/drawing/2014/main" id="{6D5DF314-9609-A406-1F1F-294E1B379353}"/>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6B1FD6A7-BA0E-4CCC-B8C7-251F548F96B7}"/>
              </a:ext>
            </a:extLst>
          </p:cNvPr>
          <p:cNvSpPr>
            <a:spLocks noGrp="1"/>
          </p:cNvSpPr>
          <p:nvPr>
            <p:ph type="dt" sz="half" idx="10"/>
          </p:nvPr>
        </p:nvSpPr>
        <p:spPr/>
        <p:txBody>
          <a:bodyPr/>
          <a:lstStyle/>
          <a:p>
            <a:fld id="{E5A30F0A-5C22-4880-8E7B-4336C2DE0B4F}" type="datetimeFigureOut">
              <a:rPr lang="en-CA" smtClean="0"/>
              <a:t>2024-05-31</a:t>
            </a:fld>
            <a:endParaRPr lang="en-CA" dirty="0"/>
          </a:p>
        </p:txBody>
      </p:sp>
      <p:sp>
        <p:nvSpPr>
          <p:cNvPr id="6" name="Footer Placeholder 5">
            <a:extLst>
              <a:ext uri="{FF2B5EF4-FFF2-40B4-BE49-F238E27FC236}">
                <a16:creationId xmlns:a16="http://schemas.microsoft.com/office/drawing/2014/main" id="{8B4F4E02-0695-1162-6B6A-51B2B0066565}"/>
              </a:ext>
            </a:extLst>
          </p:cNvPr>
          <p:cNvSpPr>
            <a:spLocks noGrp="1"/>
          </p:cNvSpPr>
          <p:nvPr>
            <p:ph type="ftr" sz="quarter" idx="11"/>
          </p:nvPr>
        </p:nvSpPr>
        <p:spPr/>
        <p:txBody>
          <a:bodyPr/>
          <a:lstStyle/>
          <a:p>
            <a:endParaRPr lang="en-CA" dirty="0"/>
          </a:p>
        </p:txBody>
      </p:sp>
      <p:sp>
        <p:nvSpPr>
          <p:cNvPr id="7" name="Slide Number Placeholder 6">
            <a:extLst>
              <a:ext uri="{FF2B5EF4-FFF2-40B4-BE49-F238E27FC236}">
                <a16:creationId xmlns:a16="http://schemas.microsoft.com/office/drawing/2014/main" id="{349A3E01-C777-EEE3-84DB-3B12F581972E}"/>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314720748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B1269A1A-F4AF-5FD3-CA79-D93AE125EE93}"/>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CA"/>
          </a:p>
        </p:txBody>
      </p:sp>
      <p:sp>
        <p:nvSpPr>
          <p:cNvPr id="3" name="Text Placeholder 2">
            <a:extLst>
              <a:ext uri="{FF2B5EF4-FFF2-40B4-BE49-F238E27FC236}">
                <a16:creationId xmlns:a16="http://schemas.microsoft.com/office/drawing/2014/main" id="{691813F4-4B81-4556-6C59-BEFA513B6EFF}"/>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Date Placeholder 3">
            <a:extLst>
              <a:ext uri="{FF2B5EF4-FFF2-40B4-BE49-F238E27FC236}">
                <a16:creationId xmlns:a16="http://schemas.microsoft.com/office/drawing/2014/main" id="{349ADAD8-7BB1-54A4-130D-EDCD16983854}"/>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5A30F0A-5C22-4880-8E7B-4336C2DE0B4F}" type="datetimeFigureOut">
              <a:rPr lang="en-CA" smtClean="0"/>
              <a:t>2024-05-31</a:t>
            </a:fld>
            <a:endParaRPr lang="en-CA" dirty="0"/>
          </a:p>
        </p:txBody>
      </p:sp>
      <p:sp>
        <p:nvSpPr>
          <p:cNvPr id="5" name="Footer Placeholder 4">
            <a:extLst>
              <a:ext uri="{FF2B5EF4-FFF2-40B4-BE49-F238E27FC236}">
                <a16:creationId xmlns:a16="http://schemas.microsoft.com/office/drawing/2014/main" id="{5D119A1B-D16E-9943-AE78-B140B7DA47AA}"/>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CA" dirty="0"/>
          </a:p>
        </p:txBody>
      </p:sp>
      <p:sp>
        <p:nvSpPr>
          <p:cNvPr id="6" name="Slide Number Placeholder 5">
            <a:extLst>
              <a:ext uri="{FF2B5EF4-FFF2-40B4-BE49-F238E27FC236}">
                <a16:creationId xmlns:a16="http://schemas.microsoft.com/office/drawing/2014/main" id="{968AA276-4DD8-19B8-E025-E98C9E5E619F}"/>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3C6B8E0-2746-4AC5-A99D-1C73BF4D8DDD}" type="slidenum">
              <a:rPr lang="en-CA" smtClean="0"/>
              <a:t>‹#›</a:t>
            </a:fld>
            <a:endParaRPr lang="en-CA" dirty="0"/>
          </a:p>
        </p:txBody>
      </p:sp>
    </p:spTree>
    <p:extLst>
      <p:ext uri="{BB962C8B-B14F-4D97-AF65-F5344CB8AC3E}">
        <p14:creationId xmlns:p14="http://schemas.microsoft.com/office/powerpoint/2010/main" val="1203968370"/>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image" Target="../media/image12.png"/><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 name="Picture 3">
            <a:extLst>
              <a:ext uri="{FF2B5EF4-FFF2-40B4-BE49-F238E27FC236}">
                <a16:creationId xmlns:a16="http://schemas.microsoft.com/office/drawing/2014/main" id="{AF4B7500-5866-5B63-5C6F-14E2AD98278F}"/>
              </a:ext>
            </a:extLst>
          </p:cNvPr>
          <p:cNvPicPr>
            <a:picLocks noChangeAspect="1"/>
          </p:cNvPicPr>
          <p:nvPr/>
        </p:nvPicPr>
        <p:blipFill>
          <a:blip r:embed="rId2"/>
          <a:stretch>
            <a:fillRect/>
          </a:stretch>
        </p:blipFill>
        <p:spPr>
          <a:xfrm>
            <a:off x="7184457" y="409159"/>
            <a:ext cx="4730214" cy="4110030"/>
          </a:xfrm>
          <a:prstGeom prst="rect">
            <a:avLst/>
          </a:prstGeom>
        </p:spPr>
      </p:pic>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466227" y="2519173"/>
            <a:ext cx="6255055" cy="3147578"/>
          </a:xfrm>
        </p:spPr>
        <p:txBody>
          <a:bodyPr anchor="ctr">
            <a:normAutofit/>
          </a:bodyPr>
          <a:lstStyle/>
          <a:p>
            <a:pPr algn="l">
              <a:lnSpc>
                <a:spcPct val="100000"/>
              </a:lnSpc>
              <a:spcBef>
                <a:spcPts val="0"/>
              </a:spcBef>
            </a:pPr>
            <a:r>
              <a:rPr lang="en-CA" sz="2400" b="1" i="0" u="none" strike="noStrike" kern="1200" baseline="0" dirty="0">
                <a:solidFill>
                  <a:srgbClr val="000000"/>
                </a:solidFill>
                <a:latin typeface="Arial" panose="020B0604020202020204" pitchFamily="34" charset="0"/>
              </a:rPr>
              <a:t>OCA </a:t>
            </a:r>
            <a:r>
              <a:rPr lang="en-CA" sz="2400" b="1" dirty="0">
                <a:solidFill>
                  <a:srgbClr val="000000"/>
                </a:solidFill>
                <a:latin typeface="Arial" panose="020B0604020202020204" pitchFamily="34" charset="0"/>
              </a:rPr>
              <a:t>continues to want</a:t>
            </a:r>
            <a:r>
              <a:rPr lang="en-CA" sz="2400" b="1" i="0" u="none" strike="noStrike" kern="1200" baseline="0" dirty="0">
                <a:solidFill>
                  <a:srgbClr val="000000"/>
                </a:solidFill>
                <a:latin typeface="Arial" panose="020B0604020202020204" pitchFamily="34" charset="0"/>
              </a:rPr>
              <a:t> to work with Council, the Town’s Planning Department and its development consultants, and the developers to make Midtown an area with which the whole community can be proud.</a:t>
            </a:r>
          </a:p>
          <a:p>
            <a:pPr algn="l"/>
            <a:endParaRPr lang="en-CA" dirty="0">
              <a:solidFill>
                <a:schemeClr val="tx2"/>
              </a:solidFill>
            </a:endParaRPr>
          </a:p>
        </p:txBody>
      </p:sp>
    </p:spTree>
    <p:extLst>
      <p:ext uri="{BB962C8B-B14F-4D97-AF65-F5344CB8AC3E}">
        <p14:creationId xmlns:p14="http://schemas.microsoft.com/office/powerpoint/2010/main" val="46047079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1210130" y="635250"/>
            <a:ext cx="9522248" cy="4478343"/>
          </a:xfrm>
        </p:spPr>
        <p:txBody>
          <a:bodyPr anchor="ctr">
            <a:normAutofit/>
          </a:bodyPr>
          <a:lstStyle/>
          <a:p>
            <a:r>
              <a:rPr lang="en-US" sz="3000" b="1" dirty="0">
                <a:latin typeface="Arial" panose="020B0604020202020204" pitchFamily="34" charset="0"/>
                <a:cs typeface="Arial" panose="020B0604020202020204" pitchFamily="34" charset="0"/>
              </a:rPr>
              <a:t>HEALTH CARE CRISIS LOOMING</a:t>
            </a:r>
          </a:p>
          <a:p>
            <a:endParaRPr lang="en-US" sz="5600"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algn="l"/>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ABC66735-3DA1-ED82-5F73-E393E183738F}"/>
              </a:ext>
            </a:extLst>
          </p:cNvPr>
          <p:cNvSpPr txBox="1"/>
          <p:nvPr/>
        </p:nvSpPr>
        <p:spPr>
          <a:xfrm>
            <a:off x="776213" y="1660226"/>
            <a:ext cx="7062110" cy="3970318"/>
          </a:xfrm>
          <a:prstGeom prst="rect">
            <a:avLst/>
          </a:prstGeom>
          <a:noFill/>
        </p:spPr>
        <p:txBody>
          <a:bodyPr wrap="square">
            <a:spAutoFit/>
          </a:bodyPr>
          <a:lstStyle/>
          <a:p>
            <a:pPr marL="457200" indent="-457200">
              <a:buFont typeface="Arial" panose="020B0604020202020204" pitchFamily="34" charset="0"/>
              <a:buChar char="•"/>
            </a:pPr>
            <a:r>
              <a:rPr lang="en-US" sz="1800" b="1" dirty="0">
                <a:latin typeface="Arial" panose="020B0604020202020204" pitchFamily="34" charset="0"/>
                <a:cs typeface="Arial" panose="020B0604020202020204" pitchFamily="34" charset="0"/>
              </a:rPr>
              <a:t>Oakville Trafalgar Memorial Hospital was opened 9 years ago and is now operating at full capacity (Google</a:t>
            </a:r>
          </a:p>
          <a:p>
            <a:r>
              <a:rPr lang="en-US" sz="1800" b="1" dirty="0">
                <a:latin typeface="Arial" panose="020B0604020202020204" pitchFamily="34" charset="0"/>
                <a:cs typeface="Arial" panose="020B0604020202020204" pitchFamily="34" charset="0"/>
              </a:rPr>
              <a:t>       rating of 2.9).</a:t>
            </a:r>
          </a:p>
          <a:p>
            <a:endParaRPr lang="en-US" sz="1800" b="1" dirty="0">
              <a:latin typeface="Arial" panose="020B0604020202020204" pitchFamily="34" charset="0"/>
              <a:cs typeface="Arial" panose="020B0604020202020204" pitchFamily="34" charset="0"/>
            </a:endParaRPr>
          </a:p>
          <a:p>
            <a:pPr marL="742950" lvl="1" indent="-285750">
              <a:buFont typeface="Courier New" panose="02070309020205020404" pitchFamily="49" charset="0"/>
              <a:buChar char="o"/>
            </a:pPr>
            <a:r>
              <a:rPr lang="en-US" b="1" dirty="0">
                <a:latin typeface="Arial" panose="020B0604020202020204" pitchFamily="34" charset="0"/>
                <a:cs typeface="Arial" panose="020B0604020202020204" pitchFamily="34" charset="0"/>
              </a:rPr>
              <a:t>Emergency facilities are fully stretched with an average wait time for patients between 4 and 12 hours.</a:t>
            </a:r>
          </a:p>
          <a:p>
            <a:pPr lvl="1"/>
            <a:endParaRPr lang="en-US" b="1" dirty="0">
              <a:latin typeface="Arial" panose="020B0604020202020204" pitchFamily="34" charset="0"/>
              <a:cs typeface="Arial" panose="020B0604020202020204" pitchFamily="34" charset="0"/>
            </a:endParaRPr>
          </a:p>
          <a:p>
            <a:pPr marL="742950" lvl="1" indent="-285750">
              <a:buFont typeface="Courier New" panose="02070309020205020404" pitchFamily="49" charset="0"/>
              <a:buChar char="o"/>
            </a:pPr>
            <a:r>
              <a:rPr lang="en-US" b="1" dirty="0">
                <a:latin typeface="Arial" panose="020B0604020202020204" pitchFamily="34" charset="0"/>
                <a:cs typeface="Arial" panose="020B0604020202020204" pitchFamily="34" charset="0"/>
              </a:rPr>
              <a:t>Bed capacity is already under severe pressure with many surgical patients being asked to vacate their bed before they have properly recovered from major surgery.</a:t>
            </a:r>
          </a:p>
          <a:p>
            <a:endParaRPr lang="en-US" sz="1800" b="1" dirty="0">
              <a:latin typeface="Arial" panose="020B0604020202020204" pitchFamily="34" charset="0"/>
              <a:cs typeface="Arial" panose="020B0604020202020204" pitchFamily="34" charset="0"/>
            </a:endParaRPr>
          </a:p>
          <a:p>
            <a:pPr marL="742950" lvl="1" indent="-285750">
              <a:buFont typeface="Courier New" panose="02070309020205020404" pitchFamily="49" charset="0"/>
              <a:buChar char="o"/>
            </a:pPr>
            <a:r>
              <a:rPr lang="en-US" b="1" dirty="0">
                <a:latin typeface="Arial" panose="020B0604020202020204" pitchFamily="34" charset="0"/>
                <a:cs typeface="Arial" panose="020B0604020202020204" pitchFamily="34" charset="0"/>
              </a:rPr>
              <a:t>There are an inadequate number of doctors and nurses to meet the current health demands.</a:t>
            </a:r>
          </a:p>
        </p:txBody>
      </p:sp>
      <p:pic>
        <p:nvPicPr>
          <p:cNvPr id="3074" name="Picture 2" descr="Image result for ER WAITING CARTOON">
            <a:extLst>
              <a:ext uri="{FF2B5EF4-FFF2-40B4-BE49-F238E27FC236}">
                <a16:creationId xmlns:a16="http://schemas.microsoft.com/office/drawing/2014/main" id="{A98FBF6B-87F3-E92D-7B45-0B9DB3DD25E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441862" y="1923068"/>
            <a:ext cx="3499876" cy="382577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4680707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1231353" y="514845"/>
            <a:ext cx="9522248" cy="4478343"/>
          </a:xfrm>
        </p:spPr>
        <p:txBody>
          <a:bodyPr anchor="ctr">
            <a:normAutofit/>
          </a:bodyPr>
          <a:lstStyle/>
          <a:p>
            <a:r>
              <a:rPr lang="en-US" sz="3000" b="1" dirty="0">
                <a:latin typeface="Arial" panose="020B0604020202020204" pitchFamily="34" charset="0"/>
                <a:cs typeface="Arial" panose="020B0604020202020204" pitchFamily="34" charset="0"/>
              </a:rPr>
              <a:t>HIGH DENSITY</a:t>
            </a:r>
          </a:p>
          <a:p>
            <a:endParaRPr lang="en-US" sz="5600"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algn="l"/>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ABC66735-3DA1-ED82-5F73-E393E183738F}"/>
              </a:ext>
            </a:extLst>
          </p:cNvPr>
          <p:cNvSpPr txBox="1"/>
          <p:nvPr/>
        </p:nvSpPr>
        <p:spPr>
          <a:xfrm>
            <a:off x="790418" y="1509399"/>
            <a:ext cx="11206809" cy="5934189"/>
          </a:xfrm>
          <a:prstGeom prst="rect">
            <a:avLst/>
          </a:prstGeom>
          <a:noFill/>
        </p:spPr>
        <p:txBody>
          <a:bodyPr wrap="square">
            <a:spAutoFit/>
          </a:bodyPr>
          <a:lstStyle/>
          <a:p>
            <a:pPr marL="285750" indent="-285750">
              <a:buFont typeface="Arial" panose="020B0604020202020204" pitchFamily="34" charset="0"/>
              <a:buChar char="•"/>
            </a:pPr>
            <a:r>
              <a:rPr lang="en-US" sz="1800" b="1" i="0" dirty="0">
                <a:solidFill>
                  <a:srgbClr val="212529"/>
                </a:solidFill>
                <a:effectLst/>
                <a:latin typeface="Arial" panose="020B0604020202020204" pitchFamily="34" charset="0"/>
                <a:cs typeface="Arial" panose="020B0604020202020204" pitchFamily="34" charset="0"/>
              </a:rPr>
              <a:t>35,000 residents and jobs</a:t>
            </a:r>
          </a:p>
          <a:p>
            <a:endParaRPr lang="en-US" sz="1800" b="1" i="0" dirty="0">
              <a:solidFill>
                <a:srgbClr val="212529"/>
              </a:solidFill>
              <a:effectLst/>
              <a:latin typeface="Arial" panose="020B0604020202020204" pitchFamily="34" charset="0"/>
              <a:cs typeface="Arial" panose="020B0604020202020204" pitchFamily="34" charset="0"/>
            </a:endParaRPr>
          </a:p>
          <a:p>
            <a:pPr marL="285750" indent="-285750">
              <a:buFont typeface="Arial" panose="020B0604020202020204" pitchFamily="34" charset="0"/>
              <a:buChar char="•"/>
            </a:pPr>
            <a:r>
              <a:rPr lang="en-US" sz="1800" b="1" i="0" dirty="0">
                <a:solidFill>
                  <a:srgbClr val="212529"/>
                </a:solidFill>
                <a:effectLst/>
                <a:latin typeface="Arial" panose="020B0604020202020204" pitchFamily="34" charset="0"/>
                <a:cs typeface="Arial" panose="020B0604020202020204" pitchFamily="34" charset="0"/>
              </a:rPr>
              <a:t>Do people want to buy and live in high rise condominiums? Since the pandemic residents are looking for space.</a:t>
            </a:r>
          </a:p>
          <a:p>
            <a:endParaRPr lang="en-US" sz="1800" b="1" i="0" dirty="0">
              <a:solidFill>
                <a:srgbClr val="212529"/>
              </a:solidFill>
              <a:effectLst/>
              <a:latin typeface="Arial" panose="020B0604020202020204" pitchFamily="34" charset="0"/>
              <a:cs typeface="Arial" panose="020B0604020202020204" pitchFamily="34" charset="0"/>
            </a:endParaRPr>
          </a:p>
          <a:p>
            <a:pPr marL="285750" indent="-285750">
              <a:buFont typeface="Arial" panose="020B0604020202020204" pitchFamily="34" charset="0"/>
              <a:buChar char="•"/>
            </a:pPr>
            <a:r>
              <a:rPr lang="en-US" sz="1800" b="1" i="0" dirty="0">
                <a:solidFill>
                  <a:srgbClr val="212529"/>
                </a:solidFill>
                <a:effectLst/>
                <a:latin typeface="Arial" panose="020B0604020202020204" pitchFamily="34" charset="0"/>
                <a:cs typeface="Arial" panose="020B0604020202020204" pitchFamily="34" charset="0"/>
              </a:rPr>
              <a:t>Full facilities to service the 35,000 residents and jobs need to be developed to allow them local  access to live in such a congested area.</a:t>
            </a:r>
          </a:p>
          <a:p>
            <a:endParaRPr lang="en-US" sz="1800" b="1" i="0" dirty="0">
              <a:solidFill>
                <a:srgbClr val="212529"/>
              </a:solidFill>
              <a:effectLst/>
              <a:latin typeface="Arial" panose="020B0604020202020204" pitchFamily="34" charset="0"/>
              <a:cs typeface="Arial" panose="020B0604020202020204" pitchFamily="34" charset="0"/>
            </a:endParaRPr>
          </a:p>
          <a:p>
            <a:pPr marL="285750" indent="-285750">
              <a:buFont typeface="Arial" panose="020B0604020202020204" pitchFamily="34" charset="0"/>
              <a:buChar char="•"/>
            </a:pPr>
            <a:r>
              <a:rPr lang="en-US" b="1" dirty="0">
                <a:solidFill>
                  <a:srgbClr val="212529"/>
                </a:solidFill>
                <a:latin typeface="Arial" panose="020B0604020202020204" pitchFamily="34" charset="0"/>
                <a:cs typeface="Arial" panose="020B0604020202020204" pitchFamily="34" charset="0"/>
              </a:rPr>
              <a:t>35,000 residents and jobs is still too much – </a:t>
            </a:r>
            <a:r>
              <a:rPr lang="en-US" b="1" dirty="0">
                <a:latin typeface="Arial" panose="020B0604020202020204" pitchFamily="34" charset="0"/>
                <a:cs typeface="Arial" panose="020B0604020202020204" pitchFamily="34" charset="0"/>
              </a:rPr>
              <a:t>Halton Region Official Plan ratio is 65 residents to a minimum of 35 jobs = 22,750 residents</a:t>
            </a:r>
          </a:p>
          <a:p>
            <a:endParaRPr lang="en-US" dirty="0">
              <a:solidFill>
                <a:srgbClr val="212529"/>
              </a:solidFill>
              <a:latin typeface="Arial" panose="020B0604020202020204" pitchFamily="34" charset="0"/>
              <a:cs typeface="Arial" panose="020B0604020202020204" pitchFamily="34" charset="0"/>
            </a:endParaRPr>
          </a:p>
          <a:p>
            <a:pPr marL="285750" indent="-285750">
              <a:buFont typeface="Arial" panose="020B0604020202020204" pitchFamily="34" charset="0"/>
              <a:buChar char="•"/>
            </a:pPr>
            <a:r>
              <a:rPr lang="en-US" b="1" dirty="0">
                <a:solidFill>
                  <a:srgbClr val="212529"/>
                </a:solidFill>
                <a:latin typeface="Arial" panose="020B0604020202020204" pitchFamily="34" charset="0"/>
                <a:cs typeface="Arial" panose="020B0604020202020204" pitchFamily="34" charset="0"/>
              </a:rPr>
              <a:t>43 hectares developable = .43 sq km compared to Oakville total size of 138.94 sq km = 0.003% and 22,750 residents is approximately 10% of Oakville’s 2024 estimated population of 226,686 - resulting in 0.0003% land used for 20% of the population </a:t>
            </a:r>
          </a:p>
          <a:p>
            <a:endParaRPr lang="en-US" b="1" dirty="0">
              <a:solidFill>
                <a:srgbClr val="212529"/>
              </a:solidFill>
              <a:latin typeface="Arial" panose="020B0604020202020204" pitchFamily="34" charset="0"/>
              <a:cs typeface="Arial" panose="020B0604020202020204" pitchFamily="34" charset="0"/>
            </a:endParaRPr>
          </a:p>
          <a:p>
            <a:pPr marL="285750" indent="-285750">
              <a:buFont typeface="Arial" panose="020B0604020202020204" pitchFamily="34" charset="0"/>
              <a:buChar char="•"/>
            </a:pPr>
            <a:r>
              <a:rPr lang="en-US" b="1" dirty="0">
                <a:solidFill>
                  <a:srgbClr val="212529"/>
                </a:solidFill>
                <a:latin typeface="Arial" panose="020B0604020202020204" pitchFamily="34" charset="0"/>
                <a:cs typeface="Arial" panose="020B0604020202020204" pitchFamily="34" charset="0"/>
              </a:rPr>
              <a:t>That’s LESS THAN 1/2 of a percent of Oakville land used for 10% of the population</a:t>
            </a:r>
          </a:p>
          <a:p>
            <a:pPr marL="285750" indent="-285750">
              <a:buFont typeface="Arial" panose="020B0604020202020204" pitchFamily="34" charset="0"/>
              <a:buChar char="•"/>
            </a:pPr>
            <a:endParaRPr lang="en-US" sz="1800" b="1" i="0" dirty="0">
              <a:solidFill>
                <a:srgbClr val="212529"/>
              </a:solidFill>
              <a:effectLst/>
              <a:latin typeface="Arial" panose="020B0604020202020204" pitchFamily="34" charset="0"/>
              <a:cs typeface="Arial" panose="020B0604020202020204" pitchFamily="34" charset="0"/>
            </a:endParaRPr>
          </a:p>
          <a:p>
            <a:endParaRPr lang="en-US" sz="1800" b="1" i="0" dirty="0">
              <a:solidFill>
                <a:srgbClr val="212529"/>
              </a:solidFill>
              <a:effectLst/>
              <a:latin typeface="Arial" panose="020B0604020202020204" pitchFamily="34" charset="0"/>
              <a:cs typeface="Arial" panose="020B0604020202020204" pitchFamily="34" charset="0"/>
            </a:endParaRPr>
          </a:p>
          <a:p>
            <a:endParaRPr lang="en-US" b="1" dirty="0">
              <a:solidFill>
                <a:srgbClr val="212529"/>
              </a:solidFill>
              <a:latin typeface="Arial" panose="020B0604020202020204" pitchFamily="34" charset="0"/>
              <a:cs typeface="Arial" panose="020B0604020202020204" pitchFamily="34" charset="0"/>
            </a:endParaRPr>
          </a:p>
          <a:p>
            <a:pPr marL="285750" indent="-285750">
              <a:buFont typeface="Arial" panose="020B0604020202020204" pitchFamily="34" charset="0"/>
              <a:buChar char="•"/>
            </a:pPr>
            <a:endParaRPr lang="en-US" sz="1800" b="1" i="0" dirty="0">
              <a:solidFill>
                <a:srgbClr val="212529"/>
              </a:solidFill>
              <a:effectLst/>
              <a:latin typeface="Arial" panose="020B0604020202020204" pitchFamily="34" charset="0"/>
              <a:cs typeface="Arial" panose="020B0604020202020204" pitchFamily="34" charset="0"/>
            </a:endParaRPr>
          </a:p>
          <a:p>
            <a:pPr marL="457200" indent="-457200">
              <a:lnSpc>
                <a:spcPct val="120000"/>
              </a:lnSpc>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1071946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1210130" y="635250"/>
            <a:ext cx="9522248" cy="4478343"/>
          </a:xfrm>
        </p:spPr>
        <p:txBody>
          <a:bodyPr anchor="ctr">
            <a:normAutofit/>
          </a:bodyPr>
          <a:lstStyle/>
          <a:p>
            <a:r>
              <a:rPr lang="en-US" sz="3000" b="1" dirty="0">
                <a:latin typeface="Arial" panose="020B0604020202020204" pitchFamily="34" charset="0"/>
                <a:cs typeface="Arial" panose="020B0604020202020204" pitchFamily="34" charset="0"/>
              </a:rPr>
              <a:t>INFRASTRUCTURE COSTS</a:t>
            </a:r>
          </a:p>
          <a:p>
            <a:endParaRPr lang="en-US" sz="5600"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algn="l"/>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ABC66735-3DA1-ED82-5F73-E393E183738F}"/>
              </a:ext>
            </a:extLst>
          </p:cNvPr>
          <p:cNvSpPr txBox="1"/>
          <p:nvPr/>
        </p:nvSpPr>
        <p:spPr>
          <a:xfrm>
            <a:off x="1107023" y="2229976"/>
            <a:ext cx="11206809" cy="4382995"/>
          </a:xfrm>
          <a:prstGeom prst="rect">
            <a:avLst/>
          </a:prstGeom>
          <a:noFill/>
        </p:spPr>
        <p:txBody>
          <a:bodyPr wrap="square">
            <a:spAutoFit/>
          </a:bodyPr>
          <a:lstStyle/>
          <a:p>
            <a:pPr marL="457200" indent="-457200">
              <a:lnSpc>
                <a:spcPct val="120000"/>
              </a:lnSpc>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a:p>
            <a:pPr marL="457200" indent="-457200">
              <a:lnSpc>
                <a:spcPct val="120000"/>
              </a:lnSpc>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a:p>
            <a:pPr>
              <a:lnSpc>
                <a:spcPct val="120000"/>
              </a:lnSpc>
            </a:pPr>
            <a:endParaRPr lang="en-US" sz="1800" b="1" dirty="0">
              <a:latin typeface="Arial" panose="020B0604020202020204" pitchFamily="34" charset="0"/>
              <a:cs typeface="Arial" panose="020B0604020202020204" pitchFamily="34" charset="0"/>
            </a:endParaRPr>
          </a:p>
          <a:p>
            <a:pPr marL="457200" indent="-457200">
              <a:lnSpc>
                <a:spcPct val="120000"/>
              </a:lnSpc>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a:p>
            <a:pPr marL="457200" indent="-457200">
              <a:lnSpc>
                <a:spcPct val="120000"/>
              </a:lnSpc>
              <a:buFont typeface="Arial" panose="020B0604020202020204" pitchFamily="34" charset="0"/>
              <a:buChar char="•"/>
            </a:pPr>
            <a:endParaRPr lang="en-US" b="1" dirty="0">
              <a:latin typeface="Arial" panose="020B0604020202020204" pitchFamily="34" charset="0"/>
              <a:cs typeface="Arial" panose="020B0604020202020204" pitchFamily="34" charset="0"/>
            </a:endParaRPr>
          </a:p>
          <a:p>
            <a:pPr marL="457200" indent="-457200">
              <a:lnSpc>
                <a:spcPct val="120000"/>
              </a:lnSpc>
              <a:buFont typeface="Arial" panose="020B0604020202020204" pitchFamily="34" charset="0"/>
              <a:buChar char="•"/>
            </a:pPr>
            <a:endParaRPr lang="en-US" b="1" dirty="0">
              <a:latin typeface="Arial" panose="020B0604020202020204" pitchFamily="34" charset="0"/>
              <a:cs typeface="Arial" panose="020B0604020202020204" pitchFamily="34" charset="0"/>
            </a:endParaRPr>
          </a:p>
          <a:p>
            <a:pPr marL="457200" indent="-457200">
              <a:lnSpc>
                <a:spcPct val="120000"/>
              </a:lnSpc>
              <a:buFont typeface="Arial" panose="020B0604020202020204" pitchFamily="34" charset="0"/>
              <a:buChar char="•"/>
            </a:pPr>
            <a:endParaRPr lang="en-US" b="1" dirty="0">
              <a:latin typeface="Arial" panose="020B0604020202020204" pitchFamily="34" charset="0"/>
              <a:cs typeface="Arial" panose="020B0604020202020204" pitchFamily="34" charset="0"/>
            </a:endParaRPr>
          </a:p>
          <a:p>
            <a:pPr marL="457200" indent="-457200">
              <a:lnSpc>
                <a:spcPct val="120000"/>
              </a:lnSpc>
              <a:buFont typeface="Arial" panose="020B0604020202020204" pitchFamily="34" charset="0"/>
              <a:buChar char="•"/>
            </a:pPr>
            <a:endParaRPr lang="en-US" b="1" dirty="0">
              <a:latin typeface="Arial" panose="020B0604020202020204" pitchFamily="34" charset="0"/>
              <a:cs typeface="Arial" panose="020B0604020202020204" pitchFamily="34" charset="0"/>
            </a:endParaRPr>
          </a:p>
          <a:p>
            <a:pPr marL="457200" indent="-457200">
              <a:lnSpc>
                <a:spcPct val="120000"/>
              </a:lnSpc>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a:p>
            <a:pPr marL="457200" indent="-457200">
              <a:lnSpc>
                <a:spcPct val="120000"/>
              </a:lnSpc>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a:p>
            <a:pPr marL="457200" indent="-457200">
              <a:lnSpc>
                <a:spcPct val="120000"/>
              </a:lnSpc>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a:p>
            <a:pPr marL="457200" indent="-457200" algn="l">
              <a:lnSpc>
                <a:spcPct val="120000"/>
              </a:lnSpc>
              <a:spcBef>
                <a:spcPts val="0"/>
              </a:spcBef>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a:p>
            <a:pPr marL="457200" indent="-457200" algn="l">
              <a:lnSpc>
                <a:spcPct val="120000"/>
              </a:lnSpc>
              <a:spcBef>
                <a:spcPts val="0"/>
              </a:spcBef>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p:txBody>
      </p:sp>
      <p:pic>
        <p:nvPicPr>
          <p:cNvPr id="5" name="Picture 4">
            <a:extLst>
              <a:ext uri="{FF2B5EF4-FFF2-40B4-BE49-F238E27FC236}">
                <a16:creationId xmlns:a16="http://schemas.microsoft.com/office/drawing/2014/main" id="{AC743FE5-1C5B-0E00-F04B-3C29E20FF589}"/>
              </a:ext>
            </a:extLst>
          </p:cNvPr>
          <p:cNvPicPr>
            <a:picLocks noChangeAspect="1"/>
          </p:cNvPicPr>
          <p:nvPr/>
        </p:nvPicPr>
        <p:blipFill>
          <a:blip r:embed="rId2"/>
          <a:stretch>
            <a:fillRect/>
          </a:stretch>
        </p:blipFill>
        <p:spPr>
          <a:xfrm>
            <a:off x="6387675" y="1861519"/>
            <a:ext cx="5365819" cy="3936481"/>
          </a:xfrm>
          <a:prstGeom prst="rect">
            <a:avLst/>
          </a:prstGeom>
        </p:spPr>
      </p:pic>
      <p:pic>
        <p:nvPicPr>
          <p:cNvPr id="7" name="Picture 6">
            <a:extLst>
              <a:ext uri="{FF2B5EF4-FFF2-40B4-BE49-F238E27FC236}">
                <a16:creationId xmlns:a16="http://schemas.microsoft.com/office/drawing/2014/main" id="{C63F8106-53C5-DEC8-46AD-91B3D1E1F97F}"/>
              </a:ext>
            </a:extLst>
          </p:cNvPr>
          <p:cNvPicPr>
            <a:picLocks noChangeAspect="1"/>
          </p:cNvPicPr>
          <p:nvPr/>
        </p:nvPicPr>
        <p:blipFill>
          <a:blip r:embed="rId3"/>
          <a:stretch>
            <a:fillRect/>
          </a:stretch>
        </p:blipFill>
        <p:spPr>
          <a:xfrm>
            <a:off x="203610" y="1861520"/>
            <a:ext cx="5968069" cy="3936480"/>
          </a:xfrm>
          <a:prstGeom prst="rect">
            <a:avLst/>
          </a:prstGeom>
        </p:spPr>
      </p:pic>
      <p:sp>
        <p:nvSpPr>
          <p:cNvPr id="8" name="Oval 7">
            <a:extLst>
              <a:ext uri="{FF2B5EF4-FFF2-40B4-BE49-F238E27FC236}">
                <a16:creationId xmlns:a16="http://schemas.microsoft.com/office/drawing/2014/main" id="{0035D6B2-0AF8-89D2-6DFD-26B8B8FDA9AB}"/>
              </a:ext>
            </a:extLst>
          </p:cNvPr>
          <p:cNvSpPr/>
          <p:nvPr/>
        </p:nvSpPr>
        <p:spPr>
          <a:xfrm>
            <a:off x="-12386" y="1861519"/>
            <a:ext cx="5093433" cy="529004"/>
          </a:xfrm>
          <a:prstGeom prst="ellipse">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Oval 8">
            <a:extLst>
              <a:ext uri="{FF2B5EF4-FFF2-40B4-BE49-F238E27FC236}">
                <a16:creationId xmlns:a16="http://schemas.microsoft.com/office/drawing/2014/main" id="{55CFA41B-AF13-9D0D-2967-B30AD9369080}"/>
              </a:ext>
            </a:extLst>
          </p:cNvPr>
          <p:cNvSpPr/>
          <p:nvPr/>
        </p:nvSpPr>
        <p:spPr>
          <a:xfrm>
            <a:off x="5935527" y="1794993"/>
            <a:ext cx="6003930" cy="1845276"/>
          </a:xfrm>
          <a:prstGeom prst="ellipse">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355774312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1457035" y="455870"/>
            <a:ext cx="9522248" cy="4478343"/>
          </a:xfrm>
        </p:spPr>
        <p:txBody>
          <a:bodyPr anchor="ctr">
            <a:normAutofit/>
          </a:bodyPr>
          <a:lstStyle/>
          <a:p>
            <a:r>
              <a:rPr lang="en-US" sz="3000" b="1" dirty="0">
                <a:latin typeface="Arial" panose="020B0604020202020204" pitchFamily="34" charset="0"/>
                <a:cs typeface="Arial" panose="020B0604020202020204" pitchFamily="34" charset="0"/>
              </a:rPr>
              <a:t>TRAFFIC, PARKING AND PUBLIC TRANSIT ISSUES</a:t>
            </a:r>
          </a:p>
          <a:p>
            <a:endParaRPr lang="en-US" sz="5600"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algn="l"/>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ABC66735-3DA1-ED82-5F73-E393E183738F}"/>
              </a:ext>
            </a:extLst>
          </p:cNvPr>
          <p:cNvSpPr txBox="1"/>
          <p:nvPr/>
        </p:nvSpPr>
        <p:spPr>
          <a:xfrm>
            <a:off x="995064" y="1443257"/>
            <a:ext cx="11206809" cy="5355312"/>
          </a:xfrm>
          <a:prstGeom prst="rect">
            <a:avLst/>
          </a:prstGeom>
          <a:noFill/>
        </p:spPr>
        <p:txBody>
          <a:bodyPr wrap="square">
            <a:spAutoFit/>
          </a:bodyPr>
          <a:lstStyle/>
          <a:p>
            <a:pPr marL="285750" indent="-285750">
              <a:buFont typeface="Arial" panose="020B0604020202020204" pitchFamily="34" charset="0"/>
              <a:buChar char="•"/>
            </a:pPr>
            <a:r>
              <a:rPr lang="en-US" sz="1800" b="1" dirty="0">
                <a:latin typeface="Arial" panose="020B0604020202020204" pitchFamily="34" charset="0"/>
                <a:cs typeface="Arial" panose="020B0604020202020204" pitchFamily="34" charset="0"/>
              </a:rPr>
              <a:t>Many future jobs will continue to require the use of cars. Where will future economic</a:t>
            </a:r>
          </a:p>
          <a:p>
            <a:r>
              <a:rPr lang="en-US" sz="1800" b="1" dirty="0">
                <a:latin typeface="Arial" panose="020B0604020202020204" pitchFamily="34" charset="0"/>
                <a:cs typeface="Arial" panose="020B0604020202020204" pitchFamily="34" charset="0"/>
              </a:rPr>
              <a:t>     development be located in the next 10 to 30 years?</a:t>
            </a:r>
          </a:p>
          <a:p>
            <a:endParaRPr lang="en-US" sz="1800" b="1" dirty="0">
              <a:latin typeface="Arial" panose="020B0604020202020204" pitchFamily="34" charset="0"/>
              <a:cs typeface="Arial" panose="020B0604020202020204" pitchFamily="34" charset="0"/>
            </a:endParaRPr>
          </a:p>
          <a:p>
            <a:pPr marL="285750" indent="-285750">
              <a:buFont typeface="Arial" panose="020B0604020202020204" pitchFamily="34" charset="0"/>
              <a:buChar char="•"/>
            </a:pPr>
            <a:r>
              <a:rPr lang="en-US" sz="1800" b="1" dirty="0">
                <a:latin typeface="Arial" panose="020B0604020202020204" pitchFamily="34" charset="0"/>
                <a:cs typeface="Arial" panose="020B0604020202020204" pitchFamily="34" charset="0"/>
              </a:rPr>
              <a:t>Totally unrealistic to think that people will walk or bike to work.</a:t>
            </a:r>
          </a:p>
          <a:p>
            <a:endParaRPr lang="en-US" sz="1800" b="1" dirty="0">
              <a:latin typeface="Arial" panose="020B0604020202020204" pitchFamily="34" charset="0"/>
              <a:cs typeface="Arial" panose="020B0604020202020204" pitchFamily="34" charset="0"/>
            </a:endParaRPr>
          </a:p>
          <a:p>
            <a:pPr marL="285750" indent="-285750">
              <a:buFont typeface="Arial" panose="020B0604020202020204" pitchFamily="34" charset="0"/>
              <a:buChar char="•"/>
            </a:pPr>
            <a:r>
              <a:rPr lang="en-US" sz="1800" b="1" dirty="0">
                <a:latin typeface="Arial" panose="020B0604020202020204" pitchFamily="34" charset="0"/>
                <a:cs typeface="Arial" panose="020B0604020202020204" pitchFamily="34" charset="0"/>
              </a:rPr>
              <a:t>Report states with reduction in population and jobs do not result in substantial differences in congestion levels</a:t>
            </a:r>
          </a:p>
          <a:p>
            <a:endParaRPr lang="en-US" sz="1800" b="1" dirty="0">
              <a:latin typeface="Arial" panose="020B0604020202020204" pitchFamily="34" charset="0"/>
              <a:cs typeface="Arial" panose="020B0604020202020204" pitchFamily="34" charset="0"/>
            </a:endParaRPr>
          </a:p>
          <a:p>
            <a:pPr marL="285750" indent="-285750">
              <a:buFont typeface="Arial" panose="020B0604020202020204" pitchFamily="34" charset="0"/>
              <a:buChar char="•"/>
            </a:pPr>
            <a:r>
              <a:rPr lang="en-US" sz="1800" b="1" dirty="0">
                <a:latin typeface="Arial" panose="020B0604020202020204" pitchFamily="34" charset="0"/>
                <a:cs typeface="Arial" panose="020B0604020202020204" pitchFamily="34" charset="0"/>
              </a:rPr>
              <a:t>Public transit needs to be supported by economic development. What economic areas are</a:t>
            </a:r>
          </a:p>
          <a:p>
            <a:r>
              <a:rPr lang="en-US" sz="1800" b="1" dirty="0">
                <a:latin typeface="Arial" panose="020B0604020202020204" pitchFamily="34" charset="0"/>
                <a:cs typeface="Arial" panose="020B0604020202020204" pitchFamily="34" charset="0"/>
              </a:rPr>
              <a:t>     proposed for Trafalgar Road?</a:t>
            </a:r>
          </a:p>
          <a:p>
            <a:endParaRPr lang="en-US" b="1" dirty="0">
              <a:latin typeface="Arial" panose="020B0604020202020204" pitchFamily="34" charset="0"/>
              <a:cs typeface="Arial" panose="020B0604020202020204" pitchFamily="34" charset="0"/>
            </a:endParaRPr>
          </a:p>
          <a:p>
            <a:pPr marL="285750" indent="-285750">
              <a:buFont typeface="Arial" panose="020B0604020202020204" pitchFamily="34" charset="0"/>
              <a:buChar char="•"/>
            </a:pPr>
            <a:r>
              <a:rPr lang="en-US" sz="1800" b="1" dirty="0">
                <a:latin typeface="Arial" panose="020B0604020202020204" pitchFamily="34" charset="0"/>
                <a:cs typeface="Arial" panose="020B0604020202020204" pitchFamily="34" charset="0"/>
              </a:rPr>
              <a:t>No minimum parking </a:t>
            </a:r>
            <a:r>
              <a:rPr lang="en-US" b="1" dirty="0">
                <a:latin typeface="Arial" panose="020B0604020202020204" pitchFamily="34" charset="0"/>
                <a:cs typeface="Arial" panose="020B0604020202020204" pitchFamily="34" charset="0"/>
              </a:rPr>
              <a:t>r</a:t>
            </a:r>
            <a:r>
              <a:rPr lang="en-US" sz="1800" b="1" dirty="0">
                <a:latin typeface="Arial" panose="020B0604020202020204" pitchFamily="34" charset="0"/>
                <a:cs typeface="Arial" panose="020B0604020202020204" pitchFamily="34" charset="0"/>
              </a:rPr>
              <a:t>ate policies are proposed in the draft OPA (Bill 185)</a:t>
            </a:r>
          </a:p>
          <a:p>
            <a:endParaRPr lang="en-US" sz="1800" b="1" dirty="0">
              <a:latin typeface="Arial" panose="020B0604020202020204" pitchFamily="34" charset="0"/>
              <a:cs typeface="Arial" panose="020B0604020202020204" pitchFamily="34" charset="0"/>
            </a:endParaRPr>
          </a:p>
          <a:p>
            <a:pPr marL="285750" indent="-285750">
              <a:buFont typeface="Arial" panose="020B0604020202020204" pitchFamily="34" charset="0"/>
              <a:buChar char="•"/>
            </a:pPr>
            <a:r>
              <a:rPr lang="en-US" b="1" dirty="0">
                <a:latin typeface="Arial" panose="020B0604020202020204" pitchFamily="34" charset="0"/>
                <a:cs typeface="Arial" panose="020B0604020202020204" pitchFamily="34" charset="0"/>
              </a:rPr>
              <a:t>Parking shortages cause conflicts</a:t>
            </a:r>
          </a:p>
          <a:p>
            <a:endParaRPr lang="en-US" b="1" dirty="0">
              <a:latin typeface="Arial" panose="020B0604020202020204" pitchFamily="34" charset="0"/>
              <a:cs typeface="Arial" panose="020B0604020202020204" pitchFamily="34" charset="0"/>
            </a:endParaRPr>
          </a:p>
          <a:p>
            <a:pPr marL="285750" indent="-285750">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a:p>
            <a:pPr marL="285750" indent="-285750">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a:p>
            <a:pPr marL="285750" indent="-285750">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a:p>
            <a:pPr marL="285750" indent="-285750">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9783599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1210130" y="635250"/>
            <a:ext cx="9522248" cy="4478343"/>
          </a:xfrm>
        </p:spPr>
        <p:txBody>
          <a:bodyPr anchor="ctr">
            <a:normAutofit/>
          </a:bodyPr>
          <a:lstStyle/>
          <a:p>
            <a:r>
              <a:rPr lang="en-US" sz="3000" b="1" dirty="0">
                <a:latin typeface="Arial" panose="020B0604020202020204" pitchFamily="34" charset="0"/>
                <a:cs typeface="Arial" panose="020B0604020202020204" pitchFamily="34" charset="0"/>
              </a:rPr>
              <a:t>CARBON FOOTPRINTS AND AIRSHED IMPACTS</a:t>
            </a:r>
          </a:p>
          <a:p>
            <a:endParaRPr lang="en-US" sz="5600"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algn="l"/>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ABC66735-3DA1-ED82-5F73-E393E183738F}"/>
              </a:ext>
            </a:extLst>
          </p:cNvPr>
          <p:cNvSpPr txBox="1"/>
          <p:nvPr/>
        </p:nvSpPr>
        <p:spPr>
          <a:xfrm>
            <a:off x="790418" y="1662739"/>
            <a:ext cx="10986006" cy="1323439"/>
          </a:xfrm>
          <a:prstGeom prst="rect">
            <a:avLst/>
          </a:prstGeom>
          <a:noFill/>
        </p:spPr>
        <p:txBody>
          <a:bodyPr wrap="square">
            <a:spAutoFit/>
          </a:bodyPr>
          <a:lstStyle/>
          <a:p>
            <a:pPr algn="l">
              <a:spcBef>
                <a:spcPts val="0"/>
              </a:spcBef>
            </a:pPr>
            <a:r>
              <a:rPr lang="en-CA" sz="2000" b="1" dirty="0">
                <a:effectLst/>
                <a:latin typeface="Arial" panose="020B0604020202020204" pitchFamily="34" charset="0"/>
                <a:ea typeface="Calibri" panose="020F0502020204030204" pitchFamily="34" charset="0"/>
                <a:cs typeface="Arial" panose="020B0604020202020204" pitchFamily="34" charset="0"/>
              </a:rPr>
              <a:t>Mayor Burton at the Standing Committee on Justice Policy on March 19, 2013,</a:t>
            </a:r>
          </a:p>
          <a:p>
            <a:pPr algn="l">
              <a:spcBef>
                <a:spcPts val="0"/>
              </a:spcBef>
            </a:pPr>
            <a:endParaRPr lang="en-CA" sz="2000" b="1" dirty="0">
              <a:effectLst/>
              <a:latin typeface="Arial" panose="020B0604020202020204" pitchFamily="34" charset="0"/>
              <a:ea typeface="Calibri" panose="020F0502020204030204" pitchFamily="34" charset="0"/>
              <a:cs typeface="Arial" panose="020B0604020202020204" pitchFamily="34" charset="0"/>
            </a:endParaRPr>
          </a:p>
          <a:p>
            <a:pPr algn="l">
              <a:spcBef>
                <a:spcPts val="0"/>
              </a:spcBef>
            </a:pPr>
            <a:r>
              <a:rPr lang="en-CA" sz="2000" b="1" dirty="0">
                <a:effectLst/>
                <a:latin typeface="Arial" panose="020B0604020202020204" pitchFamily="34" charset="0"/>
                <a:ea typeface="Calibri" panose="020F0502020204030204" pitchFamily="34" charset="0"/>
                <a:cs typeface="Arial" panose="020B0604020202020204" pitchFamily="34" charset="0"/>
              </a:rPr>
              <a:t>“Air quality was of particular concern in our area because the province had already identified our airshed as a vulnerable, overtaxed airshed.” </a:t>
            </a:r>
          </a:p>
        </p:txBody>
      </p:sp>
      <p:sp>
        <p:nvSpPr>
          <p:cNvPr id="8" name="TextBox 7">
            <a:extLst>
              <a:ext uri="{FF2B5EF4-FFF2-40B4-BE49-F238E27FC236}">
                <a16:creationId xmlns:a16="http://schemas.microsoft.com/office/drawing/2014/main" id="{E0182EB5-DD82-E329-2FCE-39D8EE34C7C2}"/>
              </a:ext>
            </a:extLst>
          </p:cNvPr>
          <p:cNvSpPr txBox="1"/>
          <p:nvPr/>
        </p:nvSpPr>
        <p:spPr>
          <a:xfrm>
            <a:off x="1883901" y="3657979"/>
            <a:ext cx="9282161" cy="2308324"/>
          </a:xfrm>
          <a:prstGeom prst="rect">
            <a:avLst/>
          </a:prstGeom>
          <a:noFill/>
        </p:spPr>
        <p:txBody>
          <a:bodyPr wrap="square">
            <a:spAutoFit/>
          </a:bodyPr>
          <a:lstStyle/>
          <a:p>
            <a:pPr marL="342900" indent="-342900">
              <a:lnSpc>
                <a:spcPct val="100000"/>
              </a:lnSpc>
              <a:spcBef>
                <a:spcPts val="0"/>
              </a:spcBef>
              <a:buFont typeface="Arial" panose="020B0604020202020204" pitchFamily="34" charset="0"/>
              <a:buChar char="•"/>
            </a:pPr>
            <a:r>
              <a:rPr lang="en-US" sz="1800" b="1" dirty="0">
                <a:latin typeface="Arial" panose="020B0604020202020204" pitchFamily="34" charset="0"/>
                <a:ea typeface="Calibri" panose="020F0502020204030204" pitchFamily="34" charset="0"/>
                <a:cs typeface="Arial" panose="020B0604020202020204" pitchFamily="34" charset="0"/>
              </a:rPr>
              <a:t>Negative impact on the Oakville-Clarkson Airshed</a:t>
            </a:r>
          </a:p>
          <a:p>
            <a:pPr>
              <a:lnSpc>
                <a:spcPct val="100000"/>
              </a:lnSpc>
              <a:spcBef>
                <a:spcPts val="0"/>
              </a:spcBef>
            </a:pPr>
            <a:endParaRPr lang="en-US" sz="1800" b="1" dirty="0">
              <a:latin typeface="Arial" panose="020B0604020202020204" pitchFamily="34" charset="0"/>
              <a:ea typeface="Calibri" panose="020F0502020204030204" pitchFamily="34" charset="0"/>
              <a:cs typeface="Arial" panose="020B0604020202020204" pitchFamily="34" charset="0"/>
            </a:endParaRPr>
          </a:p>
          <a:p>
            <a:pPr marL="342900" indent="-342900">
              <a:lnSpc>
                <a:spcPct val="100000"/>
              </a:lnSpc>
              <a:spcBef>
                <a:spcPts val="0"/>
              </a:spcBef>
              <a:buFont typeface="Arial" panose="020B0604020202020204" pitchFamily="34" charset="0"/>
              <a:buChar char="•"/>
            </a:pPr>
            <a:r>
              <a:rPr lang="en-US" sz="1800" b="1" dirty="0">
                <a:latin typeface="Arial" panose="020B0604020202020204" pitchFamily="34" charset="0"/>
                <a:ea typeface="Calibri" panose="020F0502020204030204" pitchFamily="34" charset="0"/>
                <a:cs typeface="Arial" panose="020B0604020202020204" pitchFamily="34" charset="0"/>
              </a:rPr>
              <a:t>Unnecessary increased carbon footprints</a:t>
            </a:r>
          </a:p>
          <a:p>
            <a:pPr>
              <a:lnSpc>
                <a:spcPct val="100000"/>
              </a:lnSpc>
              <a:spcBef>
                <a:spcPts val="0"/>
              </a:spcBef>
            </a:pPr>
            <a:endParaRPr lang="en-US" sz="1800" b="1" dirty="0">
              <a:latin typeface="Arial" panose="020B0604020202020204" pitchFamily="34" charset="0"/>
              <a:ea typeface="Calibri" panose="020F0502020204030204" pitchFamily="34" charset="0"/>
              <a:cs typeface="Arial" panose="020B0604020202020204" pitchFamily="34" charset="0"/>
            </a:endParaRPr>
          </a:p>
          <a:p>
            <a:pPr marL="342900" indent="-342900">
              <a:lnSpc>
                <a:spcPct val="100000"/>
              </a:lnSpc>
              <a:spcBef>
                <a:spcPts val="0"/>
              </a:spcBef>
              <a:buFont typeface="Arial" panose="020B0604020202020204" pitchFamily="34" charset="0"/>
              <a:buChar char="•"/>
            </a:pPr>
            <a:r>
              <a:rPr lang="en-US" sz="1800" b="1" dirty="0">
                <a:latin typeface="Arial" panose="020B0604020202020204" pitchFamily="34" charset="0"/>
                <a:ea typeface="Calibri" panose="020F0502020204030204" pitchFamily="34" charset="0"/>
                <a:cs typeface="Arial" panose="020B0604020202020204" pitchFamily="34" charset="0"/>
              </a:rPr>
              <a:t>Contradictory to the Town’s declared climate emergency</a:t>
            </a:r>
          </a:p>
          <a:p>
            <a:pPr>
              <a:lnSpc>
                <a:spcPct val="100000"/>
              </a:lnSpc>
              <a:spcBef>
                <a:spcPts val="0"/>
              </a:spcBef>
            </a:pPr>
            <a:endParaRPr lang="en-US" sz="1800" b="1" dirty="0">
              <a:latin typeface="Arial" panose="020B0604020202020204" pitchFamily="34" charset="0"/>
              <a:ea typeface="Calibri" panose="020F0502020204030204" pitchFamily="34" charset="0"/>
              <a:cs typeface="Arial" panose="020B0604020202020204" pitchFamily="34" charset="0"/>
            </a:endParaRPr>
          </a:p>
          <a:p>
            <a:pPr marL="342900" indent="-342900">
              <a:lnSpc>
                <a:spcPct val="100000"/>
              </a:lnSpc>
              <a:spcBef>
                <a:spcPts val="0"/>
              </a:spcBef>
              <a:buFont typeface="Arial" panose="020B0604020202020204" pitchFamily="34" charset="0"/>
              <a:buChar char="•"/>
            </a:pPr>
            <a:r>
              <a:rPr lang="en-US" sz="1800" b="1" dirty="0">
                <a:latin typeface="Arial" panose="020B0604020202020204" pitchFamily="34" charset="0"/>
                <a:ea typeface="Calibri" panose="020F0502020204030204" pitchFamily="34" charset="0"/>
                <a:cs typeface="Arial" panose="020B0604020202020204" pitchFamily="34" charset="0"/>
              </a:rPr>
              <a:t>Accumulative Air Quality issues with Midtown and the Winston Churchill warehouses</a:t>
            </a:r>
          </a:p>
        </p:txBody>
      </p:sp>
    </p:spTree>
    <p:extLst>
      <p:ext uri="{BB962C8B-B14F-4D97-AF65-F5344CB8AC3E}">
        <p14:creationId xmlns:p14="http://schemas.microsoft.com/office/powerpoint/2010/main" val="61584439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790418" y="2332531"/>
            <a:ext cx="10216399" cy="4478343"/>
          </a:xfrm>
        </p:spPr>
        <p:txBody>
          <a:bodyPr anchor="ctr">
            <a:normAutofit/>
          </a:bodyPr>
          <a:lstStyle/>
          <a:p>
            <a:pPr>
              <a:lnSpc>
                <a:spcPct val="100000"/>
              </a:lnSpc>
              <a:spcBef>
                <a:spcPts val="0"/>
              </a:spcBef>
            </a:pPr>
            <a:r>
              <a:rPr lang="en-US" sz="3300" b="1" dirty="0">
                <a:latin typeface="Arial" panose="020B0604020202020204" pitchFamily="34" charset="0"/>
                <a:cs typeface="Arial" panose="020B0604020202020204" pitchFamily="34" charset="0"/>
              </a:rPr>
              <a:t>LACK OF VISION - Mirror Copenhagen</a:t>
            </a:r>
          </a:p>
          <a:p>
            <a:pPr algn="l">
              <a:lnSpc>
                <a:spcPct val="100000"/>
              </a:lnSpc>
              <a:spcBef>
                <a:spcPts val="0"/>
              </a:spcBef>
            </a:pPr>
            <a:endParaRPr lang="en-US" sz="3300" b="1" dirty="0">
              <a:latin typeface="Arial" panose="020B0604020202020204" pitchFamily="34" charset="0"/>
              <a:cs typeface="Arial" panose="020B0604020202020204" pitchFamily="34" charset="0"/>
            </a:endParaRPr>
          </a:p>
          <a:p>
            <a:pPr algn="l">
              <a:lnSpc>
                <a:spcPct val="120000"/>
              </a:lnSpc>
              <a:spcBef>
                <a:spcPts val="0"/>
              </a:spcBef>
            </a:pPr>
            <a:endParaRPr lang="en-US" sz="5100" b="1" dirty="0">
              <a:latin typeface="Arial" panose="020B0604020202020204" pitchFamily="34" charset="0"/>
              <a:cs typeface="Arial" panose="020B0604020202020204" pitchFamily="34" charset="0"/>
            </a:endParaRPr>
          </a:p>
          <a:p>
            <a:pPr algn="l">
              <a:lnSpc>
                <a:spcPct val="120000"/>
              </a:lnSpc>
              <a:spcBef>
                <a:spcPts val="0"/>
              </a:spcBef>
            </a:pPr>
            <a:endParaRPr lang="en-US" sz="5100" b="1" dirty="0">
              <a:latin typeface="Arial" panose="020B0604020202020204" pitchFamily="34" charset="0"/>
              <a:cs typeface="Arial" panose="020B0604020202020204" pitchFamily="34" charset="0"/>
            </a:endParaRPr>
          </a:p>
          <a:p>
            <a:pPr algn="l">
              <a:lnSpc>
                <a:spcPct val="120000"/>
              </a:lnSpc>
              <a:spcBef>
                <a:spcPts val="0"/>
              </a:spcBef>
            </a:pPr>
            <a:endParaRPr lang="en-US" sz="3600" b="1" dirty="0">
              <a:latin typeface="Arial" panose="020B0604020202020204" pitchFamily="34" charset="0"/>
              <a:cs typeface="Arial" panose="020B0604020202020204" pitchFamily="34" charset="0"/>
            </a:endParaRPr>
          </a:p>
          <a:p>
            <a:pPr algn="l">
              <a:lnSpc>
                <a:spcPct val="120000"/>
              </a:lnSpc>
              <a:spcBef>
                <a:spcPts val="0"/>
              </a:spcBef>
            </a:pPr>
            <a:endParaRPr lang="en-US" sz="7400"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pic>
        <p:nvPicPr>
          <p:cNvPr id="6" name="Picture 8" descr="Copenhagen from Above | Packing my Suitcase">
            <a:extLst>
              <a:ext uri="{FF2B5EF4-FFF2-40B4-BE49-F238E27FC236}">
                <a16:creationId xmlns:a16="http://schemas.microsoft.com/office/drawing/2014/main" id="{6464F480-54D6-B4DB-C311-2E23784B686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282854" y="1722035"/>
            <a:ext cx="5436680" cy="3937580"/>
          </a:xfrm>
          <a:prstGeom prst="rect">
            <a:avLst/>
          </a:prstGeom>
          <a:noFill/>
          <a:extLst>
            <a:ext uri="{909E8E84-426E-40DD-AFC4-6F175D3DCCD1}">
              <a14:hiddenFill xmlns:a14="http://schemas.microsoft.com/office/drawing/2010/main">
                <a:solidFill>
                  <a:srgbClr val="FFFFFF"/>
                </a:solidFill>
              </a14:hiddenFill>
            </a:ext>
          </a:extLst>
        </p:spPr>
      </p:pic>
      <p:sp>
        <p:nvSpPr>
          <p:cNvPr id="8" name="TextBox 7">
            <a:extLst>
              <a:ext uri="{FF2B5EF4-FFF2-40B4-BE49-F238E27FC236}">
                <a16:creationId xmlns:a16="http://schemas.microsoft.com/office/drawing/2014/main" id="{6BF57B8C-2918-6D74-1A88-057477485767}"/>
              </a:ext>
            </a:extLst>
          </p:cNvPr>
          <p:cNvSpPr txBox="1"/>
          <p:nvPr/>
        </p:nvSpPr>
        <p:spPr>
          <a:xfrm>
            <a:off x="711766" y="1698464"/>
            <a:ext cx="4991581" cy="4026167"/>
          </a:xfrm>
          <a:prstGeom prst="rect">
            <a:avLst/>
          </a:prstGeom>
          <a:noFill/>
        </p:spPr>
        <p:txBody>
          <a:bodyPr wrap="square">
            <a:spAutoFit/>
          </a:bodyPr>
          <a:lstStyle/>
          <a:p>
            <a:pPr marR="0" lvl="0" algn="l">
              <a:lnSpc>
                <a:spcPct val="107000"/>
              </a:lnSpc>
              <a:spcBef>
                <a:spcPts val="0"/>
              </a:spcBef>
              <a:spcAft>
                <a:spcPts val="0"/>
              </a:spcAft>
            </a:pPr>
            <a:r>
              <a:rPr lang="en-US" sz="1800" b="1" dirty="0">
                <a:effectLst/>
                <a:latin typeface="Arial" panose="020B0604020202020204" pitchFamily="34" charset="0"/>
                <a:ea typeface="Calibri" panose="020F0502020204030204" pitchFamily="34" charset="0"/>
                <a:cs typeface="Arial" panose="020B0604020202020204" pitchFamily="34" charset="0"/>
              </a:rPr>
              <a:t>OCA concluded that Copenhagen, because of its similar weather conditions and its density and relative size to Oakville, was the City upon which it should focus to determine what contributed to Copenhagen being such a livable city.</a:t>
            </a:r>
          </a:p>
          <a:p>
            <a:pPr marR="0" lvl="0" algn="l">
              <a:lnSpc>
                <a:spcPct val="107000"/>
              </a:lnSpc>
              <a:spcBef>
                <a:spcPts val="0"/>
              </a:spcBef>
              <a:spcAft>
                <a:spcPts val="800"/>
              </a:spcAft>
            </a:pPr>
            <a:endParaRPr lang="en-US" sz="1800" b="1" dirty="0">
              <a:effectLst/>
              <a:latin typeface="Arial" panose="020B0604020202020204" pitchFamily="34" charset="0"/>
              <a:ea typeface="Calibri" panose="020F0502020204030204" pitchFamily="34" charset="0"/>
              <a:cs typeface="Arial" panose="020B0604020202020204" pitchFamily="34" charset="0"/>
            </a:endParaRPr>
          </a:p>
          <a:p>
            <a:pPr marR="0" lvl="0" algn="l">
              <a:lnSpc>
                <a:spcPct val="107000"/>
              </a:lnSpc>
              <a:spcBef>
                <a:spcPts val="0"/>
              </a:spcBef>
              <a:spcAft>
                <a:spcPts val="800"/>
              </a:spcAft>
            </a:pPr>
            <a:r>
              <a:rPr lang="en-US" sz="1800" b="1" dirty="0">
                <a:effectLst/>
                <a:latin typeface="Arial" panose="020B0604020202020204" pitchFamily="34" charset="0"/>
                <a:ea typeface="Calibri" panose="020F0502020204030204" pitchFamily="34" charset="0"/>
                <a:cs typeface="Arial" panose="020B0604020202020204" pitchFamily="34" charset="0"/>
              </a:rPr>
              <a:t>OCA concluded that such attributes would contribute to developing a vision of a “Livable Midtown” which would be supported by all of Oakville’s community. In effect establishing a place with which we could all be proud.</a:t>
            </a:r>
          </a:p>
        </p:txBody>
      </p:sp>
    </p:spTree>
    <p:extLst>
      <p:ext uri="{BB962C8B-B14F-4D97-AF65-F5344CB8AC3E}">
        <p14:creationId xmlns:p14="http://schemas.microsoft.com/office/powerpoint/2010/main" val="20718397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5339011" y="151351"/>
            <a:ext cx="6109534" cy="4478343"/>
          </a:xfrm>
        </p:spPr>
        <p:txBody>
          <a:bodyPr anchor="ctr">
            <a:normAutofit/>
          </a:bodyPr>
          <a:lstStyle/>
          <a:p>
            <a:pPr algn="l"/>
            <a:endParaRPr lang="en-US" sz="32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a:p>
            <a:pPr algn="l"/>
            <a:r>
              <a:rPr lang="en-CA" sz="1800" kern="100" dirty="0">
                <a:latin typeface="Calibri" panose="020F0502020204030204" pitchFamily="34" charset="0"/>
                <a:ea typeface="Calibri" panose="020F0502020204030204" pitchFamily="34" charset="0"/>
                <a:cs typeface="Times New Roman" panose="02020603050405020304" pitchFamily="18" charset="0"/>
              </a:rPr>
              <a:t>  	</a:t>
            </a:r>
            <a:r>
              <a:rPr lang="en-CA" sz="1600" b="1" kern="100" dirty="0">
                <a:effectLst/>
                <a:latin typeface="Arial" panose="020B0604020202020204" pitchFamily="34" charset="0"/>
                <a:ea typeface="Calibri" panose="020F0502020204030204" pitchFamily="34" charset="0"/>
                <a:cs typeface="Arial" panose="020B0604020202020204" pitchFamily="34" charset="0"/>
              </a:rPr>
              <a:t>How about as anchors a nice community park 	overlooking 16 Mile Creek on the west side and an 	entertainment venue, shopping complex, restaurant 	district, art gallery or museum on the east side?</a:t>
            </a:r>
            <a:endParaRPr lang="en-US" sz="1600" b="1" kern="100" dirty="0">
              <a:effectLst/>
              <a:latin typeface="Arial" panose="020B0604020202020204" pitchFamily="34" charset="0"/>
              <a:ea typeface="Calibri" panose="020F050202020403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56E5F056-02FB-15A5-EC4C-0F7C8D0EF027}"/>
              </a:ext>
            </a:extLst>
          </p:cNvPr>
          <p:cNvSpPr txBox="1"/>
          <p:nvPr/>
        </p:nvSpPr>
        <p:spPr>
          <a:xfrm>
            <a:off x="612527" y="366526"/>
            <a:ext cx="10421929" cy="1627946"/>
          </a:xfrm>
          <a:prstGeom prst="rect">
            <a:avLst/>
          </a:prstGeom>
          <a:noFill/>
        </p:spPr>
        <p:txBody>
          <a:bodyPr wrap="square">
            <a:spAutoFit/>
          </a:bodyPr>
          <a:lstStyle/>
          <a:p>
            <a:pPr marR="0" lvl="0" algn="ctr">
              <a:spcBef>
                <a:spcPts val="0"/>
              </a:spcBef>
            </a:pPr>
            <a:r>
              <a:rPr lang="en-US" sz="2800" b="1" dirty="0">
                <a:effectLst/>
                <a:latin typeface="Arial" panose="020B0604020202020204" pitchFamily="34" charset="0"/>
                <a:ea typeface="Calibri" panose="020F0502020204030204" pitchFamily="34" charset="0"/>
                <a:cs typeface="Arial" panose="020B0604020202020204" pitchFamily="34" charset="0"/>
              </a:rPr>
              <a:t>MIDTOWN NEEDS A FOCAL POINT</a:t>
            </a:r>
          </a:p>
          <a:p>
            <a:pPr marR="0" lvl="0" algn="ctr">
              <a:spcBef>
                <a:spcPts val="0"/>
              </a:spcBef>
            </a:pPr>
            <a:r>
              <a:rPr lang="en-US" sz="2800" b="1" dirty="0">
                <a:effectLst/>
                <a:latin typeface="Arial" panose="020B0604020202020204" pitchFamily="34" charset="0"/>
                <a:ea typeface="Calibri" panose="020F0502020204030204" pitchFamily="34" charset="0"/>
                <a:cs typeface="Arial" panose="020B0604020202020204" pitchFamily="34" charset="0"/>
              </a:rPr>
              <a:t>Pedestrian Shopping Street free of traffic</a:t>
            </a:r>
            <a:endParaRPr lang="en-US" sz="1800" dirty="0">
              <a:effectLst/>
              <a:latin typeface="Arial" panose="020B0604020202020204" pitchFamily="34" charset="0"/>
              <a:ea typeface="Calibri" panose="020F0502020204030204" pitchFamily="34" charset="0"/>
              <a:cs typeface="Arial" panose="020B0604020202020204" pitchFamily="34" charset="0"/>
            </a:endParaRPr>
          </a:p>
          <a:p>
            <a:pPr marR="0" lvl="0" algn="ctr">
              <a:lnSpc>
                <a:spcPct val="107000"/>
              </a:lnSpc>
              <a:spcBef>
                <a:spcPts val="0"/>
              </a:spcBef>
              <a:spcAft>
                <a:spcPts val="800"/>
              </a:spcAft>
            </a:pPr>
            <a:endParaRPr lang="en-US" dirty="0">
              <a:latin typeface="Arial" panose="020B0604020202020204" pitchFamily="34" charset="0"/>
              <a:ea typeface="Calibri" panose="020F0502020204030204" pitchFamily="34" charset="0"/>
              <a:cs typeface="Arial" panose="020B0604020202020204" pitchFamily="34" charset="0"/>
            </a:endParaRPr>
          </a:p>
          <a:p>
            <a:pPr marR="0" lvl="0" algn="ctr">
              <a:lnSpc>
                <a:spcPct val="107000"/>
              </a:lnSpc>
              <a:spcBef>
                <a:spcPts val="0"/>
              </a:spcBef>
              <a:spcAft>
                <a:spcPts val="800"/>
              </a:spcAft>
            </a:pPr>
            <a:endParaRPr lang="en-US" sz="1800" dirty="0">
              <a:effectLst/>
              <a:latin typeface="Arial" panose="020B0604020202020204" pitchFamily="34" charset="0"/>
              <a:ea typeface="Calibri" panose="020F0502020204030204" pitchFamily="34" charset="0"/>
              <a:cs typeface="Arial" panose="020B0604020202020204" pitchFamily="34" charset="0"/>
            </a:endParaRPr>
          </a:p>
        </p:txBody>
      </p:sp>
      <p:pic>
        <p:nvPicPr>
          <p:cNvPr id="10" name="Picture 9">
            <a:extLst>
              <a:ext uri="{FF2B5EF4-FFF2-40B4-BE49-F238E27FC236}">
                <a16:creationId xmlns:a16="http://schemas.microsoft.com/office/drawing/2014/main" id="{673C236B-9061-611F-74A5-47667F232998}"/>
              </a:ext>
            </a:extLst>
          </p:cNvPr>
          <p:cNvPicPr>
            <a:picLocks noChangeAspect="1"/>
          </p:cNvPicPr>
          <p:nvPr/>
        </p:nvPicPr>
        <p:blipFill>
          <a:blip r:embed="rId2"/>
          <a:stretch>
            <a:fillRect/>
          </a:stretch>
        </p:blipFill>
        <p:spPr>
          <a:xfrm>
            <a:off x="5689952" y="3435339"/>
            <a:ext cx="6196442" cy="2795779"/>
          </a:xfrm>
          <a:prstGeom prst="rect">
            <a:avLst/>
          </a:prstGeom>
        </p:spPr>
      </p:pic>
      <p:sp>
        <p:nvSpPr>
          <p:cNvPr id="4" name="TextBox 3">
            <a:extLst>
              <a:ext uri="{FF2B5EF4-FFF2-40B4-BE49-F238E27FC236}">
                <a16:creationId xmlns:a16="http://schemas.microsoft.com/office/drawing/2014/main" id="{A5108E49-8843-A4AA-AE94-DC3E65681DA0}"/>
              </a:ext>
            </a:extLst>
          </p:cNvPr>
          <p:cNvSpPr txBox="1"/>
          <p:nvPr/>
        </p:nvSpPr>
        <p:spPr>
          <a:xfrm>
            <a:off x="512645" y="1144811"/>
            <a:ext cx="4763217" cy="2154436"/>
          </a:xfrm>
          <a:prstGeom prst="rect">
            <a:avLst/>
          </a:prstGeom>
          <a:noFill/>
        </p:spPr>
        <p:txBody>
          <a:bodyPr wrap="square">
            <a:spAutoFit/>
          </a:bodyPr>
          <a:lstStyle/>
          <a:p>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a:p>
            <a:r>
              <a:rPr lang="en-US" sz="1600" b="1" dirty="0">
                <a:latin typeface="Arial" panose="020B0604020202020204" pitchFamily="34" charset="0"/>
                <a:cs typeface="Arial" panose="020B0604020202020204" pitchFamily="34" charset="0"/>
              </a:rPr>
              <a:t>A pedestrian street with small plazas like on Struget Street in Copenhagen would become an instant draw. Santa Monica also has a retail and entertainment street (photo below) one block back from the seafront which is very attractive and popular</a:t>
            </a:r>
            <a:r>
              <a:rPr lang="en-US" b="1" dirty="0">
                <a:latin typeface="Arial" panose="020B0604020202020204" pitchFamily="34" charset="0"/>
                <a:cs typeface="Arial" panose="020B0604020202020204" pitchFamily="34" charset="0"/>
              </a:rPr>
              <a:t>.	</a:t>
            </a:r>
          </a:p>
        </p:txBody>
      </p:sp>
      <p:pic>
        <p:nvPicPr>
          <p:cNvPr id="1034" name="Picture 10" descr="Third Street Promenade in Los Angeles - Shopping and Entertainment Hub ...">
            <a:extLst>
              <a:ext uri="{FF2B5EF4-FFF2-40B4-BE49-F238E27FC236}">
                <a16:creationId xmlns:a16="http://schemas.microsoft.com/office/drawing/2014/main" id="{14989DC4-ED67-8FD2-6CB2-17FF11B64DF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43455" y="3437412"/>
            <a:ext cx="4157707" cy="277009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7747863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1715274" y="2071458"/>
            <a:ext cx="9522248" cy="4478343"/>
          </a:xfrm>
        </p:spPr>
        <p:txBody>
          <a:bodyPr anchor="ctr">
            <a:normAutofit/>
          </a:bodyPr>
          <a:lstStyle/>
          <a:p>
            <a:r>
              <a:rPr lang="en-US" sz="3000" b="1" dirty="0">
                <a:latin typeface="Arial" panose="020B0604020202020204" pitchFamily="34" charset="0"/>
                <a:cs typeface="Arial" panose="020B0604020202020204" pitchFamily="34" charset="0"/>
              </a:rPr>
              <a:t>PEER REVIEW A MUST</a:t>
            </a:r>
          </a:p>
          <a:p>
            <a:endParaRPr lang="en-US" sz="3000" b="1" dirty="0">
              <a:latin typeface="Arial" panose="020B0604020202020204" pitchFamily="34" charset="0"/>
              <a:cs typeface="Arial" panose="020B0604020202020204" pitchFamily="34" charset="0"/>
            </a:endParaRPr>
          </a:p>
          <a:p>
            <a:endParaRPr lang="en-US" sz="3000" b="1" dirty="0">
              <a:latin typeface="Arial" panose="020B0604020202020204" pitchFamily="34" charset="0"/>
              <a:cs typeface="Arial" panose="020B0604020202020204" pitchFamily="34" charset="0"/>
            </a:endParaRPr>
          </a:p>
          <a:p>
            <a:endParaRPr lang="en-US" sz="3000" b="1" dirty="0">
              <a:latin typeface="Arial" panose="020B0604020202020204" pitchFamily="34" charset="0"/>
              <a:cs typeface="Arial" panose="020B0604020202020204" pitchFamily="34" charset="0"/>
            </a:endParaRPr>
          </a:p>
          <a:p>
            <a:endParaRPr lang="en-US" sz="3000" b="1" dirty="0">
              <a:latin typeface="Arial" panose="020B0604020202020204" pitchFamily="34" charset="0"/>
              <a:cs typeface="Arial" panose="020B0604020202020204" pitchFamily="34" charset="0"/>
            </a:endParaRPr>
          </a:p>
          <a:p>
            <a:endParaRPr lang="en-US" sz="3000" b="1" dirty="0">
              <a:latin typeface="Arial" panose="020B0604020202020204" pitchFamily="34" charset="0"/>
              <a:cs typeface="Arial" panose="020B0604020202020204" pitchFamily="34" charset="0"/>
            </a:endParaRPr>
          </a:p>
          <a:p>
            <a:endParaRPr lang="en-US" sz="3000" b="1" dirty="0">
              <a:latin typeface="Arial" panose="020B0604020202020204" pitchFamily="34" charset="0"/>
              <a:cs typeface="Arial" panose="020B0604020202020204" pitchFamily="34" charset="0"/>
            </a:endParaRPr>
          </a:p>
          <a:p>
            <a:pPr algn="l">
              <a:lnSpc>
                <a:spcPct val="120000"/>
              </a:lnSpc>
              <a:spcBef>
                <a:spcPts val="0"/>
              </a:spcBef>
            </a:pPr>
            <a:endParaRPr lang="en-US" sz="5600"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algn="l"/>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147505E1-BF0A-0CB2-32B1-99A317CFF985}"/>
              </a:ext>
            </a:extLst>
          </p:cNvPr>
          <p:cNvSpPr txBox="1"/>
          <p:nvPr/>
        </p:nvSpPr>
        <p:spPr>
          <a:xfrm>
            <a:off x="1581755" y="1605507"/>
            <a:ext cx="9399957" cy="707886"/>
          </a:xfrm>
          <a:prstGeom prst="rect">
            <a:avLst/>
          </a:prstGeom>
          <a:noFill/>
        </p:spPr>
        <p:txBody>
          <a:bodyPr wrap="square">
            <a:spAutoFit/>
          </a:bodyPr>
          <a:lstStyle/>
          <a:p>
            <a:r>
              <a:rPr lang="en-US" sz="2000" b="1" dirty="0">
                <a:latin typeface="Arial" panose="020B0604020202020204" pitchFamily="34" charset="0"/>
                <a:cs typeface="Arial" panose="020B0604020202020204" pitchFamily="34" charset="0"/>
              </a:rPr>
              <a:t>A peer review should be conducted by developers or architects who have demonstrated a vision in the past to build a “Place”.</a:t>
            </a:r>
            <a:endParaRPr lang="en-US" sz="1800" b="1" dirty="0">
              <a:latin typeface="Arial" panose="020B0604020202020204" pitchFamily="34" charset="0"/>
              <a:cs typeface="Arial" panose="020B0604020202020204" pitchFamily="34" charset="0"/>
            </a:endParaRPr>
          </a:p>
        </p:txBody>
      </p:sp>
      <p:pic>
        <p:nvPicPr>
          <p:cNvPr id="1030" name="Picture 6" descr="The Peer Review Process - A Complete Guide">
            <a:extLst>
              <a:ext uri="{FF2B5EF4-FFF2-40B4-BE49-F238E27FC236}">
                <a16:creationId xmlns:a16="http://schemas.microsoft.com/office/drawing/2014/main" id="{DA94B8B0-13B1-E441-F272-FD10DC08F0B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535974" y="2949274"/>
            <a:ext cx="5094678" cy="339815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2611782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2593084" y="1914365"/>
            <a:ext cx="9522248" cy="4478343"/>
          </a:xfrm>
        </p:spPr>
        <p:txBody>
          <a:bodyPr anchor="ctr">
            <a:normAutofit/>
          </a:bodyPr>
          <a:lstStyle/>
          <a:p>
            <a:r>
              <a:rPr lang="en-US" sz="3000" b="1" dirty="0">
                <a:latin typeface="Arial" panose="020B0604020202020204" pitchFamily="34" charset="0"/>
                <a:cs typeface="Arial" panose="020B0604020202020204" pitchFamily="34" charset="0"/>
              </a:rPr>
              <a:t>RECOMMENDATIONS</a:t>
            </a:r>
          </a:p>
          <a:p>
            <a:endParaRPr lang="en-US" sz="3000" b="1" dirty="0">
              <a:latin typeface="Arial" panose="020B0604020202020204" pitchFamily="34" charset="0"/>
              <a:cs typeface="Arial" panose="020B0604020202020204" pitchFamily="34" charset="0"/>
            </a:endParaRPr>
          </a:p>
          <a:p>
            <a:endParaRPr lang="en-US" sz="3000" b="1" dirty="0">
              <a:latin typeface="Arial" panose="020B0604020202020204" pitchFamily="34" charset="0"/>
              <a:cs typeface="Arial" panose="020B0604020202020204" pitchFamily="34" charset="0"/>
            </a:endParaRPr>
          </a:p>
          <a:p>
            <a:endParaRPr lang="en-US" sz="3000" b="1" dirty="0">
              <a:latin typeface="Arial" panose="020B0604020202020204" pitchFamily="34" charset="0"/>
              <a:cs typeface="Arial" panose="020B0604020202020204" pitchFamily="34" charset="0"/>
            </a:endParaRPr>
          </a:p>
          <a:p>
            <a:endParaRPr lang="en-US" sz="3000" b="1" dirty="0">
              <a:latin typeface="Arial" panose="020B0604020202020204" pitchFamily="34" charset="0"/>
              <a:cs typeface="Arial" panose="020B0604020202020204" pitchFamily="34" charset="0"/>
            </a:endParaRPr>
          </a:p>
          <a:p>
            <a:endParaRPr lang="en-US" sz="3000" b="1" dirty="0">
              <a:latin typeface="Arial" panose="020B0604020202020204" pitchFamily="34" charset="0"/>
              <a:cs typeface="Arial" panose="020B0604020202020204" pitchFamily="34" charset="0"/>
            </a:endParaRPr>
          </a:p>
          <a:p>
            <a:endParaRPr lang="en-US" sz="3000" b="1" dirty="0">
              <a:latin typeface="Arial" panose="020B0604020202020204" pitchFamily="34" charset="0"/>
              <a:cs typeface="Arial" panose="020B0604020202020204" pitchFamily="34" charset="0"/>
            </a:endParaRPr>
          </a:p>
          <a:p>
            <a:pPr algn="l">
              <a:lnSpc>
                <a:spcPct val="120000"/>
              </a:lnSpc>
              <a:spcBef>
                <a:spcPts val="0"/>
              </a:spcBef>
            </a:pPr>
            <a:endParaRPr lang="en-US" sz="5600"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algn="l"/>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147505E1-BF0A-0CB2-32B1-99A317CFF985}"/>
              </a:ext>
            </a:extLst>
          </p:cNvPr>
          <p:cNvSpPr txBox="1"/>
          <p:nvPr/>
        </p:nvSpPr>
        <p:spPr>
          <a:xfrm>
            <a:off x="4285561" y="367884"/>
            <a:ext cx="7984827" cy="7571303"/>
          </a:xfrm>
          <a:prstGeom prst="rect">
            <a:avLst/>
          </a:prstGeom>
          <a:noFill/>
        </p:spPr>
        <p:txBody>
          <a:bodyPr wrap="square">
            <a:spAutoFit/>
          </a:bodyPr>
          <a:lstStyle/>
          <a:p>
            <a:pPr marL="285750" indent="-285750">
              <a:buFont typeface="Arial" panose="020B0604020202020204" pitchFamily="34" charset="0"/>
              <a:buChar char="•"/>
            </a:pPr>
            <a:endParaRPr lang="en-US" b="1" dirty="0">
              <a:solidFill>
                <a:srgbClr val="222222"/>
              </a:solidFill>
              <a:latin typeface="Arial" panose="020B0604020202020204" pitchFamily="34" charset="0"/>
            </a:endParaRPr>
          </a:p>
          <a:p>
            <a:pPr marL="285750" indent="-285750">
              <a:buFont typeface="Arial" panose="020B0604020202020204" pitchFamily="34" charset="0"/>
              <a:buChar char="•"/>
            </a:pPr>
            <a:r>
              <a:rPr lang="en-CA" sz="1800" b="1" kern="100" dirty="0">
                <a:effectLst/>
                <a:latin typeface="Arial" panose="020B0604020202020204" pitchFamily="34" charset="0"/>
                <a:ea typeface="Calibri" panose="020F0502020204030204" pitchFamily="34" charset="0"/>
                <a:cs typeface="Arial" panose="020B0604020202020204" pitchFamily="34" charset="0"/>
              </a:rPr>
              <a:t>Resolve the confusion over the projected population numbers</a:t>
            </a:r>
          </a:p>
          <a:p>
            <a:endParaRPr lang="en-US" sz="1800" b="1" kern="100" dirty="0">
              <a:effectLst/>
              <a:latin typeface="Arial" panose="020B0604020202020204" pitchFamily="34" charset="0"/>
              <a:ea typeface="Calibri" panose="020F0502020204030204" pitchFamily="34" charset="0"/>
              <a:cs typeface="Arial" panose="020B0604020202020204" pitchFamily="34" charset="0"/>
            </a:endParaRPr>
          </a:p>
          <a:p>
            <a:pPr marL="285750" indent="-285750">
              <a:buFont typeface="Arial" panose="020B0604020202020204" pitchFamily="34" charset="0"/>
              <a:buChar char="•"/>
            </a:pPr>
            <a:r>
              <a:rPr lang="en-US" b="1" dirty="0">
                <a:solidFill>
                  <a:srgbClr val="222222"/>
                </a:solidFill>
                <a:latin typeface="Arial" panose="020B0604020202020204" pitchFamily="34" charset="0"/>
              </a:rPr>
              <a:t>Conduct a Peer Review to review the work of the Planning Department and the Town Consultants</a:t>
            </a:r>
          </a:p>
          <a:p>
            <a:endParaRPr lang="en-US" b="1" i="0" dirty="0">
              <a:solidFill>
                <a:srgbClr val="222222"/>
              </a:solidFill>
              <a:effectLst/>
              <a:latin typeface="Arial" panose="020B0604020202020204" pitchFamily="34" charset="0"/>
            </a:endParaRPr>
          </a:p>
          <a:p>
            <a:pPr marL="285750" indent="-285750">
              <a:buFont typeface="Arial" panose="020B0604020202020204" pitchFamily="34" charset="0"/>
              <a:buChar char="•"/>
            </a:pPr>
            <a:r>
              <a:rPr lang="en-US" b="1" i="0" dirty="0">
                <a:solidFill>
                  <a:srgbClr val="222222"/>
                </a:solidFill>
                <a:effectLst/>
                <a:latin typeface="Arial" panose="020B0604020202020204" pitchFamily="34" charset="0"/>
              </a:rPr>
              <a:t>Council should prioritize or continue to prioritize sustainable development that aligns with the community's needs and values.</a:t>
            </a:r>
          </a:p>
          <a:p>
            <a:pPr marL="285750" indent="-285750">
              <a:buFont typeface="Arial" panose="020B0604020202020204" pitchFamily="34" charset="0"/>
              <a:buChar char="•"/>
            </a:pPr>
            <a:endParaRPr lang="en-US" b="1" dirty="0">
              <a:solidFill>
                <a:srgbClr val="222222"/>
              </a:solidFill>
              <a:latin typeface="Arial" panose="020B0604020202020204" pitchFamily="34" charset="0"/>
            </a:endParaRPr>
          </a:p>
          <a:p>
            <a:pPr marL="285750" indent="-285750">
              <a:buFont typeface="Arial" panose="020B0604020202020204" pitchFamily="34" charset="0"/>
              <a:buChar char="•"/>
            </a:pPr>
            <a:r>
              <a:rPr lang="en-US" b="1" i="0" dirty="0">
                <a:solidFill>
                  <a:srgbClr val="222222"/>
                </a:solidFill>
                <a:effectLst/>
                <a:latin typeface="Arial" panose="020B0604020202020204" pitchFamily="34" charset="0"/>
              </a:rPr>
              <a:t>Council should consider alternative development plans for the Midtown land parcel that are more compatible with the existing infrastructure constraints.</a:t>
            </a:r>
          </a:p>
          <a:p>
            <a:endParaRPr lang="en-US" b="1" i="0" dirty="0">
              <a:solidFill>
                <a:srgbClr val="222222"/>
              </a:solidFill>
              <a:effectLst/>
              <a:latin typeface="Arial" panose="020B0604020202020204" pitchFamily="34" charset="0"/>
            </a:endParaRPr>
          </a:p>
          <a:p>
            <a:pPr marL="285750" indent="-285750">
              <a:buFont typeface="Arial" panose="020B0604020202020204" pitchFamily="34" charset="0"/>
              <a:buChar char="•"/>
            </a:pPr>
            <a:r>
              <a:rPr lang="en-US" b="1" i="0" dirty="0">
                <a:solidFill>
                  <a:srgbClr val="222222"/>
                </a:solidFill>
                <a:effectLst/>
                <a:latin typeface="Arial" panose="020B0604020202020204" pitchFamily="34" charset="0"/>
              </a:rPr>
              <a:t>Efforts should be focused on optimizing the usage of the available land while minimizing the need for extensive and costly infrastructure modifications.</a:t>
            </a:r>
          </a:p>
          <a:p>
            <a:endParaRPr lang="en-US" b="1" i="0" dirty="0">
              <a:solidFill>
                <a:srgbClr val="222222"/>
              </a:solidFill>
              <a:effectLst/>
              <a:latin typeface="Arial" panose="020B0604020202020204" pitchFamily="34" charset="0"/>
            </a:endParaRPr>
          </a:p>
          <a:p>
            <a:pPr marL="285750" indent="-285750">
              <a:buFont typeface="Arial" panose="020B0604020202020204" pitchFamily="34" charset="0"/>
              <a:buChar char="•"/>
            </a:pPr>
            <a:r>
              <a:rPr lang="en-US" b="1" dirty="0">
                <a:solidFill>
                  <a:srgbClr val="222222"/>
                </a:solidFill>
                <a:latin typeface="Arial" panose="020B0604020202020204" pitchFamily="34" charset="0"/>
              </a:rPr>
              <a:t>Review the l</a:t>
            </a:r>
            <a:r>
              <a:rPr lang="en-US" b="1" i="0" dirty="0">
                <a:solidFill>
                  <a:srgbClr val="222222"/>
                </a:solidFill>
                <a:effectLst/>
                <a:latin typeface="Arial" panose="020B0604020202020204" pitchFamily="34" charset="0"/>
              </a:rPr>
              <a:t>essons learned from past successful and failed developments regarding parking and traffic issues</a:t>
            </a:r>
          </a:p>
          <a:p>
            <a:endParaRPr lang="en-US" b="1" i="0" dirty="0">
              <a:solidFill>
                <a:srgbClr val="222222"/>
              </a:solidFill>
              <a:effectLst/>
              <a:latin typeface="Arial" panose="020B0604020202020204" pitchFamily="34" charset="0"/>
            </a:endParaRPr>
          </a:p>
          <a:p>
            <a:pPr marL="285750" indent="-285750">
              <a:buFont typeface="Arial" panose="020B0604020202020204" pitchFamily="34" charset="0"/>
              <a:buChar char="•"/>
            </a:pPr>
            <a:r>
              <a:rPr lang="en-US" b="1" dirty="0">
                <a:solidFill>
                  <a:srgbClr val="222222"/>
                </a:solidFill>
                <a:latin typeface="Arial" panose="020B0604020202020204" pitchFamily="34" charset="0"/>
              </a:rPr>
              <a:t>Create a “Place” that all residents can be proud of</a:t>
            </a:r>
            <a:endParaRPr lang="en-US" b="1" i="0" dirty="0">
              <a:solidFill>
                <a:srgbClr val="222222"/>
              </a:solidFill>
              <a:effectLst/>
              <a:latin typeface="Arial" panose="020B0604020202020204" pitchFamily="34" charset="0"/>
            </a:endParaRPr>
          </a:p>
          <a:p>
            <a:endParaRPr lang="en-US" b="0" i="0" dirty="0">
              <a:solidFill>
                <a:srgbClr val="222222"/>
              </a:solidFill>
              <a:effectLst/>
              <a:latin typeface="Arial" panose="020B0604020202020204" pitchFamily="34" charset="0"/>
            </a:endParaRPr>
          </a:p>
          <a:p>
            <a:pPr marL="285750" indent="-285750">
              <a:buFont typeface="Arial" panose="020B0604020202020204" pitchFamily="34" charset="0"/>
              <a:buChar char="•"/>
            </a:pPr>
            <a:endParaRPr lang="en-US" b="0" i="0" dirty="0">
              <a:solidFill>
                <a:srgbClr val="222222"/>
              </a:solidFill>
              <a:effectLst/>
              <a:latin typeface="Arial" panose="020B0604020202020204" pitchFamily="34" charset="0"/>
            </a:endParaRPr>
          </a:p>
          <a:p>
            <a:endParaRPr lang="en-US" b="0" i="0" dirty="0">
              <a:solidFill>
                <a:srgbClr val="222222"/>
              </a:solidFill>
              <a:effectLst/>
              <a:latin typeface="Arial" panose="020B0604020202020204" pitchFamily="34" charset="0"/>
            </a:endParaRPr>
          </a:p>
          <a:p>
            <a:pPr marL="285750" indent="-285750">
              <a:buFont typeface="Arial" panose="020B0604020202020204" pitchFamily="34" charset="0"/>
              <a:buChar char="•"/>
            </a:pPr>
            <a:endParaRPr lang="en-US" b="0" i="0" dirty="0">
              <a:solidFill>
                <a:srgbClr val="222222"/>
              </a:solidFill>
              <a:effectLst/>
              <a:latin typeface="Arial" panose="020B0604020202020204" pitchFamily="34" charset="0"/>
            </a:endParaRPr>
          </a:p>
          <a:p>
            <a:endParaRPr lang="en-US" b="0" i="0" dirty="0">
              <a:solidFill>
                <a:srgbClr val="222222"/>
              </a:solidFill>
              <a:effectLst/>
              <a:latin typeface="Arial" panose="020B0604020202020204" pitchFamily="34" charset="0"/>
            </a:endParaRPr>
          </a:p>
          <a:p>
            <a:pPr marL="285750" indent="-285750">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p:txBody>
      </p:sp>
      <p:pic>
        <p:nvPicPr>
          <p:cNvPr id="2052" name="Picture 4" descr="Image result for learn from others mistakes cartoon">
            <a:extLst>
              <a:ext uri="{FF2B5EF4-FFF2-40B4-BE49-F238E27FC236}">
                <a16:creationId xmlns:a16="http://schemas.microsoft.com/office/drawing/2014/main" id="{C6E0F5CE-1963-8B36-5F14-F93111F221A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7480" y="1608308"/>
            <a:ext cx="3536816" cy="310636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7694621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1162240" y="-2895116"/>
            <a:ext cx="9683560" cy="2487212"/>
          </a:xfrm>
        </p:spPr>
        <p:txBody>
          <a:bodyPr anchor="ctr">
            <a:normAutofit/>
          </a:bodyPr>
          <a:lstStyle/>
          <a:p>
            <a:pPr algn="l"/>
            <a:r>
              <a:rPr lang="en-US" sz="3200" b="1" dirty="0">
                <a:latin typeface="Arial" panose="020B0604020202020204" pitchFamily="34" charset="0"/>
                <a:cs typeface="Arial" panose="020B0604020202020204" pitchFamily="34" charset="0"/>
              </a:rPr>
              <a:t>THANK YOU FOR LISTENING</a:t>
            </a:r>
            <a:endParaRPr lang="en-CA" sz="3200" b="1" dirty="0">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363DFD4B-06B3-4F46-EB46-6C73F81E95BB}"/>
              </a:ext>
            </a:extLst>
          </p:cNvPr>
          <p:cNvSpPr txBox="1"/>
          <p:nvPr/>
        </p:nvSpPr>
        <p:spPr>
          <a:xfrm>
            <a:off x="814871" y="382012"/>
            <a:ext cx="11099800" cy="584775"/>
          </a:xfrm>
          <a:prstGeom prst="rect">
            <a:avLst/>
          </a:prstGeom>
          <a:noFill/>
        </p:spPr>
        <p:txBody>
          <a:bodyPr wrap="square">
            <a:spAutoFit/>
          </a:bodyPr>
          <a:lstStyle/>
          <a:p>
            <a:pPr>
              <a:lnSpc>
                <a:spcPct val="100000"/>
              </a:lnSpc>
              <a:spcBef>
                <a:spcPts val="0"/>
              </a:spcBef>
            </a:pPr>
            <a:r>
              <a:rPr lang="en-US" sz="3200" b="1" dirty="0">
                <a:latin typeface="Arial" panose="020B0604020202020204" pitchFamily="34" charset="0"/>
                <a:ea typeface="Calibri" panose="020F0502020204030204" pitchFamily="34" charset="0"/>
                <a:cs typeface="Arial" panose="020B0604020202020204" pitchFamily="34" charset="0"/>
              </a:rPr>
              <a:t> </a:t>
            </a:r>
            <a:endParaRPr lang="en-US" sz="3200" b="1" dirty="0">
              <a:effectLst/>
              <a:latin typeface="Arial" panose="020B0604020202020204" pitchFamily="34" charset="0"/>
              <a:ea typeface="Calibri" panose="020F0502020204030204" pitchFamily="34" charset="0"/>
              <a:cs typeface="Arial" panose="020B0604020202020204" pitchFamily="34" charset="0"/>
            </a:endParaRPr>
          </a:p>
        </p:txBody>
      </p:sp>
      <p:pic>
        <p:nvPicPr>
          <p:cNvPr id="2" name="Picture 1">
            <a:extLst>
              <a:ext uri="{FF2B5EF4-FFF2-40B4-BE49-F238E27FC236}">
                <a16:creationId xmlns:a16="http://schemas.microsoft.com/office/drawing/2014/main" id="{34565568-91F5-F279-FFF2-787803181CF4}"/>
              </a:ext>
            </a:extLst>
          </p:cNvPr>
          <p:cNvPicPr>
            <a:picLocks noChangeAspect="1"/>
          </p:cNvPicPr>
          <p:nvPr/>
        </p:nvPicPr>
        <p:blipFill>
          <a:blip r:embed="rId2"/>
          <a:stretch>
            <a:fillRect/>
          </a:stretch>
        </p:blipFill>
        <p:spPr>
          <a:xfrm>
            <a:off x="3703679" y="173607"/>
            <a:ext cx="3576576" cy="3029398"/>
          </a:xfrm>
          <a:prstGeom prst="rect">
            <a:avLst/>
          </a:prstGeom>
        </p:spPr>
      </p:pic>
      <p:sp>
        <p:nvSpPr>
          <p:cNvPr id="6" name="TextBox 5">
            <a:extLst>
              <a:ext uri="{FF2B5EF4-FFF2-40B4-BE49-F238E27FC236}">
                <a16:creationId xmlns:a16="http://schemas.microsoft.com/office/drawing/2014/main" id="{0F78E7EC-BA10-A6C0-E0A2-FC5035ED26C2}"/>
              </a:ext>
            </a:extLst>
          </p:cNvPr>
          <p:cNvSpPr txBox="1"/>
          <p:nvPr/>
        </p:nvSpPr>
        <p:spPr>
          <a:xfrm>
            <a:off x="385580" y="1997206"/>
            <a:ext cx="6817431" cy="4216539"/>
          </a:xfrm>
          <a:prstGeom prst="rect">
            <a:avLst/>
          </a:prstGeom>
          <a:noFill/>
        </p:spPr>
        <p:txBody>
          <a:bodyPr wrap="square">
            <a:spAutoFit/>
          </a:bodyPr>
          <a:lstStyle/>
          <a:p>
            <a:endParaRPr lang="en-US" sz="2800" b="1" dirty="0">
              <a:latin typeface="Arial" panose="020B0604020202020204" pitchFamily="34" charset="0"/>
              <a:cs typeface="Arial" panose="020B0604020202020204" pitchFamily="34" charset="0"/>
            </a:endParaRPr>
          </a:p>
          <a:p>
            <a:br>
              <a:rPr lang="en-US" sz="1800" b="1" dirty="0">
                <a:latin typeface="Arial" panose="020B0604020202020204" pitchFamily="34" charset="0"/>
                <a:cs typeface="Arial" panose="020B0604020202020204" pitchFamily="34" charset="0"/>
              </a:rPr>
            </a:br>
            <a:br>
              <a:rPr lang="en-US" sz="1800" b="1" dirty="0">
                <a:latin typeface="Arial" panose="020B0604020202020204" pitchFamily="34" charset="0"/>
                <a:cs typeface="Arial" panose="020B0604020202020204" pitchFamily="34" charset="0"/>
              </a:rPr>
            </a:br>
            <a:endParaRPr lang="en-US" sz="1800"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a:p>
            <a:endParaRPr lang="en-US" sz="1800"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a:p>
            <a:endParaRPr lang="en-US" sz="1800"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a:p>
            <a:endParaRPr lang="en-US" sz="2400" b="1" dirty="0">
              <a:latin typeface="Arial" panose="020B0604020202020204" pitchFamily="34" charset="0"/>
              <a:cs typeface="Arial" panose="020B0604020202020204" pitchFamily="34" charset="0"/>
            </a:endParaRPr>
          </a:p>
          <a:p>
            <a:r>
              <a:rPr lang="en-US" sz="2400" b="1" dirty="0">
                <a:latin typeface="Arial" panose="020B0604020202020204" pitchFamily="34" charset="0"/>
                <a:cs typeface="Arial" panose="020B0604020202020204" pitchFamily="34" charset="0"/>
              </a:rPr>
              <a:t>Sincerely,</a:t>
            </a:r>
            <a:br>
              <a:rPr lang="en-US" sz="2400" b="1" dirty="0">
                <a:latin typeface="Arial" panose="020B0604020202020204" pitchFamily="34" charset="0"/>
                <a:cs typeface="Arial" panose="020B0604020202020204" pitchFamily="34" charset="0"/>
              </a:rPr>
            </a:br>
            <a:br>
              <a:rPr lang="en-US" sz="2400" b="1" dirty="0">
                <a:latin typeface="Arial" panose="020B0604020202020204" pitchFamily="34" charset="0"/>
                <a:cs typeface="Arial" panose="020B0604020202020204" pitchFamily="34" charset="0"/>
              </a:rPr>
            </a:br>
            <a:r>
              <a:rPr lang="en-US" sz="2400" b="1" dirty="0">
                <a:latin typeface="Arial" panose="020B0604020202020204" pitchFamily="34" charset="0"/>
                <a:cs typeface="Arial" panose="020B0604020202020204" pitchFamily="34" charset="0"/>
              </a:rPr>
              <a:t>OCA Board of Directors</a:t>
            </a:r>
            <a:endParaRPr lang="en-CA" sz="2400" dirty="0"/>
          </a:p>
        </p:txBody>
      </p:sp>
      <p:sp>
        <p:nvSpPr>
          <p:cNvPr id="5" name="TextBox 4">
            <a:extLst>
              <a:ext uri="{FF2B5EF4-FFF2-40B4-BE49-F238E27FC236}">
                <a16:creationId xmlns:a16="http://schemas.microsoft.com/office/drawing/2014/main" id="{94E807FD-499F-6720-0731-4078BBADFFFC}"/>
              </a:ext>
            </a:extLst>
          </p:cNvPr>
          <p:cNvSpPr txBox="1"/>
          <p:nvPr/>
        </p:nvSpPr>
        <p:spPr>
          <a:xfrm>
            <a:off x="887750" y="3643811"/>
            <a:ext cx="11686779" cy="461665"/>
          </a:xfrm>
          <a:prstGeom prst="rect">
            <a:avLst/>
          </a:prstGeom>
          <a:noFill/>
        </p:spPr>
        <p:txBody>
          <a:bodyPr wrap="square">
            <a:spAutoFit/>
          </a:bodyPr>
          <a:lstStyle/>
          <a:p>
            <a:pPr algn="l">
              <a:spcBef>
                <a:spcPts val="0"/>
              </a:spcBef>
            </a:pPr>
            <a:r>
              <a:rPr lang="en-CA" sz="2400" b="1" dirty="0">
                <a:latin typeface="Arial" panose="020B0604020202020204" pitchFamily="34" charset="0"/>
                <a:cs typeface="Arial" panose="020B0604020202020204" pitchFamily="34" charset="0"/>
              </a:rPr>
              <a:t>We encourage members of Council to vote no to receiving this report.</a:t>
            </a:r>
          </a:p>
        </p:txBody>
      </p:sp>
    </p:spTree>
    <p:extLst>
      <p:ext uri="{BB962C8B-B14F-4D97-AF65-F5344CB8AC3E}">
        <p14:creationId xmlns:p14="http://schemas.microsoft.com/office/powerpoint/2010/main" val="38138152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1683926" y="2379657"/>
            <a:ext cx="9522248" cy="4478343"/>
          </a:xfrm>
        </p:spPr>
        <p:txBody>
          <a:bodyPr anchor="ctr">
            <a:normAutofit/>
          </a:bodyPr>
          <a:lstStyle/>
          <a:p>
            <a:r>
              <a:rPr lang="en-US" sz="3000" b="1" dirty="0">
                <a:latin typeface="Arial" panose="020B0604020202020204" pitchFamily="34" charset="0"/>
                <a:cs typeface="Arial" panose="020B0604020202020204" pitchFamily="34" charset="0"/>
              </a:rPr>
              <a:t>CONFUSION OVER POPULATION NUMBERS</a:t>
            </a:r>
          </a:p>
          <a:p>
            <a:r>
              <a:rPr lang="en-US" sz="3000" b="1" dirty="0">
                <a:latin typeface="Arial" panose="020B0604020202020204" pitchFamily="34" charset="0"/>
                <a:cs typeface="Arial" panose="020B0604020202020204" pitchFamily="34" charset="0"/>
              </a:rPr>
              <a:t>Is it 349,990 or 444,000 by 2051 in Oakville?</a:t>
            </a:r>
          </a:p>
          <a:p>
            <a:endParaRPr lang="en-US" sz="30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000" b="1" dirty="0">
              <a:latin typeface="Arial" panose="020B0604020202020204" pitchFamily="34" charset="0"/>
              <a:cs typeface="Arial" panose="020B0604020202020204" pitchFamily="34" charset="0"/>
            </a:endParaRPr>
          </a:p>
          <a:p>
            <a:endParaRPr lang="en-US" sz="3000" b="1" dirty="0">
              <a:latin typeface="Arial" panose="020B0604020202020204" pitchFamily="34" charset="0"/>
              <a:cs typeface="Arial" panose="020B0604020202020204" pitchFamily="34" charset="0"/>
            </a:endParaRPr>
          </a:p>
          <a:p>
            <a:endParaRPr lang="en-US" sz="3000" b="1" dirty="0">
              <a:latin typeface="Arial" panose="020B0604020202020204" pitchFamily="34" charset="0"/>
              <a:cs typeface="Arial" panose="020B0604020202020204" pitchFamily="34" charset="0"/>
            </a:endParaRPr>
          </a:p>
          <a:p>
            <a:endParaRPr lang="en-US" sz="3000" b="1" dirty="0">
              <a:latin typeface="Arial" panose="020B0604020202020204" pitchFamily="34" charset="0"/>
              <a:cs typeface="Arial" panose="020B0604020202020204" pitchFamily="34" charset="0"/>
            </a:endParaRPr>
          </a:p>
          <a:p>
            <a:pPr algn="l">
              <a:lnSpc>
                <a:spcPct val="120000"/>
              </a:lnSpc>
              <a:spcBef>
                <a:spcPts val="0"/>
              </a:spcBef>
            </a:pPr>
            <a:endParaRPr lang="en-US" sz="5600"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algn="l"/>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sp>
        <p:nvSpPr>
          <p:cNvPr id="8" name="TextBox 7">
            <a:extLst>
              <a:ext uri="{FF2B5EF4-FFF2-40B4-BE49-F238E27FC236}">
                <a16:creationId xmlns:a16="http://schemas.microsoft.com/office/drawing/2014/main" id="{B73571B4-5025-868A-4272-6077848779C4}"/>
              </a:ext>
            </a:extLst>
          </p:cNvPr>
          <p:cNvSpPr txBox="1"/>
          <p:nvPr/>
        </p:nvSpPr>
        <p:spPr>
          <a:xfrm>
            <a:off x="743675" y="2333683"/>
            <a:ext cx="5231249" cy="4555093"/>
          </a:xfrm>
          <a:prstGeom prst="rect">
            <a:avLst/>
          </a:prstGeom>
          <a:noFill/>
        </p:spPr>
        <p:txBody>
          <a:bodyPr wrap="square">
            <a:spAutoFit/>
          </a:bodyPr>
          <a:lstStyle/>
          <a:p>
            <a:pPr marL="285750" indent="-285750" algn="l">
              <a:buFont typeface="Arial" panose="020B0604020202020204" pitchFamily="34" charset="0"/>
              <a:buChar char="•"/>
            </a:pPr>
            <a:r>
              <a:rPr lang="en-US" b="1" dirty="0">
                <a:latin typeface="Arial" panose="020B0604020202020204" pitchFamily="34" charset="0"/>
                <a:cs typeface="Arial" panose="020B0604020202020204" pitchFamily="34" charset="0"/>
              </a:rPr>
              <a:t>Regional Official Plan Amendment 49 (ROPA 49) approved by the Province on November 4, 2022 – 349,900</a:t>
            </a:r>
          </a:p>
          <a:p>
            <a:pPr algn="l"/>
            <a:endParaRPr lang="en-US" b="1" dirty="0">
              <a:latin typeface="Arial" panose="020B0604020202020204" pitchFamily="34" charset="0"/>
              <a:cs typeface="Arial" panose="020B0604020202020204" pitchFamily="34" charset="0"/>
            </a:endParaRPr>
          </a:p>
          <a:p>
            <a:pPr marL="285750" indent="-285750" algn="l">
              <a:buFont typeface="Arial" panose="020B0604020202020204" pitchFamily="34" charset="0"/>
              <a:buChar char="•"/>
            </a:pPr>
            <a:r>
              <a:rPr lang="en-US" b="1" dirty="0">
                <a:latin typeface="Arial" panose="020B0604020202020204" pitchFamily="34" charset="0"/>
                <a:cs typeface="Arial" panose="020B0604020202020204" pitchFamily="34" charset="0"/>
              </a:rPr>
              <a:t>Midtown Committee of the Whole #3 dated October 10, 2023 of the Town Consultants – 444,000</a:t>
            </a:r>
          </a:p>
          <a:p>
            <a:pPr algn="l"/>
            <a:endParaRPr lang="en-US" b="1" dirty="0">
              <a:latin typeface="Arial" panose="020B0604020202020204" pitchFamily="34" charset="0"/>
              <a:cs typeface="Arial" panose="020B0604020202020204" pitchFamily="34" charset="0"/>
            </a:endParaRPr>
          </a:p>
          <a:p>
            <a:pPr marL="285750" indent="-285750" algn="l">
              <a:buFont typeface="Arial" panose="020B0604020202020204" pitchFamily="34" charset="0"/>
              <a:buChar char="•"/>
            </a:pPr>
            <a:r>
              <a:rPr lang="en-US" b="1" dirty="0">
                <a:latin typeface="Arial" panose="020B0604020202020204" pitchFamily="34" charset="0"/>
                <a:cs typeface="Arial" panose="020B0604020202020204" pitchFamily="34" charset="0"/>
              </a:rPr>
              <a:t>Growth Planning &amp; Management: Town of Oakville &amp; Midtown Oakville Midtown Committee of the Whole – January 30, 2024 – 444,000</a:t>
            </a:r>
          </a:p>
          <a:p>
            <a:pPr algn="l"/>
            <a:endParaRPr lang="en-US" b="1" dirty="0">
              <a:latin typeface="Arial" panose="020B0604020202020204" pitchFamily="34" charset="0"/>
              <a:cs typeface="Arial" panose="020B0604020202020204" pitchFamily="34" charset="0"/>
            </a:endParaRPr>
          </a:p>
          <a:p>
            <a:pPr marL="285750" indent="-285750" algn="l">
              <a:buFont typeface="Arial" panose="020B0604020202020204" pitchFamily="34" charset="0"/>
              <a:buChar char="•"/>
            </a:pPr>
            <a:r>
              <a:rPr lang="en-US" b="1" dirty="0">
                <a:latin typeface="Arial" panose="020B0604020202020204" pitchFamily="34" charset="0"/>
                <a:cs typeface="Arial" panose="020B0604020202020204" pitchFamily="34" charset="0"/>
              </a:rPr>
              <a:t>Staff Report dated May 21, 2024 – 349,900</a:t>
            </a:r>
          </a:p>
          <a:p>
            <a:pPr algn="l"/>
            <a:endParaRPr lang="en-US" sz="2000" b="1" dirty="0">
              <a:latin typeface="Arial" panose="020B0604020202020204" pitchFamily="34" charset="0"/>
              <a:cs typeface="Arial" panose="020B0604020202020204" pitchFamily="34" charset="0"/>
            </a:endParaRPr>
          </a:p>
          <a:p>
            <a:pPr algn="l"/>
            <a:endParaRPr lang="en-US" sz="1800" b="1" dirty="0">
              <a:latin typeface="Arial" panose="020B0604020202020204" pitchFamily="34" charset="0"/>
              <a:cs typeface="Arial" panose="020B0604020202020204" pitchFamily="34" charset="0"/>
            </a:endParaRPr>
          </a:p>
        </p:txBody>
      </p:sp>
      <p:sp>
        <p:nvSpPr>
          <p:cNvPr id="32" name="TextBox 31">
            <a:extLst>
              <a:ext uri="{FF2B5EF4-FFF2-40B4-BE49-F238E27FC236}">
                <a16:creationId xmlns:a16="http://schemas.microsoft.com/office/drawing/2014/main" id="{26D47B7E-4520-5958-E4F3-D13B8DD16E25}"/>
              </a:ext>
            </a:extLst>
          </p:cNvPr>
          <p:cNvSpPr txBox="1"/>
          <p:nvPr/>
        </p:nvSpPr>
        <p:spPr>
          <a:xfrm>
            <a:off x="6327088" y="2139875"/>
            <a:ext cx="5405876" cy="5078313"/>
          </a:xfrm>
          <a:prstGeom prst="rect">
            <a:avLst/>
          </a:prstGeom>
          <a:noFill/>
        </p:spPr>
        <p:txBody>
          <a:bodyPr wrap="square">
            <a:spAutoFit/>
          </a:bodyPr>
          <a:lstStyle/>
          <a:p>
            <a:pPr marL="0" marR="0">
              <a:spcBef>
                <a:spcPts val="0"/>
              </a:spcBef>
            </a:pPr>
            <a:r>
              <a:rPr lang="en-US" sz="1800" b="1" kern="100" dirty="0">
                <a:effectLst/>
                <a:latin typeface="Arial" panose="020B0604020202020204" pitchFamily="34" charset="0"/>
                <a:ea typeface="Calibri" panose="020F0502020204030204" pitchFamily="34" charset="0"/>
                <a:cs typeface="Arial" panose="020B0604020202020204" pitchFamily="34" charset="0"/>
              </a:rPr>
              <a:t>Important Questions </a:t>
            </a:r>
          </a:p>
          <a:p>
            <a:pPr marL="0" marR="0">
              <a:spcBef>
                <a:spcPts val="0"/>
              </a:spcBef>
            </a:pPr>
            <a:endParaRPr lang="en-US" b="1" kern="100" dirty="0">
              <a:latin typeface="Arial" panose="020B0604020202020204" pitchFamily="34" charset="0"/>
              <a:ea typeface="Calibri" panose="020F0502020204030204" pitchFamily="34" charset="0"/>
              <a:cs typeface="Arial" panose="020B0604020202020204" pitchFamily="34" charset="0"/>
            </a:endParaRPr>
          </a:p>
          <a:p>
            <a:pPr marL="285750" marR="0" indent="-285750">
              <a:spcBef>
                <a:spcPts val="0"/>
              </a:spcBef>
              <a:buFont typeface="Arial" panose="020B0604020202020204" pitchFamily="34" charset="0"/>
              <a:buChar char="•"/>
            </a:pPr>
            <a:r>
              <a:rPr lang="en-US" sz="1800" b="1" kern="100" dirty="0">
                <a:effectLst/>
                <a:latin typeface="Arial" panose="020B0604020202020204" pitchFamily="34" charset="0"/>
                <a:ea typeface="Calibri" panose="020F0502020204030204" pitchFamily="34" charset="0"/>
                <a:cs typeface="Arial" panose="020B0604020202020204" pitchFamily="34" charset="0"/>
              </a:rPr>
              <a:t>Did Council vote on the more than 10% increase from 349,900 to 444,000?</a:t>
            </a:r>
          </a:p>
          <a:p>
            <a:pPr marR="0">
              <a:spcBef>
                <a:spcPts val="0"/>
              </a:spcBef>
            </a:pPr>
            <a:endParaRPr lang="en-US" sz="1800" b="1" kern="100" dirty="0">
              <a:effectLst/>
              <a:latin typeface="Arial" panose="020B0604020202020204" pitchFamily="34" charset="0"/>
              <a:ea typeface="Calibri" panose="020F0502020204030204" pitchFamily="34" charset="0"/>
              <a:cs typeface="Arial" panose="020B0604020202020204" pitchFamily="34" charset="0"/>
            </a:endParaRPr>
          </a:p>
          <a:p>
            <a:pPr marL="285750" indent="-285750">
              <a:buFont typeface="Arial" panose="020B0604020202020204" pitchFamily="34" charset="0"/>
              <a:buChar char="•"/>
            </a:pPr>
            <a:r>
              <a:rPr lang="en-US" b="1" kern="100" dirty="0">
                <a:latin typeface="Arial" panose="020B0604020202020204" pitchFamily="34" charset="0"/>
                <a:ea typeface="Calibri" panose="020F0502020204030204" pitchFamily="34" charset="0"/>
                <a:cs typeface="Arial" panose="020B0604020202020204" pitchFamily="34" charset="0"/>
              </a:rPr>
              <a:t>W</a:t>
            </a:r>
            <a:r>
              <a:rPr lang="en-US" sz="1800" b="1" kern="100" dirty="0">
                <a:effectLst/>
                <a:latin typeface="Arial" panose="020B0604020202020204" pitchFamily="34" charset="0"/>
                <a:ea typeface="Calibri" panose="020F0502020204030204" pitchFamily="34" charset="0"/>
                <a:cs typeface="Arial" panose="020B0604020202020204" pitchFamily="34" charset="0"/>
              </a:rPr>
              <a:t>hy did the Town Consultants use the higher number? </a:t>
            </a:r>
          </a:p>
          <a:p>
            <a:endParaRPr lang="en-US" sz="1800" b="1" kern="100" dirty="0">
              <a:effectLst/>
              <a:latin typeface="Arial" panose="020B0604020202020204" pitchFamily="34" charset="0"/>
              <a:ea typeface="Calibri" panose="020F0502020204030204" pitchFamily="34" charset="0"/>
              <a:cs typeface="Arial" panose="020B0604020202020204" pitchFamily="34" charset="0"/>
            </a:endParaRPr>
          </a:p>
          <a:p>
            <a:pPr marL="285750" indent="-285750">
              <a:buFont typeface="Arial" panose="020B0604020202020204" pitchFamily="34" charset="0"/>
              <a:buChar char="•"/>
            </a:pPr>
            <a:r>
              <a:rPr lang="en-US" sz="1800" b="1" kern="100" dirty="0">
                <a:effectLst/>
                <a:latin typeface="Arial" panose="020B0604020202020204" pitchFamily="34" charset="0"/>
                <a:ea typeface="Calibri" panose="020F0502020204030204" pitchFamily="34" charset="0"/>
                <a:cs typeface="Arial" panose="020B0604020202020204" pitchFamily="34" charset="0"/>
              </a:rPr>
              <a:t>Who advised them to use the higher number?</a:t>
            </a:r>
          </a:p>
          <a:p>
            <a:pPr marL="0" marR="0">
              <a:spcBef>
                <a:spcPts val="0"/>
              </a:spcBef>
            </a:pPr>
            <a:endParaRPr lang="en-US" b="1" kern="100" dirty="0">
              <a:latin typeface="Arial" panose="020B0604020202020204" pitchFamily="34" charset="0"/>
              <a:ea typeface="Calibri" panose="020F0502020204030204" pitchFamily="34" charset="0"/>
              <a:cs typeface="Arial" panose="020B0604020202020204" pitchFamily="34" charset="0"/>
            </a:endParaRPr>
          </a:p>
          <a:p>
            <a:pPr marL="285750" marR="0" indent="-285750">
              <a:spcBef>
                <a:spcPts val="0"/>
              </a:spcBef>
              <a:buFont typeface="Arial" panose="020B0604020202020204" pitchFamily="34" charset="0"/>
              <a:buChar char="•"/>
            </a:pPr>
            <a:r>
              <a:rPr lang="en-US" sz="1800" b="1" kern="100" dirty="0">
                <a:effectLst/>
                <a:latin typeface="Arial" panose="020B0604020202020204" pitchFamily="34" charset="0"/>
                <a:ea typeface="Calibri" panose="020F0502020204030204" pitchFamily="34" charset="0"/>
                <a:cs typeface="Arial" panose="020B0604020202020204" pitchFamily="34" charset="0"/>
              </a:rPr>
              <a:t>Did the Consultants simply decide on the 444,000 number and </a:t>
            </a:r>
            <a:r>
              <a:rPr lang="en-US" b="1" kern="100" dirty="0">
                <a:latin typeface="Arial" panose="020B0604020202020204" pitchFamily="34" charset="0"/>
                <a:ea typeface="Calibri" panose="020F0502020204030204" pitchFamily="34" charset="0"/>
                <a:cs typeface="Arial" panose="020B0604020202020204" pitchFamily="34" charset="0"/>
              </a:rPr>
              <a:t>t</a:t>
            </a:r>
            <a:r>
              <a:rPr lang="en-US" sz="1800" b="1" kern="100" dirty="0">
                <a:effectLst/>
                <a:latin typeface="Arial" panose="020B0604020202020204" pitchFamily="34" charset="0"/>
                <a:ea typeface="Calibri" panose="020F0502020204030204" pitchFamily="34" charset="0"/>
                <a:cs typeface="Arial" panose="020B0604020202020204" pitchFamily="34" charset="0"/>
              </a:rPr>
              <a:t>his is what lead them to be pushing the tall towers and unrealistic density?</a:t>
            </a:r>
          </a:p>
          <a:p>
            <a:pPr marR="0">
              <a:spcBef>
                <a:spcPts val="0"/>
              </a:spcBef>
            </a:pPr>
            <a:endParaRPr lang="en-US" sz="1800" b="1" kern="100" dirty="0">
              <a:effectLst/>
              <a:latin typeface="Arial" panose="020B0604020202020204" pitchFamily="34" charset="0"/>
              <a:ea typeface="Calibri" panose="020F0502020204030204" pitchFamily="34" charset="0"/>
              <a:cs typeface="Arial" panose="020B0604020202020204" pitchFamily="34" charset="0"/>
            </a:endParaRPr>
          </a:p>
          <a:p>
            <a:pPr marL="0" marR="0">
              <a:spcBef>
                <a:spcPts val="0"/>
              </a:spcBef>
            </a:pPr>
            <a:endParaRPr lang="en-US" b="1" kern="100" dirty="0">
              <a:latin typeface="Arial" panose="020B0604020202020204" pitchFamily="34" charset="0"/>
              <a:ea typeface="Calibri" panose="020F0502020204030204" pitchFamily="34" charset="0"/>
              <a:cs typeface="Arial" panose="020B0604020202020204" pitchFamily="34" charset="0"/>
            </a:endParaRPr>
          </a:p>
          <a:p>
            <a:pPr marL="0" marR="0">
              <a:spcBef>
                <a:spcPts val="0"/>
              </a:spcBef>
            </a:pPr>
            <a:endParaRPr lang="en-US" sz="1800" b="1" kern="100" dirty="0">
              <a:effectLst/>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267887082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1144698" y="980141"/>
            <a:ext cx="9522248" cy="4478343"/>
          </a:xfrm>
        </p:spPr>
        <p:txBody>
          <a:bodyPr anchor="ctr">
            <a:normAutofit/>
          </a:bodyPr>
          <a:lstStyle/>
          <a:p>
            <a:r>
              <a:rPr lang="en-US" sz="3000" b="1" dirty="0">
                <a:latin typeface="Arial" panose="020B0604020202020204" pitchFamily="34" charset="0"/>
                <a:cs typeface="Arial" panose="020B0604020202020204" pitchFamily="34" charset="0"/>
              </a:rPr>
              <a:t>STAFF REPORT DATED MAY 21, 2024</a:t>
            </a:r>
          </a:p>
          <a:p>
            <a:r>
              <a:rPr lang="en-US" sz="3000" b="1" dirty="0">
                <a:latin typeface="Arial" panose="020B0604020202020204" pitchFamily="34" charset="0"/>
                <a:cs typeface="Arial" panose="020B0604020202020204" pitchFamily="34" charset="0"/>
              </a:rPr>
              <a:t>Key facts or threats?</a:t>
            </a:r>
          </a:p>
          <a:p>
            <a:endParaRPr lang="en-US" sz="3000" b="1" dirty="0">
              <a:latin typeface="Arial" panose="020B0604020202020204" pitchFamily="34" charset="0"/>
              <a:cs typeface="Arial" panose="020B0604020202020204" pitchFamily="34" charset="0"/>
            </a:endParaRPr>
          </a:p>
          <a:p>
            <a:pPr algn="l">
              <a:lnSpc>
                <a:spcPct val="120000"/>
              </a:lnSpc>
              <a:spcBef>
                <a:spcPts val="0"/>
              </a:spcBef>
            </a:pPr>
            <a:endParaRPr lang="en-US" sz="5600"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algn="l"/>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ABC66735-3DA1-ED82-5F73-E393E183738F}"/>
              </a:ext>
            </a:extLst>
          </p:cNvPr>
          <p:cNvSpPr txBox="1"/>
          <p:nvPr/>
        </p:nvSpPr>
        <p:spPr>
          <a:xfrm>
            <a:off x="302418" y="2668125"/>
            <a:ext cx="11206809" cy="4382995"/>
          </a:xfrm>
          <a:prstGeom prst="rect">
            <a:avLst/>
          </a:prstGeom>
          <a:noFill/>
        </p:spPr>
        <p:txBody>
          <a:bodyPr wrap="square">
            <a:spAutoFit/>
          </a:bodyPr>
          <a:lstStyle/>
          <a:p>
            <a:pPr marL="457200" indent="-457200">
              <a:lnSpc>
                <a:spcPct val="120000"/>
              </a:lnSpc>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a:p>
            <a:pPr marL="457200" indent="-457200">
              <a:lnSpc>
                <a:spcPct val="120000"/>
              </a:lnSpc>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a:p>
            <a:pPr>
              <a:lnSpc>
                <a:spcPct val="120000"/>
              </a:lnSpc>
            </a:pPr>
            <a:endParaRPr lang="en-US" sz="1800" b="1" dirty="0">
              <a:latin typeface="Arial" panose="020B0604020202020204" pitchFamily="34" charset="0"/>
              <a:cs typeface="Arial" panose="020B0604020202020204" pitchFamily="34" charset="0"/>
            </a:endParaRPr>
          </a:p>
          <a:p>
            <a:pPr marL="457200" indent="-457200">
              <a:lnSpc>
                <a:spcPct val="120000"/>
              </a:lnSpc>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a:p>
            <a:pPr marL="457200" indent="-457200">
              <a:lnSpc>
                <a:spcPct val="120000"/>
              </a:lnSpc>
              <a:buFont typeface="Arial" panose="020B0604020202020204" pitchFamily="34" charset="0"/>
              <a:buChar char="•"/>
            </a:pPr>
            <a:endParaRPr lang="en-US" b="1" dirty="0">
              <a:latin typeface="Arial" panose="020B0604020202020204" pitchFamily="34" charset="0"/>
              <a:cs typeface="Arial" panose="020B0604020202020204" pitchFamily="34" charset="0"/>
            </a:endParaRPr>
          </a:p>
          <a:p>
            <a:pPr marL="457200" indent="-457200">
              <a:lnSpc>
                <a:spcPct val="120000"/>
              </a:lnSpc>
              <a:buFont typeface="Arial" panose="020B0604020202020204" pitchFamily="34" charset="0"/>
              <a:buChar char="•"/>
            </a:pPr>
            <a:endParaRPr lang="en-US" b="1" dirty="0">
              <a:latin typeface="Arial" panose="020B0604020202020204" pitchFamily="34" charset="0"/>
              <a:cs typeface="Arial" panose="020B0604020202020204" pitchFamily="34" charset="0"/>
            </a:endParaRPr>
          </a:p>
          <a:p>
            <a:pPr marL="457200" indent="-457200">
              <a:lnSpc>
                <a:spcPct val="120000"/>
              </a:lnSpc>
              <a:buFont typeface="Arial" panose="020B0604020202020204" pitchFamily="34" charset="0"/>
              <a:buChar char="•"/>
            </a:pPr>
            <a:endParaRPr lang="en-US" b="1" dirty="0">
              <a:latin typeface="Arial" panose="020B0604020202020204" pitchFamily="34" charset="0"/>
              <a:cs typeface="Arial" panose="020B0604020202020204" pitchFamily="34" charset="0"/>
            </a:endParaRPr>
          </a:p>
          <a:p>
            <a:pPr marL="457200" indent="-457200">
              <a:lnSpc>
                <a:spcPct val="120000"/>
              </a:lnSpc>
              <a:buFont typeface="Arial" panose="020B0604020202020204" pitchFamily="34" charset="0"/>
              <a:buChar char="•"/>
            </a:pPr>
            <a:endParaRPr lang="en-US" b="1" dirty="0">
              <a:latin typeface="Arial" panose="020B0604020202020204" pitchFamily="34" charset="0"/>
              <a:cs typeface="Arial" panose="020B0604020202020204" pitchFamily="34" charset="0"/>
            </a:endParaRPr>
          </a:p>
          <a:p>
            <a:pPr marL="457200" indent="-457200">
              <a:lnSpc>
                <a:spcPct val="120000"/>
              </a:lnSpc>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a:p>
            <a:pPr marL="457200" indent="-457200">
              <a:lnSpc>
                <a:spcPct val="120000"/>
              </a:lnSpc>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a:p>
            <a:pPr marL="457200" indent="-457200">
              <a:lnSpc>
                <a:spcPct val="120000"/>
              </a:lnSpc>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a:p>
            <a:pPr marL="457200" indent="-457200" algn="l">
              <a:lnSpc>
                <a:spcPct val="120000"/>
              </a:lnSpc>
              <a:spcBef>
                <a:spcPts val="0"/>
              </a:spcBef>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a:p>
            <a:pPr marL="457200" indent="-457200" algn="l">
              <a:lnSpc>
                <a:spcPct val="120000"/>
              </a:lnSpc>
              <a:spcBef>
                <a:spcPts val="0"/>
              </a:spcBef>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p:txBody>
      </p:sp>
      <p:pic>
        <p:nvPicPr>
          <p:cNvPr id="10" name="Picture 9">
            <a:extLst>
              <a:ext uri="{FF2B5EF4-FFF2-40B4-BE49-F238E27FC236}">
                <a16:creationId xmlns:a16="http://schemas.microsoft.com/office/drawing/2014/main" id="{2325D80A-CEA6-5ECF-20B7-06AD90D05E0C}"/>
              </a:ext>
            </a:extLst>
          </p:cNvPr>
          <p:cNvPicPr>
            <a:picLocks noChangeAspect="1"/>
          </p:cNvPicPr>
          <p:nvPr/>
        </p:nvPicPr>
        <p:blipFill>
          <a:blip r:embed="rId2"/>
          <a:stretch>
            <a:fillRect/>
          </a:stretch>
        </p:blipFill>
        <p:spPr>
          <a:xfrm>
            <a:off x="1754662" y="1765670"/>
            <a:ext cx="8383359" cy="4483611"/>
          </a:xfrm>
          <a:prstGeom prst="rect">
            <a:avLst/>
          </a:prstGeom>
        </p:spPr>
      </p:pic>
    </p:spTree>
    <p:extLst>
      <p:ext uri="{BB962C8B-B14F-4D97-AF65-F5344CB8AC3E}">
        <p14:creationId xmlns:p14="http://schemas.microsoft.com/office/powerpoint/2010/main" val="254852667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1144698" y="980141"/>
            <a:ext cx="9522248" cy="4478343"/>
          </a:xfrm>
        </p:spPr>
        <p:txBody>
          <a:bodyPr anchor="ctr">
            <a:normAutofit/>
          </a:bodyPr>
          <a:lstStyle/>
          <a:p>
            <a:r>
              <a:rPr lang="en-US" sz="3000" b="1" dirty="0">
                <a:latin typeface="Arial" panose="020B0604020202020204" pitchFamily="34" charset="0"/>
                <a:cs typeface="Arial" panose="020B0604020202020204" pitchFamily="34" charset="0"/>
              </a:rPr>
              <a:t>STAFF REPORT DATED MAY 21, 2024</a:t>
            </a:r>
          </a:p>
          <a:p>
            <a:r>
              <a:rPr lang="en-US" sz="3000" b="1" dirty="0">
                <a:latin typeface="Arial" panose="020B0604020202020204" pitchFamily="34" charset="0"/>
                <a:cs typeface="Arial" panose="020B0604020202020204" pitchFamily="34" charset="0"/>
              </a:rPr>
              <a:t>Negative Tone</a:t>
            </a:r>
          </a:p>
          <a:p>
            <a:endParaRPr lang="en-US" sz="3000" b="1" dirty="0">
              <a:latin typeface="Arial" panose="020B0604020202020204" pitchFamily="34" charset="0"/>
              <a:cs typeface="Arial" panose="020B0604020202020204" pitchFamily="34" charset="0"/>
            </a:endParaRPr>
          </a:p>
          <a:p>
            <a:pPr algn="l">
              <a:lnSpc>
                <a:spcPct val="120000"/>
              </a:lnSpc>
              <a:spcBef>
                <a:spcPts val="0"/>
              </a:spcBef>
            </a:pPr>
            <a:endParaRPr lang="en-US" sz="5600"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algn="l"/>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ABC66735-3DA1-ED82-5F73-E393E183738F}"/>
              </a:ext>
            </a:extLst>
          </p:cNvPr>
          <p:cNvSpPr txBox="1"/>
          <p:nvPr/>
        </p:nvSpPr>
        <p:spPr>
          <a:xfrm>
            <a:off x="790418" y="1972210"/>
            <a:ext cx="11206809" cy="7651582"/>
          </a:xfrm>
          <a:prstGeom prst="rect">
            <a:avLst/>
          </a:prstGeom>
          <a:noFill/>
        </p:spPr>
        <p:txBody>
          <a:bodyPr wrap="square">
            <a:spAutoFit/>
          </a:bodyPr>
          <a:lstStyle/>
          <a:p>
            <a:pPr marL="285750" indent="-285750">
              <a:buFont typeface="Arial" panose="020B0604020202020204" pitchFamily="34" charset="0"/>
              <a:buChar char="•"/>
            </a:pPr>
            <a:r>
              <a:rPr lang="en-US" b="1" dirty="0">
                <a:latin typeface="Arial" panose="020B0604020202020204" pitchFamily="34" charset="0"/>
                <a:cs typeface="Arial" panose="020B0604020202020204" pitchFamily="34" charset="0"/>
              </a:rPr>
              <a:t>The word “NOT” is used over 32 times</a:t>
            </a:r>
          </a:p>
          <a:p>
            <a:endParaRPr lang="en-US" b="1" dirty="0">
              <a:latin typeface="Arial" panose="020B0604020202020204" pitchFamily="34" charset="0"/>
              <a:cs typeface="Arial" panose="020B0604020202020204" pitchFamily="34" charset="0"/>
            </a:endParaRPr>
          </a:p>
          <a:p>
            <a:pPr marL="285750" indent="-285750">
              <a:buFont typeface="Arial" panose="020B0604020202020204" pitchFamily="34" charset="0"/>
              <a:buChar char="•"/>
            </a:pPr>
            <a:r>
              <a:rPr lang="en-US" b="1" dirty="0">
                <a:latin typeface="Arial" panose="020B0604020202020204" pitchFamily="34" charset="0"/>
                <a:cs typeface="Arial" panose="020B0604020202020204" pitchFamily="34" charset="0"/>
              </a:rPr>
              <a:t>This concept also does not account for alignment with market trends (as is observed via development proposals received by the Town within Midtown), nor does it ensure that the minimum 200 residents and jobs per hectare target of the Growth Plan by 2031 is achievable.</a:t>
            </a:r>
          </a:p>
          <a:p>
            <a:endParaRPr lang="en-US" b="1" dirty="0">
              <a:latin typeface="Arial" panose="020B0604020202020204" pitchFamily="34" charset="0"/>
              <a:cs typeface="Arial" panose="020B0604020202020204" pitchFamily="34" charset="0"/>
            </a:endParaRPr>
          </a:p>
          <a:p>
            <a:pPr marL="285750" indent="-285750">
              <a:buFont typeface="Arial" panose="020B0604020202020204" pitchFamily="34" charset="0"/>
              <a:buChar char="•"/>
            </a:pPr>
            <a:r>
              <a:rPr lang="en-US" b="1" dirty="0">
                <a:latin typeface="Arial" panose="020B0604020202020204" pitchFamily="34" charset="0"/>
                <a:cs typeface="Arial" panose="020B0604020202020204" pitchFamily="34" charset="0"/>
              </a:rPr>
              <a:t>This concept does not account for how tools such as the community planning permit system or inclusionary zoning may be implemented within Midtown.</a:t>
            </a:r>
          </a:p>
          <a:p>
            <a:endParaRPr lang="en-US" b="1" dirty="0">
              <a:latin typeface="Arial" panose="020B0604020202020204" pitchFamily="34" charset="0"/>
              <a:cs typeface="Arial" panose="020B0604020202020204" pitchFamily="34" charset="0"/>
            </a:endParaRPr>
          </a:p>
          <a:p>
            <a:pPr marL="285750" indent="-285750">
              <a:buFont typeface="Arial" panose="020B0604020202020204" pitchFamily="34" charset="0"/>
              <a:buChar char="•"/>
            </a:pPr>
            <a:r>
              <a:rPr lang="en-US" b="1" dirty="0">
                <a:latin typeface="Arial" panose="020B0604020202020204" pitchFamily="34" charset="0"/>
                <a:cs typeface="Arial" panose="020B0604020202020204" pitchFamily="34" charset="0"/>
              </a:rPr>
              <a:t>Should the estimated growth for Midtown be reduced to 35,000 residents and jobs, it is unclear where the balance of residents and jobs would be reallocated in order for the town to accommodate its townwide growth forecasts. </a:t>
            </a:r>
          </a:p>
          <a:p>
            <a:endParaRPr lang="en-US" sz="1800" b="1" dirty="0">
              <a:latin typeface="Arial" panose="020B0604020202020204" pitchFamily="34" charset="0"/>
              <a:cs typeface="Arial" panose="020B0604020202020204" pitchFamily="34" charset="0"/>
            </a:endParaRPr>
          </a:p>
          <a:p>
            <a:pPr marL="457200" indent="-457200">
              <a:lnSpc>
                <a:spcPct val="120000"/>
              </a:lnSpc>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a:p>
            <a:pPr>
              <a:lnSpc>
                <a:spcPct val="120000"/>
              </a:lnSpc>
            </a:pPr>
            <a:endParaRPr lang="en-US" sz="1800" b="1" dirty="0">
              <a:latin typeface="Arial" panose="020B0604020202020204" pitchFamily="34" charset="0"/>
              <a:cs typeface="Arial" panose="020B0604020202020204" pitchFamily="34" charset="0"/>
            </a:endParaRPr>
          </a:p>
          <a:p>
            <a:pPr marL="457200" indent="-457200">
              <a:lnSpc>
                <a:spcPct val="120000"/>
              </a:lnSpc>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a:p>
            <a:pPr marL="457200" indent="-457200">
              <a:lnSpc>
                <a:spcPct val="120000"/>
              </a:lnSpc>
              <a:buFont typeface="Arial" panose="020B0604020202020204" pitchFamily="34" charset="0"/>
              <a:buChar char="•"/>
            </a:pPr>
            <a:endParaRPr lang="en-US" b="1" dirty="0">
              <a:latin typeface="Arial" panose="020B0604020202020204" pitchFamily="34" charset="0"/>
              <a:cs typeface="Arial" panose="020B0604020202020204" pitchFamily="34" charset="0"/>
            </a:endParaRPr>
          </a:p>
          <a:p>
            <a:pPr marL="457200" indent="-457200">
              <a:lnSpc>
                <a:spcPct val="120000"/>
              </a:lnSpc>
              <a:buFont typeface="Arial" panose="020B0604020202020204" pitchFamily="34" charset="0"/>
              <a:buChar char="•"/>
            </a:pPr>
            <a:endParaRPr lang="en-US" b="1" dirty="0">
              <a:latin typeface="Arial" panose="020B0604020202020204" pitchFamily="34" charset="0"/>
              <a:cs typeface="Arial" panose="020B0604020202020204" pitchFamily="34" charset="0"/>
            </a:endParaRPr>
          </a:p>
          <a:p>
            <a:pPr marL="457200" indent="-457200">
              <a:lnSpc>
                <a:spcPct val="120000"/>
              </a:lnSpc>
              <a:buFont typeface="Arial" panose="020B0604020202020204" pitchFamily="34" charset="0"/>
              <a:buChar char="•"/>
            </a:pPr>
            <a:endParaRPr lang="en-US" b="1" dirty="0">
              <a:latin typeface="Arial" panose="020B0604020202020204" pitchFamily="34" charset="0"/>
              <a:cs typeface="Arial" panose="020B0604020202020204" pitchFamily="34" charset="0"/>
            </a:endParaRPr>
          </a:p>
          <a:p>
            <a:pPr marL="457200" indent="-457200">
              <a:lnSpc>
                <a:spcPct val="120000"/>
              </a:lnSpc>
              <a:buFont typeface="Arial" panose="020B0604020202020204" pitchFamily="34" charset="0"/>
              <a:buChar char="•"/>
            </a:pPr>
            <a:endParaRPr lang="en-US" b="1" dirty="0">
              <a:latin typeface="Arial" panose="020B0604020202020204" pitchFamily="34" charset="0"/>
              <a:cs typeface="Arial" panose="020B0604020202020204" pitchFamily="34" charset="0"/>
            </a:endParaRPr>
          </a:p>
          <a:p>
            <a:pPr marL="457200" indent="-457200">
              <a:lnSpc>
                <a:spcPct val="120000"/>
              </a:lnSpc>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a:p>
            <a:pPr marL="457200" indent="-457200">
              <a:lnSpc>
                <a:spcPct val="120000"/>
              </a:lnSpc>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a:p>
            <a:pPr marL="457200" indent="-457200">
              <a:lnSpc>
                <a:spcPct val="120000"/>
              </a:lnSpc>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a:p>
            <a:pPr marL="457200" indent="-457200" algn="l">
              <a:lnSpc>
                <a:spcPct val="120000"/>
              </a:lnSpc>
              <a:spcBef>
                <a:spcPts val="0"/>
              </a:spcBef>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a:p>
            <a:pPr marL="457200" indent="-457200" algn="l">
              <a:lnSpc>
                <a:spcPct val="120000"/>
              </a:lnSpc>
              <a:spcBef>
                <a:spcPts val="0"/>
              </a:spcBef>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9448685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1144699" y="889375"/>
            <a:ext cx="9522248" cy="4478343"/>
          </a:xfrm>
        </p:spPr>
        <p:txBody>
          <a:bodyPr anchor="ctr">
            <a:normAutofit/>
          </a:bodyPr>
          <a:lstStyle/>
          <a:p>
            <a:r>
              <a:rPr lang="en-US" sz="3000" b="1" dirty="0">
                <a:latin typeface="Arial" panose="020B0604020202020204" pitchFamily="34" charset="0"/>
                <a:cs typeface="Arial" panose="020B0604020202020204" pitchFamily="34" charset="0"/>
              </a:rPr>
              <a:t>STAFF REPORT DATED MAY 21, 2024</a:t>
            </a:r>
          </a:p>
          <a:p>
            <a:r>
              <a:rPr lang="en-US" sz="3000" b="1" dirty="0">
                <a:latin typeface="Arial" panose="020B0604020202020204" pitchFamily="34" charset="0"/>
                <a:cs typeface="Arial" panose="020B0604020202020204" pitchFamily="34" charset="0"/>
              </a:rPr>
              <a:t>Top Ten Issues that still remain for Midtown</a:t>
            </a:r>
            <a:endParaRPr lang="en-US" sz="2000" b="1" dirty="0">
              <a:latin typeface="Arial" panose="020B0604020202020204" pitchFamily="34" charset="0"/>
              <a:cs typeface="Arial" panose="020B0604020202020204" pitchFamily="34" charset="0"/>
            </a:endParaRPr>
          </a:p>
          <a:p>
            <a:pPr algn="l">
              <a:lnSpc>
                <a:spcPct val="120000"/>
              </a:lnSpc>
              <a:spcBef>
                <a:spcPts val="0"/>
              </a:spcBef>
            </a:pPr>
            <a:endParaRPr lang="en-US" sz="5600"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algn="l"/>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pic>
        <p:nvPicPr>
          <p:cNvPr id="1028" name="Picture 4" descr="Image result for david letterman top 10 lists cartoons">
            <a:extLst>
              <a:ext uri="{FF2B5EF4-FFF2-40B4-BE49-F238E27FC236}">
                <a16:creationId xmlns:a16="http://schemas.microsoft.com/office/drawing/2014/main" id="{25A66CEF-2267-B712-88E7-93EB5AF8652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711219" y="2284370"/>
            <a:ext cx="3311881" cy="2778507"/>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ABC66735-3DA1-ED82-5F73-E393E183738F}"/>
              </a:ext>
            </a:extLst>
          </p:cNvPr>
          <p:cNvSpPr txBox="1"/>
          <p:nvPr/>
        </p:nvSpPr>
        <p:spPr>
          <a:xfrm>
            <a:off x="957545" y="2438182"/>
            <a:ext cx="11206809" cy="8039380"/>
          </a:xfrm>
          <a:prstGeom prst="rect">
            <a:avLst/>
          </a:prstGeom>
          <a:noFill/>
        </p:spPr>
        <p:txBody>
          <a:bodyPr wrap="square">
            <a:spAutoFit/>
          </a:bodyPr>
          <a:lstStyle/>
          <a:p>
            <a:pPr marL="457200" indent="-457200" algn="l">
              <a:lnSpc>
                <a:spcPct val="120000"/>
              </a:lnSpc>
              <a:spcBef>
                <a:spcPts val="0"/>
              </a:spcBef>
              <a:buFont typeface="Arial" panose="020B0604020202020204" pitchFamily="34" charset="0"/>
              <a:buChar char="•"/>
            </a:pPr>
            <a:r>
              <a:rPr lang="en-US" sz="1800" b="1" dirty="0">
                <a:latin typeface="Arial" panose="020B0604020202020204" pitchFamily="34" charset="0"/>
                <a:cs typeface="Arial" panose="020B0604020202020204" pitchFamily="34" charset="0"/>
              </a:rPr>
              <a:t>Unsuitable parcel of land with many deficiencies to overcome</a:t>
            </a:r>
          </a:p>
          <a:p>
            <a:pPr marL="457200" indent="-457200">
              <a:lnSpc>
                <a:spcPct val="120000"/>
              </a:lnSpc>
              <a:buFont typeface="Arial" panose="020B0604020202020204" pitchFamily="34" charset="0"/>
              <a:buChar char="•"/>
            </a:pPr>
            <a:r>
              <a:rPr lang="en-US" b="1" dirty="0">
                <a:latin typeface="Arial" panose="020B0604020202020204" pitchFamily="34" charset="0"/>
                <a:cs typeface="Arial" panose="020B0604020202020204" pitchFamily="34" charset="0"/>
              </a:rPr>
              <a:t>U</a:t>
            </a:r>
            <a:r>
              <a:rPr lang="en-US" sz="1800" b="1" dirty="0">
                <a:latin typeface="Arial" panose="020B0604020202020204" pitchFamily="34" charset="0"/>
                <a:cs typeface="Arial" panose="020B0604020202020204" pitchFamily="34" charset="0"/>
              </a:rPr>
              <a:t>p to 61 storey towers do not belong in Oakville</a:t>
            </a:r>
          </a:p>
          <a:p>
            <a:pPr marL="457200" indent="-457200">
              <a:lnSpc>
                <a:spcPct val="120000"/>
              </a:lnSpc>
              <a:buFont typeface="Arial" panose="020B0604020202020204" pitchFamily="34" charset="0"/>
              <a:buChar char="•"/>
            </a:pPr>
            <a:r>
              <a:rPr lang="en-US" b="1" dirty="0">
                <a:latin typeface="Arial" panose="020B0604020202020204" pitchFamily="34" charset="0"/>
                <a:cs typeface="Arial" panose="020B0604020202020204" pitchFamily="34" charset="0"/>
              </a:rPr>
              <a:t>Maximization instead of optimization </a:t>
            </a:r>
          </a:p>
          <a:p>
            <a:pPr marL="457200" indent="-457200">
              <a:lnSpc>
                <a:spcPct val="120000"/>
              </a:lnSpc>
              <a:buFont typeface="Arial" panose="020B0604020202020204" pitchFamily="34" charset="0"/>
              <a:buChar char="•"/>
            </a:pPr>
            <a:r>
              <a:rPr lang="en-US" b="1" dirty="0">
                <a:latin typeface="Arial" panose="020B0604020202020204" pitchFamily="34" charset="0"/>
                <a:cs typeface="Arial" panose="020B0604020202020204" pitchFamily="34" charset="0"/>
              </a:rPr>
              <a:t>Will not help with the affordable housing crisis</a:t>
            </a:r>
          </a:p>
          <a:p>
            <a:pPr marL="457200" indent="-457200">
              <a:lnSpc>
                <a:spcPct val="120000"/>
              </a:lnSpc>
              <a:buFont typeface="Arial" panose="020B0604020202020204" pitchFamily="34" charset="0"/>
              <a:buChar char="•"/>
            </a:pPr>
            <a:r>
              <a:rPr lang="en-US" b="1" dirty="0">
                <a:latin typeface="Arial" panose="020B0604020202020204" pitchFamily="34" charset="0"/>
                <a:cs typeface="Arial" panose="020B0604020202020204" pitchFamily="34" charset="0"/>
              </a:rPr>
              <a:t>Medical Care – hospital at capacity</a:t>
            </a:r>
          </a:p>
          <a:p>
            <a:pPr marL="457200" indent="-457200">
              <a:lnSpc>
                <a:spcPct val="120000"/>
              </a:lnSpc>
              <a:buFont typeface="Arial" panose="020B0604020202020204" pitchFamily="34" charset="0"/>
              <a:buChar char="•"/>
            </a:pPr>
            <a:r>
              <a:rPr lang="en-US" b="1" dirty="0">
                <a:latin typeface="Arial" panose="020B0604020202020204" pitchFamily="34" charset="0"/>
                <a:cs typeface="Arial" panose="020B0604020202020204" pitchFamily="34" charset="0"/>
              </a:rPr>
              <a:t>Very high density</a:t>
            </a:r>
          </a:p>
          <a:p>
            <a:pPr marL="457200" indent="-457200">
              <a:lnSpc>
                <a:spcPct val="120000"/>
              </a:lnSpc>
              <a:buFont typeface="Arial" panose="020B0604020202020204" pitchFamily="34" charset="0"/>
              <a:buChar char="•"/>
            </a:pPr>
            <a:r>
              <a:rPr lang="en-US" sz="1800" b="1" dirty="0">
                <a:latin typeface="Arial" panose="020B0604020202020204" pitchFamily="34" charset="0"/>
                <a:cs typeface="Arial" panose="020B0604020202020204" pitchFamily="34" charset="0"/>
              </a:rPr>
              <a:t>Infrastructure Cost ($450 </a:t>
            </a:r>
            <a:r>
              <a:rPr lang="en-US" b="1" dirty="0">
                <a:latin typeface="Arial" panose="020B0604020202020204" pitchFamily="34" charset="0"/>
                <a:cs typeface="Arial" panose="020B0604020202020204" pitchFamily="34" charset="0"/>
              </a:rPr>
              <a:t>million)</a:t>
            </a:r>
            <a:endParaRPr lang="en-US" sz="1800" b="1" dirty="0">
              <a:latin typeface="Arial" panose="020B0604020202020204" pitchFamily="34" charset="0"/>
              <a:cs typeface="Arial" panose="020B0604020202020204" pitchFamily="34" charset="0"/>
            </a:endParaRPr>
          </a:p>
          <a:p>
            <a:pPr marL="457200" indent="-457200">
              <a:lnSpc>
                <a:spcPct val="120000"/>
              </a:lnSpc>
              <a:buFont typeface="Arial" panose="020B0604020202020204" pitchFamily="34" charset="0"/>
              <a:buChar char="•"/>
            </a:pPr>
            <a:r>
              <a:rPr lang="en-US" sz="1800" b="1" dirty="0">
                <a:latin typeface="Arial" panose="020B0604020202020204" pitchFamily="34" charset="0"/>
                <a:cs typeface="Arial" panose="020B0604020202020204" pitchFamily="34" charset="0"/>
              </a:rPr>
              <a:t>Severe traffic congestion, and public transportation deficiencies</a:t>
            </a:r>
          </a:p>
          <a:p>
            <a:pPr marL="457200" indent="-457200">
              <a:lnSpc>
                <a:spcPct val="120000"/>
              </a:lnSpc>
              <a:buFont typeface="Arial" panose="020B0604020202020204" pitchFamily="34" charset="0"/>
              <a:buChar char="•"/>
            </a:pPr>
            <a:r>
              <a:rPr lang="en-US" sz="1800" b="1" dirty="0">
                <a:latin typeface="Arial" panose="020B0604020202020204" pitchFamily="34" charset="0"/>
                <a:cs typeface="Arial" panose="020B0604020202020204" pitchFamily="34" charset="0"/>
              </a:rPr>
              <a:t>Negative impact on the Oakville-Clarkson Airshed with high carbon footprints with high towers</a:t>
            </a:r>
          </a:p>
          <a:p>
            <a:pPr marL="457200" indent="-457200">
              <a:lnSpc>
                <a:spcPct val="120000"/>
              </a:lnSpc>
              <a:buFont typeface="Arial" panose="020B0604020202020204" pitchFamily="34" charset="0"/>
              <a:buChar char="•"/>
            </a:pPr>
            <a:r>
              <a:rPr lang="en-US" sz="1800" b="1" dirty="0">
                <a:latin typeface="Arial" panose="020B0604020202020204" pitchFamily="34" charset="0"/>
                <a:cs typeface="Arial" panose="020B0604020202020204" pitchFamily="34" charset="0"/>
              </a:rPr>
              <a:t>Overall lack of vision in establishing a “PLACE” which will attract residents and businesses</a:t>
            </a:r>
          </a:p>
          <a:p>
            <a:pPr>
              <a:lnSpc>
                <a:spcPct val="120000"/>
              </a:lnSpc>
            </a:pPr>
            <a:endParaRPr lang="en-US" sz="1800" b="1" dirty="0">
              <a:latin typeface="Arial" panose="020B0604020202020204" pitchFamily="34" charset="0"/>
              <a:cs typeface="Arial" panose="020B0604020202020204" pitchFamily="34" charset="0"/>
            </a:endParaRPr>
          </a:p>
          <a:p>
            <a:pPr marL="457200" indent="-457200">
              <a:lnSpc>
                <a:spcPct val="120000"/>
              </a:lnSpc>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a:p>
            <a:pPr marL="457200" indent="-457200">
              <a:lnSpc>
                <a:spcPct val="120000"/>
              </a:lnSpc>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a:p>
            <a:pPr>
              <a:lnSpc>
                <a:spcPct val="120000"/>
              </a:lnSpc>
            </a:pPr>
            <a:endParaRPr lang="en-US" sz="1800" b="1" dirty="0">
              <a:latin typeface="Arial" panose="020B0604020202020204" pitchFamily="34" charset="0"/>
              <a:cs typeface="Arial" panose="020B0604020202020204" pitchFamily="34" charset="0"/>
            </a:endParaRPr>
          </a:p>
          <a:p>
            <a:pPr marL="457200" indent="-457200">
              <a:lnSpc>
                <a:spcPct val="120000"/>
              </a:lnSpc>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a:p>
            <a:pPr marL="457200" indent="-457200">
              <a:lnSpc>
                <a:spcPct val="120000"/>
              </a:lnSpc>
              <a:buFont typeface="Arial" panose="020B0604020202020204" pitchFamily="34" charset="0"/>
              <a:buChar char="•"/>
            </a:pPr>
            <a:endParaRPr lang="en-US" b="1" dirty="0">
              <a:latin typeface="Arial" panose="020B0604020202020204" pitchFamily="34" charset="0"/>
              <a:cs typeface="Arial" panose="020B0604020202020204" pitchFamily="34" charset="0"/>
            </a:endParaRPr>
          </a:p>
          <a:p>
            <a:pPr marL="457200" indent="-457200">
              <a:lnSpc>
                <a:spcPct val="120000"/>
              </a:lnSpc>
              <a:buFont typeface="Arial" panose="020B0604020202020204" pitchFamily="34" charset="0"/>
              <a:buChar char="•"/>
            </a:pPr>
            <a:endParaRPr lang="en-US" b="1" dirty="0">
              <a:latin typeface="Arial" panose="020B0604020202020204" pitchFamily="34" charset="0"/>
              <a:cs typeface="Arial" panose="020B0604020202020204" pitchFamily="34" charset="0"/>
            </a:endParaRPr>
          </a:p>
          <a:p>
            <a:pPr marL="457200" indent="-457200">
              <a:lnSpc>
                <a:spcPct val="120000"/>
              </a:lnSpc>
              <a:buFont typeface="Arial" panose="020B0604020202020204" pitchFamily="34" charset="0"/>
              <a:buChar char="•"/>
            </a:pPr>
            <a:endParaRPr lang="en-US" b="1" dirty="0">
              <a:latin typeface="Arial" panose="020B0604020202020204" pitchFamily="34" charset="0"/>
              <a:cs typeface="Arial" panose="020B0604020202020204" pitchFamily="34" charset="0"/>
            </a:endParaRPr>
          </a:p>
          <a:p>
            <a:pPr marL="457200" indent="-457200">
              <a:lnSpc>
                <a:spcPct val="120000"/>
              </a:lnSpc>
              <a:buFont typeface="Arial" panose="020B0604020202020204" pitchFamily="34" charset="0"/>
              <a:buChar char="•"/>
            </a:pPr>
            <a:endParaRPr lang="en-US" b="1" dirty="0">
              <a:latin typeface="Arial" panose="020B0604020202020204" pitchFamily="34" charset="0"/>
              <a:cs typeface="Arial" panose="020B0604020202020204" pitchFamily="34" charset="0"/>
            </a:endParaRPr>
          </a:p>
          <a:p>
            <a:pPr marL="457200" indent="-457200">
              <a:lnSpc>
                <a:spcPct val="120000"/>
              </a:lnSpc>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a:p>
            <a:pPr marL="457200" indent="-457200">
              <a:lnSpc>
                <a:spcPct val="120000"/>
              </a:lnSpc>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a:p>
            <a:pPr marL="457200" indent="-457200">
              <a:lnSpc>
                <a:spcPct val="120000"/>
              </a:lnSpc>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a:p>
            <a:pPr marL="457200" indent="-457200" algn="l">
              <a:lnSpc>
                <a:spcPct val="120000"/>
              </a:lnSpc>
              <a:spcBef>
                <a:spcPts val="0"/>
              </a:spcBef>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a:p>
            <a:pPr marL="457200" indent="-457200" algn="l">
              <a:lnSpc>
                <a:spcPct val="120000"/>
              </a:lnSpc>
              <a:spcBef>
                <a:spcPts val="0"/>
              </a:spcBef>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6768662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1133442" y="671883"/>
            <a:ext cx="9522248" cy="4478343"/>
          </a:xfrm>
        </p:spPr>
        <p:txBody>
          <a:bodyPr anchor="ctr">
            <a:normAutofit/>
          </a:bodyPr>
          <a:lstStyle/>
          <a:p>
            <a:r>
              <a:rPr lang="en-US" sz="3000" b="1" dirty="0">
                <a:latin typeface="Arial" panose="020B0604020202020204" pitchFamily="34" charset="0"/>
                <a:cs typeface="Arial" panose="020B0604020202020204" pitchFamily="34" charset="0"/>
              </a:rPr>
              <a:t>UNSUITABLE PARCEL OF LAND</a:t>
            </a:r>
            <a:endParaRPr lang="en-US" sz="2000" b="1" dirty="0">
              <a:latin typeface="Arial" panose="020B0604020202020204" pitchFamily="34" charset="0"/>
              <a:cs typeface="Arial" panose="020B0604020202020204" pitchFamily="34" charset="0"/>
            </a:endParaRPr>
          </a:p>
          <a:p>
            <a:pPr algn="l">
              <a:lnSpc>
                <a:spcPct val="120000"/>
              </a:lnSpc>
              <a:spcBef>
                <a:spcPts val="0"/>
              </a:spcBef>
            </a:pPr>
            <a:endParaRPr lang="en-US" sz="5600"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algn="l"/>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ABC66735-3DA1-ED82-5F73-E393E183738F}"/>
              </a:ext>
            </a:extLst>
          </p:cNvPr>
          <p:cNvSpPr txBox="1"/>
          <p:nvPr/>
        </p:nvSpPr>
        <p:spPr>
          <a:xfrm>
            <a:off x="613015" y="1673126"/>
            <a:ext cx="11206809" cy="4801314"/>
          </a:xfrm>
          <a:prstGeom prst="rect">
            <a:avLst/>
          </a:prstGeom>
          <a:noFill/>
        </p:spPr>
        <p:txBody>
          <a:bodyPr wrap="square">
            <a:spAutoFit/>
          </a:bodyPr>
          <a:lstStyle/>
          <a:p>
            <a:pPr marL="285750" indent="-285750" algn="l">
              <a:spcBef>
                <a:spcPts val="0"/>
              </a:spcBef>
              <a:buFont typeface="Arial" panose="020B0604020202020204" pitchFamily="34" charset="0"/>
              <a:buChar char="•"/>
            </a:pPr>
            <a:r>
              <a:rPr lang="en-US" b="1" dirty="0">
                <a:latin typeface="Arial" panose="020B0604020202020204" pitchFamily="34" charset="0"/>
                <a:cs typeface="Arial" panose="020B0604020202020204" pitchFamily="34" charset="0"/>
              </a:rPr>
              <a:t>Why is an LRT being built when no economic feasibility study has been undertaken of the areas</a:t>
            </a:r>
          </a:p>
          <a:p>
            <a:pPr algn="l">
              <a:spcBef>
                <a:spcPts val="0"/>
              </a:spcBef>
            </a:pPr>
            <a:r>
              <a:rPr lang="en-US" b="1" dirty="0">
                <a:latin typeface="Arial" panose="020B0604020202020204" pitchFamily="34" charset="0"/>
                <a:cs typeface="Arial" panose="020B0604020202020204" pitchFamily="34" charset="0"/>
              </a:rPr>
              <a:t>     along Trafalgar Road?</a:t>
            </a:r>
          </a:p>
          <a:p>
            <a:pPr algn="l">
              <a:spcBef>
                <a:spcPts val="0"/>
              </a:spcBef>
            </a:pPr>
            <a:endParaRPr lang="en-US" b="1" dirty="0">
              <a:latin typeface="Arial" panose="020B0604020202020204" pitchFamily="34" charset="0"/>
              <a:cs typeface="Arial" panose="020B0604020202020204" pitchFamily="34" charset="0"/>
            </a:endParaRPr>
          </a:p>
          <a:p>
            <a:pPr marL="285750" indent="-285750" algn="l">
              <a:spcBef>
                <a:spcPts val="0"/>
              </a:spcBef>
              <a:buFont typeface="Arial" panose="020B0604020202020204" pitchFamily="34" charset="0"/>
              <a:buChar char="•"/>
            </a:pPr>
            <a:r>
              <a:rPr lang="en-US" b="1" dirty="0">
                <a:latin typeface="Arial" panose="020B0604020202020204" pitchFamily="34" charset="0"/>
                <a:cs typeface="Arial" panose="020B0604020202020204" pitchFamily="34" charset="0"/>
              </a:rPr>
              <a:t>Future jobs may not be in Downtown Toronto or in Midtown. Downtown towers are being</a:t>
            </a:r>
          </a:p>
          <a:p>
            <a:pPr algn="l">
              <a:spcBef>
                <a:spcPts val="0"/>
              </a:spcBef>
            </a:pPr>
            <a:r>
              <a:rPr lang="en-US" b="1" dirty="0">
                <a:latin typeface="Arial" panose="020B0604020202020204" pitchFamily="34" charset="0"/>
                <a:cs typeface="Arial" panose="020B0604020202020204" pitchFamily="34" charset="0"/>
              </a:rPr>
              <a:t>    vacated with building towers taking significant write downs in value (Pension funds.) Go Train</a:t>
            </a:r>
          </a:p>
          <a:p>
            <a:pPr algn="l">
              <a:spcBef>
                <a:spcPts val="0"/>
              </a:spcBef>
            </a:pPr>
            <a:r>
              <a:rPr lang="en-US" b="1" dirty="0">
                <a:latin typeface="Arial" panose="020B0604020202020204" pitchFamily="34" charset="0"/>
                <a:cs typeface="Arial" panose="020B0604020202020204" pitchFamily="34" charset="0"/>
              </a:rPr>
              <a:t>    traffic may, therefore, not increase significantly.</a:t>
            </a:r>
          </a:p>
          <a:p>
            <a:pPr algn="l">
              <a:spcBef>
                <a:spcPts val="0"/>
              </a:spcBef>
            </a:pPr>
            <a:endParaRPr lang="en-US" b="1" dirty="0">
              <a:latin typeface="Arial" panose="020B0604020202020204" pitchFamily="34" charset="0"/>
              <a:cs typeface="Arial" panose="020B0604020202020204" pitchFamily="34" charset="0"/>
            </a:endParaRPr>
          </a:p>
          <a:p>
            <a:pPr marL="285750" indent="-285750" algn="l">
              <a:spcBef>
                <a:spcPts val="0"/>
              </a:spcBef>
              <a:buFont typeface="Arial" panose="020B0604020202020204" pitchFamily="34" charset="0"/>
              <a:buChar char="•"/>
            </a:pPr>
            <a:r>
              <a:rPr lang="en-US" b="1" dirty="0">
                <a:latin typeface="Arial" panose="020B0604020202020204" pitchFamily="34" charset="0"/>
                <a:cs typeface="Arial" panose="020B0604020202020204" pitchFamily="34" charset="0"/>
              </a:rPr>
              <a:t>Future jobs in the emerging industries of the next 10 to 30 years, such as electric vehicle</a:t>
            </a:r>
          </a:p>
          <a:p>
            <a:pPr algn="l">
              <a:spcBef>
                <a:spcPts val="0"/>
              </a:spcBef>
            </a:pPr>
            <a:r>
              <a:rPr lang="en-US" b="1" dirty="0">
                <a:latin typeface="Arial" panose="020B0604020202020204" pitchFamily="34" charset="0"/>
                <a:cs typeface="Arial" panose="020B0604020202020204" pitchFamily="34" charset="0"/>
              </a:rPr>
              <a:t>     production and artificial intelligence, may require people to travel to remote locations</a:t>
            </a:r>
          </a:p>
          <a:p>
            <a:pPr algn="l">
              <a:spcBef>
                <a:spcPts val="0"/>
              </a:spcBef>
            </a:pPr>
            <a:r>
              <a:rPr lang="en-US" b="1" dirty="0">
                <a:latin typeface="Arial" panose="020B0604020202020204" pitchFamily="34" charset="0"/>
                <a:cs typeface="Arial" panose="020B0604020202020204" pitchFamily="34" charset="0"/>
              </a:rPr>
              <a:t>     (Waterloo and new car and battery production plants.)</a:t>
            </a:r>
          </a:p>
          <a:p>
            <a:pPr algn="l">
              <a:spcBef>
                <a:spcPts val="0"/>
              </a:spcBef>
            </a:pPr>
            <a:endParaRPr lang="en-US" b="1" dirty="0">
              <a:latin typeface="Arial" panose="020B0604020202020204" pitchFamily="34" charset="0"/>
              <a:cs typeface="Arial" panose="020B0604020202020204" pitchFamily="34" charset="0"/>
            </a:endParaRPr>
          </a:p>
          <a:p>
            <a:pPr marL="285750" indent="-285750" algn="l">
              <a:spcBef>
                <a:spcPts val="0"/>
              </a:spcBef>
              <a:buFont typeface="Arial" panose="020B0604020202020204" pitchFamily="34" charset="0"/>
              <a:buChar char="•"/>
            </a:pPr>
            <a:r>
              <a:rPr lang="en-US" b="1" dirty="0">
                <a:latin typeface="Arial" panose="020B0604020202020204" pitchFamily="34" charset="0"/>
                <a:cs typeface="Arial" panose="020B0604020202020204" pitchFamily="34" charset="0"/>
              </a:rPr>
              <a:t>The Midtown land parcel is unsuitable for a high-density development because it is encumbered by the location of the Ford plant to the north and the proximity of the QEW and the Go Train. </a:t>
            </a:r>
          </a:p>
          <a:p>
            <a:pPr marL="285750" indent="-285750" algn="l">
              <a:spcBef>
                <a:spcPts val="0"/>
              </a:spcBef>
              <a:buFont typeface="Arial" panose="020B0604020202020204" pitchFamily="34" charset="0"/>
              <a:buChar char="•"/>
            </a:pPr>
            <a:endParaRPr lang="en-US" b="1" dirty="0">
              <a:latin typeface="Arial" panose="020B0604020202020204" pitchFamily="34" charset="0"/>
              <a:cs typeface="Arial" panose="020B0604020202020204" pitchFamily="34" charset="0"/>
            </a:endParaRPr>
          </a:p>
          <a:p>
            <a:pPr marL="285750" indent="-285750" algn="l">
              <a:spcBef>
                <a:spcPts val="0"/>
              </a:spcBef>
              <a:buFont typeface="Arial" panose="020B0604020202020204" pitchFamily="34" charset="0"/>
              <a:buChar char="•"/>
            </a:pPr>
            <a:r>
              <a:rPr lang="en-US" b="1" dirty="0">
                <a:latin typeface="Arial" panose="020B0604020202020204" pitchFamily="34" charset="0"/>
                <a:cs typeface="Arial" panose="020B0604020202020204" pitchFamily="34" charset="0"/>
              </a:rPr>
              <a:t>This creates a huge requirement for under and overpasses to be built at an initial stage and the resultant high infrastructure costs mentioned earlier.</a:t>
            </a:r>
          </a:p>
          <a:p>
            <a:pPr algn="l">
              <a:spcBef>
                <a:spcPts val="0"/>
              </a:spcBef>
            </a:pP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2828440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1210130" y="635250"/>
            <a:ext cx="9522248" cy="4478343"/>
          </a:xfrm>
        </p:spPr>
        <p:txBody>
          <a:bodyPr anchor="ctr">
            <a:normAutofit/>
          </a:bodyPr>
          <a:lstStyle/>
          <a:p>
            <a:r>
              <a:rPr lang="en-US" sz="3000" b="1" dirty="0">
                <a:latin typeface="Arial" panose="020B0604020202020204" pitchFamily="34" charset="0"/>
                <a:cs typeface="Arial" panose="020B0604020202020204" pitchFamily="34" charset="0"/>
              </a:rPr>
              <a:t>TALL TOWERS</a:t>
            </a:r>
          </a:p>
          <a:p>
            <a:endParaRPr lang="en-US" sz="5600"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algn="l"/>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ABC66735-3DA1-ED82-5F73-E393E183738F}"/>
              </a:ext>
            </a:extLst>
          </p:cNvPr>
          <p:cNvSpPr txBox="1"/>
          <p:nvPr/>
        </p:nvSpPr>
        <p:spPr>
          <a:xfrm>
            <a:off x="957545" y="2458161"/>
            <a:ext cx="11206809" cy="4382995"/>
          </a:xfrm>
          <a:prstGeom prst="rect">
            <a:avLst/>
          </a:prstGeom>
          <a:noFill/>
        </p:spPr>
        <p:txBody>
          <a:bodyPr wrap="square">
            <a:spAutoFit/>
          </a:bodyPr>
          <a:lstStyle/>
          <a:p>
            <a:pPr marL="457200" indent="-457200">
              <a:lnSpc>
                <a:spcPct val="120000"/>
              </a:lnSpc>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a:p>
            <a:pPr marL="457200" indent="-457200">
              <a:lnSpc>
                <a:spcPct val="120000"/>
              </a:lnSpc>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a:p>
            <a:pPr>
              <a:lnSpc>
                <a:spcPct val="120000"/>
              </a:lnSpc>
            </a:pPr>
            <a:endParaRPr lang="en-US" sz="1800" b="1" dirty="0">
              <a:latin typeface="Arial" panose="020B0604020202020204" pitchFamily="34" charset="0"/>
              <a:cs typeface="Arial" panose="020B0604020202020204" pitchFamily="34" charset="0"/>
            </a:endParaRPr>
          </a:p>
          <a:p>
            <a:pPr marL="457200" indent="-457200">
              <a:lnSpc>
                <a:spcPct val="120000"/>
              </a:lnSpc>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a:p>
            <a:pPr marL="457200" indent="-457200">
              <a:lnSpc>
                <a:spcPct val="120000"/>
              </a:lnSpc>
              <a:buFont typeface="Arial" panose="020B0604020202020204" pitchFamily="34" charset="0"/>
              <a:buChar char="•"/>
            </a:pPr>
            <a:endParaRPr lang="en-US" b="1" dirty="0">
              <a:latin typeface="Arial" panose="020B0604020202020204" pitchFamily="34" charset="0"/>
              <a:cs typeface="Arial" panose="020B0604020202020204" pitchFamily="34" charset="0"/>
            </a:endParaRPr>
          </a:p>
          <a:p>
            <a:pPr marL="457200" indent="-457200">
              <a:lnSpc>
                <a:spcPct val="120000"/>
              </a:lnSpc>
              <a:buFont typeface="Arial" panose="020B0604020202020204" pitchFamily="34" charset="0"/>
              <a:buChar char="•"/>
            </a:pPr>
            <a:endParaRPr lang="en-US" b="1" dirty="0">
              <a:latin typeface="Arial" panose="020B0604020202020204" pitchFamily="34" charset="0"/>
              <a:cs typeface="Arial" panose="020B0604020202020204" pitchFamily="34" charset="0"/>
            </a:endParaRPr>
          </a:p>
          <a:p>
            <a:pPr marL="457200" indent="-457200">
              <a:lnSpc>
                <a:spcPct val="120000"/>
              </a:lnSpc>
              <a:buFont typeface="Arial" panose="020B0604020202020204" pitchFamily="34" charset="0"/>
              <a:buChar char="•"/>
            </a:pPr>
            <a:endParaRPr lang="en-US" b="1" dirty="0">
              <a:latin typeface="Arial" panose="020B0604020202020204" pitchFamily="34" charset="0"/>
              <a:cs typeface="Arial" panose="020B0604020202020204" pitchFamily="34" charset="0"/>
            </a:endParaRPr>
          </a:p>
          <a:p>
            <a:pPr marL="457200" indent="-457200">
              <a:lnSpc>
                <a:spcPct val="120000"/>
              </a:lnSpc>
              <a:buFont typeface="Arial" panose="020B0604020202020204" pitchFamily="34" charset="0"/>
              <a:buChar char="•"/>
            </a:pPr>
            <a:endParaRPr lang="en-US" b="1" dirty="0">
              <a:latin typeface="Arial" panose="020B0604020202020204" pitchFamily="34" charset="0"/>
              <a:cs typeface="Arial" panose="020B0604020202020204" pitchFamily="34" charset="0"/>
            </a:endParaRPr>
          </a:p>
          <a:p>
            <a:pPr marL="457200" indent="-457200">
              <a:lnSpc>
                <a:spcPct val="120000"/>
              </a:lnSpc>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a:p>
            <a:pPr marL="457200" indent="-457200">
              <a:lnSpc>
                <a:spcPct val="120000"/>
              </a:lnSpc>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a:p>
            <a:pPr marL="457200" indent="-457200">
              <a:lnSpc>
                <a:spcPct val="120000"/>
              </a:lnSpc>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a:p>
            <a:pPr marL="457200" indent="-457200" algn="l">
              <a:lnSpc>
                <a:spcPct val="120000"/>
              </a:lnSpc>
              <a:spcBef>
                <a:spcPts val="0"/>
              </a:spcBef>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a:p>
            <a:pPr marL="457200" indent="-457200" algn="l">
              <a:lnSpc>
                <a:spcPct val="120000"/>
              </a:lnSpc>
              <a:spcBef>
                <a:spcPts val="0"/>
              </a:spcBef>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p:txBody>
      </p:sp>
      <p:pic>
        <p:nvPicPr>
          <p:cNvPr id="5" name="Picture 4">
            <a:extLst>
              <a:ext uri="{FF2B5EF4-FFF2-40B4-BE49-F238E27FC236}">
                <a16:creationId xmlns:a16="http://schemas.microsoft.com/office/drawing/2014/main" id="{B50BD38D-B4D9-9A05-32B4-E095FA2F299C}"/>
              </a:ext>
            </a:extLst>
          </p:cNvPr>
          <p:cNvPicPr>
            <a:picLocks noChangeAspect="1"/>
          </p:cNvPicPr>
          <p:nvPr/>
        </p:nvPicPr>
        <p:blipFill>
          <a:blip r:embed="rId2"/>
          <a:stretch>
            <a:fillRect/>
          </a:stretch>
        </p:blipFill>
        <p:spPr>
          <a:xfrm>
            <a:off x="2053887" y="1641428"/>
            <a:ext cx="8785943" cy="4382995"/>
          </a:xfrm>
          <a:prstGeom prst="rect">
            <a:avLst/>
          </a:prstGeom>
        </p:spPr>
      </p:pic>
      <p:sp>
        <p:nvSpPr>
          <p:cNvPr id="7" name="Oval 6">
            <a:extLst>
              <a:ext uri="{FF2B5EF4-FFF2-40B4-BE49-F238E27FC236}">
                <a16:creationId xmlns:a16="http://schemas.microsoft.com/office/drawing/2014/main" id="{4C654682-D1B4-E0A2-9820-E063BE292E57}"/>
              </a:ext>
            </a:extLst>
          </p:cNvPr>
          <p:cNvSpPr/>
          <p:nvPr/>
        </p:nvSpPr>
        <p:spPr>
          <a:xfrm>
            <a:off x="1362611" y="1481289"/>
            <a:ext cx="7748337" cy="693884"/>
          </a:xfrm>
          <a:prstGeom prst="ellipse">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Oval 7">
            <a:extLst>
              <a:ext uri="{FF2B5EF4-FFF2-40B4-BE49-F238E27FC236}">
                <a16:creationId xmlns:a16="http://schemas.microsoft.com/office/drawing/2014/main" id="{69B245E4-73C1-9FB6-C764-005C27C38E99}"/>
              </a:ext>
            </a:extLst>
          </p:cNvPr>
          <p:cNvSpPr/>
          <p:nvPr/>
        </p:nvSpPr>
        <p:spPr>
          <a:xfrm>
            <a:off x="5669280" y="3429000"/>
            <a:ext cx="1289785" cy="871522"/>
          </a:xfrm>
          <a:prstGeom prst="ellipse">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26644098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1143164" y="729422"/>
            <a:ext cx="9522248" cy="4478343"/>
          </a:xfrm>
        </p:spPr>
        <p:txBody>
          <a:bodyPr anchor="ctr">
            <a:normAutofit/>
          </a:bodyPr>
          <a:lstStyle/>
          <a:p>
            <a:r>
              <a:rPr lang="en-US" sz="3000" b="1" dirty="0">
                <a:latin typeface="Arial" panose="020B0604020202020204" pitchFamily="34" charset="0"/>
                <a:cs typeface="Arial" panose="020B0604020202020204" pitchFamily="34" charset="0"/>
              </a:rPr>
              <a:t>OPTIMIZATION OVER MAXIMIZATION IS TRENDING</a:t>
            </a:r>
          </a:p>
          <a:p>
            <a:endParaRPr lang="en-US" sz="5600"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algn="l"/>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ABC66735-3DA1-ED82-5F73-E393E183738F}"/>
              </a:ext>
            </a:extLst>
          </p:cNvPr>
          <p:cNvSpPr txBox="1"/>
          <p:nvPr/>
        </p:nvSpPr>
        <p:spPr>
          <a:xfrm>
            <a:off x="491072" y="1755625"/>
            <a:ext cx="4118368" cy="1059008"/>
          </a:xfrm>
          <a:prstGeom prst="rect">
            <a:avLst/>
          </a:prstGeom>
          <a:noFill/>
        </p:spPr>
        <p:txBody>
          <a:bodyPr wrap="square">
            <a:spAutoFit/>
          </a:bodyPr>
          <a:lstStyle/>
          <a:p>
            <a:pPr algn="l">
              <a:lnSpc>
                <a:spcPct val="120000"/>
              </a:lnSpc>
              <a:spcBef>
                <a:spcPts val="0"/>
              </a:spcBef>
            </a:pPr>
            <a:r>
              <a:rPr lang="en-US" sz="1800" b="1" dirty="0">
                <a:latin typeface="Arial" panose="020B0604020202020204" pitchFamily="34" charset="0"/>
                <a:cs typeface="Arial" panose="020B0604020202020204" pitchFamily="34" charset="0"/>
              </a:rPr>
              <a:t>Edenshaw Elizabeth Developments Ltd. v. City of Mississauga decision from the Ontario Land Tribunal  </a:t>
            </a:r>
          </a:p>
        </p:txBody>
      </p:sp>
      <p:pic>
        <p:nvPicPr>
          <p:cNvPr id="2" name="Picture 1">
            <a:extLst>
              <a:ext uri="{FF2B5EF4-FFF2-40B4-BE49-F238E27FC236}">
                <a16:creationId xmlns:a16="http://schemas.microsoft.com/office/drawing/2014/main" id="{5436E6AE-A17F-47E9-CAA8-35C57C4B1453}"/>
              </a:ext>
            </a:extLst>
          </p:cNvPr>
          <p:cNvPicPr>
            <a:picLocks noChangeAspect="1"/>
          </p:cNvPicPr>
          <p:nvPr/>
        </p:nvPicPr>
        <p:blipFill>
          <a:blip r:embed="rId2"/>
          <a:stretch>
            <a:fillRect/>
          </a:stretch>
        </p:blipFill>
        <p:spPr>
          <a:xfrm>
            <a:off x="5782345" y="1736632"/>
            <a:ext cx="5413216" cy="1819407"/>
          </a:xfrm>
          <a:prstGeom prst="rect">
            <a:avLst/>
          </a:prstGeom>
        </p:spPr>
      </p:pic>
      <p:sp>
        <p:nvSpPr>
          <p:cNvPr id="7" name="TextBox 6">
            <a:extLst>
              <a:ext uri="{FF2B5EF4-FFF2-40B4-BE49-F238E27FC236}">
                <a16:creationId xmlns:a16="http://schemas.microsoft.com/office/drawing/2014/main" id="{1FEF2FEA-368E-9E84-E4D1-B9836792EC06}"/>
              </a:ext>
            </a:extLst>
          </p:cNvPr>
          <p:cNvSpPr txBox="1"/>
          <p:nvPr/>
        </p:nvSpPr>
        <p:spPr>
          <a:xfrm>
            <a:off x="344290" y="3928452"/>
            <a:ext cx="3450006" cy="1200329"/>
          </a:xfrm>
          <a:prstGeom prst="rect">
            <a:avLst/>
          </a:prstGeom>
          <a:noFill/>
        </p:spPr>
        <p:txBody>
          <a:bodyPr wrap="square">
            <a:spAutoFit/>
          </a:bodyPr>
          <a:lstStyle/>
          <a:p>
            <a:pPr algn="l"/>
            <a:r>
              <a:rPr lang="en-US" sz="1800" b="1" i="0" dirty="0">
                <a:solidFill>
                  <a:srgbClr val="212529"/>
                </a:solidFill>
                <a:effectLst/>
                <a:latin typeface="Arial" panose="020B0604020202020204" pitchFamily="34" charset="0"/>
                <a:cs typeface="Arial" panose="020B0604020202020204" pitchFamily="34" charset="0"/>
              </a:rPr>
              <a:t>Fengate Liuna Gardens Holdings LP v Hamilton (City), 2024 CanLII 33117 (ON LT) dated April 10, 2024</a:t>
            </a:r>
          </a:p>
        </p:txBody>
      </p:sp>
      <p:pic>
        <p:nvPicPr>
          <p:cNvPr id="8" name="Picture 7">
            <a:extLst>
              <a:ext uri="{FF2B5EF4-FFF2-40B4-BE49-F238E27FC236}">
                <a16:creationId xmlns:a16="http://schemas.microsoft.com/office/drawing/2014/main" id="{0AC64657-B793-A6B7-FF98-290CB55F965B}"/>
              </a:ext>
            </a:extLst>
          </p:cNvPr>
          <p:cNvPicPr>
            <a:picLocks noChangeAspect="1"/>
          </p:cNvPicPr>
          <p:nvPr/>
        </p:nvPicPr>
        <p:blipFill>
          <a:blip r:embed="rId3"/>
          <a:stretch>
            <a:fillRect/>
          </a:stretch>
        </p:blipFill>
        <p:spPr>
          <a:xfrm>
            <a:off x="3827171" y="3895647"/>
            <a:ext cx="7978354" cy="2355010"/>
          </a:xfrm>
          <a:prstGeom prst="rect">
            <a:avLst/>
          </a:prstGeom>
        </p:spPr>
      </p:pic>
    </p:spTree>
    <p:extLst>
      <p:ext uri="{BB962C8B-B14F-4D97-AF65-F5344CB8AC3E}">
        <p14:creationId xmlns:p14="http://schemas.microsoft.com/office/powerpoint/2010/main" val="179799822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1210130" y="635250"/>
            <a:ext cx="9522248" cy="4478343"/>
          </a:xfrm>
        </p:spPr>
        <p:txBody>
          <a:bodyPr anchor="ctr">
            <a:normAutofit/>
          </a:bodyPr>
          <a:lstStyle/>
          <a:p>
            <a:r>
              <a:rPr lang="en-US" sz="3000" b="1" dirty="0">
                <a:latin typeface="Arial" panose="020B0604020202020204" pitchFamily="34" charset="0"/>
                <a:cs typeface="Arial" panose="020B0604020202020204" pitchFamily="34" charset="0"/>
              </a:rPr>
              <a:t>AFFORDABLE HOUSING</a:t>
            </a:r>
          </a:p>
          <a:p>
            <a:endParaRPr lang="en-US" sz="5600"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algn="l"/>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ABC66735-3DA1-ED82-5F73-E393E183738F}"/>
              </a:ext>
            </a:extLst>
          </p:cNvPr>
          <p:cNvSpPr txBox="1"/>
          <p:nvPr/>
        </p:nvSpPr>
        <p:spPr>
          <a:xfrm>
            <a:off x="790418" y="-658054"/>
            <a:ext cx="11206809" cy="4382995"/>
          </a:xfrm>
          <a:prstGeom prst="rect">
            <a:avLst/>
          </a:prstGeom>
          <a:noFill/>
        </p:spPr>
        <p:txBody>
          <a:bodyPr wrap="square">
            <a:spAutoFit/>
          </a:bodyPr>
          <a:lstStyle/>
          <a:p>
            <a:pPr marL="457200" indent="-457200">
              <a:lnSpc>
                <a:spcPct val="120000"/>
              </a:lnSpc>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a:p>
            <a:pPr marL="457200" indent="-457200">
              <a:lnSpc>
                <a:spcPct val="120000"/>
              </a:lnSpc>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a:p>
            <a:pPr>
              <a:lnSpc>
                <a:spcPct val="120000"/>
              </a:lnSpc>
            </a:pPr>
            <a:endParaRPr lang="en-US" sz="1800" b="1" dirty="0">
              <a:latin typeface="Arial" panose="020B0604020202020204" pitchFamily="34" charset="0"/>
              <a:cs typeface="Arial" panose="020B0604020202020204" pitchFamily="34" charset="0"/>
            </a:endParaRPr>
          </a:p>
          <a:p>
            <a:pPr marL="457200" indent="-457200">
              <a:lnSpc>
                <a:spcPct val="120000"/>
              </a:lnSpc>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a:p>
            <a:pPr marL="457200" indent="-457200">
              <a:lnSpc>
                <a:spcPct val="120000"/>
              </a:lnSpc>
              <a:buFont typeface="Arial" panose="020B0604020202020204" pitchFamily="34" charset="0"/>
              <a:buChar char="•"/>
            </a:pPr>
            <a:endParaRPr lang="en-US" b="1" dirty="0">
              <a:latin typeface="Arial" panose="020B0604020202020204" pitchFamily="34" charset="0"/>
              <a:cs typeface="Arial" panose="020B0604020202020204" pitchFamily="34" charset="0"/>
            </a:endParaRPr>
          </a:p>
          <a:p>
            <a:pPr marL="457200" indent="-457200">
              <a:lnSpc>
                <a:spcPct val="120000"/>
              </a:lnSpc>
              <a:buFont typeface="Arial" panose="020B0604020202020204" pitchFamily="34" charset="0"/>
              <a:buChar char="•"/>
            </a:pPr>
            <a:endParaRPr lang="en-US" b="1" dirty="0">
              <a:latin typeface="Arial" panose="020B0604020202020204" pitchFamily="34" charset="0"/>
              <a:cs typeface="Arial" panose="020B0604020202020204" pitchFamily="34" charset="0"/>
            </a:endParaRPr>
          </a:p>
          <a:p>
            <a:pPr marL="457200" indent="-457200">
              <a:lnSpc>
                <a:spcPct val="120000"/>
              </a:lnSpc>
              <a:buFont typeface="Arial" panose="020B0604020202020204" pitchFamily="34" charset="0"/>
              <a:buChar char="•"/>
            </a:pPr>
            <a:endParaRPr lang="en-US" b="1" dirty="0">
              <a:latin typeface="Arial" panose="020B0604020202020204" pitchFamily="34" charset="0"/>
              <a:cs typeface="Arial" panose="020B0604020202020204" pitchFamily="34" charset="0"/>
            </a:endParaRPr>
          </a:p>
          <a:p>
            <a:pPr marL="457200" indent="-457200">
              <a:lnSpc>
                <a:spcPct val="120000"/>
              </a:lnSpc>
              <a:buFont typeface="Arial" panose="020B0604020202020204" pitchFamily="34" charset="0"/>
              <a:buChar char="•"/>
            </a:pPr>
            <a:endParaRPr lang="en-US" b="1" dirty="0">
              <a:latin typeface="Arial" panose="020B0604020202020204" pitchFamily="34" charset="0"/>
              <a:cs typeface="Arial" panose="020B0604020202020204" pitchFamily="34" charset="0"/>
            </a:endParaRPr>
          </a:p>
          <a:p>
            <a:pPr marL="457200" indent="-457200">
              <a:lnSpc>
                <a:spcPct val="120000"/>
              </a:lnSpc>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a:p>
            <a:pPr marL="457200" indent="-457200">
              <a:lnSpc>
                <a:spcPct val="120000"/>
              </a:lnSpc>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a:p>
            <a:pPr marL="457200" indent="-457200">
              <a:lnSpc>
                <a:spcPct val="120000"/>
              </a:lnSpc>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a:p>
            <a:pPr marL="457200" indent="-457200" algn="l">
              <a:lnSpc>
                <a:spcPct val="120000"/>
              </a:lnSpc>
              <a:spcBef>
                <a:spcPts val="0"/>
              </a:spcBef>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a:p>
            <a:pPr algn="l">
              <a:lnSpc>
                <a:spcPct val="120000"/>
              </a:lnSpc>
              <a:spcBef>
                <a:spcPts val="0"/>
              </a:spcBef>
            </a:pPr>
            <a:endParaRPr lang="en-US" sz="1800" b="1" dirty="0">
              <a:latin typeface="Arial" panose="020B0604020202020204" pitchFamily="34" charset="0"/>
              <a:cs typeface="Arial" panose="020B0604020202020204" pitchFamily="34" charset="0"/>
            </a:endParaRPr>
          </a:p>
        </p:txBody>
      </p:sp>
      <p:pic>
        <p:nvPicPr>
          <p:cNvPr id="6" name="Picture 5">
            <a:extLst>
              <a:ext uri="{FF2B5EF4-FFF2-40B4-BE49-F238E27FC236}">
                <a16:creationId xmlns:a16="http://schemas.microsoft.com/office/drawing/2014/main" id="{C2798AAD-5F0E-11C9-12FA-A81468716247}"/>
              </a:ext>
            </a:extLst>
          </p:cNvPr>
          <p:cNvPicPr>
            <a:picLocks noChangeAspect="1"/>
          </p:cNvPicPr>
          <p:nvPr/>
        </p:nvPicPr>
        <p:blipFill>
          <a:blip r:embed="rId2"/>
          <a:stretch>
            <a:fillRect/>
          </a:stretch>
        </p:blipFill>
        <p:spPr>
          <a:xfrm>
            <a:off x="5657148" y="1821933"/>
            <a:ext cx="6062586" cy="2213325"/>
          </a:xfrm>
          <a:prstGeom prst="rect">
            <a:avLst/>
          </a:prstGeom>
        </p:spPr>
      </p:pic>
      <p:sp>
        <p:nvSpPr>
          <p:cNvPr id="8" name="TextBox 7">
            <a:extLst>
              <a:ext uri="{FF2B5EF4-FFF2-40B4-BE49-F238E27FC236}">
                <a16:creationId xmlns:a16="http://schemas.microsoft.com/office/drawing/2014/main" id="{19C70550-68B4-E505-94CD-78C93C9727A0}"/>
              </a:ext>
            </a:extLst>
          </p:cNvPr>
          <p:cNvSpPr txBox="1"/>
          <p:nvPr/>
        </p:nvSpPr>
        <p:spPr>
          <a:xfrm>
            <a:off x="508495" y="5841184"/>
            <a:ext cx="11770654" cy="397738"/>
          </a:xfrm>
          <a:prstGeom prst="rect">
            <a:avLst/>
          </a:prstGeom>
          <a:noFill/>
        </p:spPr>
        <p:txBody>
          <a:bodyPr wrap="square">
            <a:spAutoFit/>
          </a:bodyPr>
          <a:lstStyle/>
          <a:p>
            <a:pPr marL="0" marR="0" algn="ctr">
              <a:lnSpc>
                <a:spcPct val="107000"/>
              </a:lnSpc>
              <a:spcBef>
                <a:spcPts val="0"/>
              </a:spcBef>
              <a:spcAft>
                <a:spcPts val="800"/>
              </a:spcAft>
            </a:pPr>
            <a:r>
              <a:rPr lang="en-CA" sz="2000" b="1" kern="100" dirty="0">
                <a:effectLst/>
                <a:latin typeface="Arial" panose="020B0604020202020204" pitchFamily="34" charset="0"/>
                <a:ea typeface="Calibri" panose="020F0502020204030204" pitchFamily="34" charset="0"/>
                <a:cs typeface="Arial" panose="020B0604020202020204" pitchFamily="34" charset="0"/>
              </a:rPr>
              <a:t>Staff Report does not mention if the word may will be replaced by the word shall.</a:t>
            </a:r>
            <a:endParaRPr lang="en-US" sz="2000" b="1" kern="100" dirty="0">
              <a:effectLst/>
              <a:latin typeface="Arial" panose="020B0604020202020204" pitchFamily="34" charset="0"/>
              <a:ea typeface="Calibri" panose="020F0502020204030204" pitchFamily="34" charset="0"/>
              <a:cs typeface="Arial" panose="020B0604020202020204" pitchFamily="34" charset="0"/>
            </a:endParaRPr>
          </a:p>
        </p:txBody>
      </p:sp>
      <p:sp>
        <p:nvSpPr>
          <p:cNvPr id="10" name="TextBox 9">
            <a:extLst>
              <a:ext uri="{FF2B5EF4-FFF2-40B4-BE49-F238E27FC236}">
                <a16:creationId xmlns:a16="http://schemas.microsoft.com/office/drawing/2014/main" id="{333A2F86-BA26-068A-7196-8CEAA3DC7ED1}"/>
              </a:ext>
            </a:extLst>
          </p:cNvPr>
          <p:cNvSpPr txBox="1"/>
          <p:nvPr/>
        </p:nvSpPr>
        <p:spPr>
          <a:xfrm>
            <a:off x="656708" y="1497070"/>
            <a:ext cx="4281195" cy="4014689"/>
          </a:xfrm>
          <a:prstGeom prst="rect">
            <a:avLst/>
          </a:prstGeom>
          <a:noFill/>
        </p:spPr>
        <p:txBody>
          <a:bodyPr wrap="square">
            <a:spAutoFit/>
          </a:bodyPr>
          <a:lstStyle/>
          <a:p>
            <a:pPr marL="0" marR="0">
              <a:lnSpc>
                <a:spcPct val="107000"/>
              </a:lnSpc>
              <a:spcBef>
                <a:spcPts val="0"/>
              </a:spcBef>
              <a:spcAft>
                <a:spcPts val="800"/>
              </a:spcAft>
            </a:pPr>
            <a:r>
              <a:rPr lang="en-US" sz="1800" b="1" kern="100" dirty="0">
                <a:effectLst/>
                <a:latin typeface="Arial" panose="020B0604020202020204" pitchFamily="34" charset="0"/>
                <a:ea typeface="Calibri" panose="020F0502020204030204" pitchFamily="34" charset="0"/>
                <a:cs typeface="Arial" panose="020B0604020202020204" pitchFamily="34" charset="0"/>
              </a:rPr>
              <a:t>Section 20.6.3 of the OPA uses the word “may” when referring to establishing an inclusionary zoning framework related to affordable housing. </a:t>
            </a:r>
          </a:p>
          <a:p>
            <a:pPr marL="0" marR="0">
              <a:lnSpc>
                <a:spcPct val="107000"/>
              </a:lnSpc>
              <a:spcBef>
                <a:spcPts val="0"/>
              </a:spcBef>
              <a:spcAft>
                <a:spcPts val="800"/>
              </a:spcAft>
            </a:pPr>
            <a:r>
              <a:rPr lang="en-US" sz="1800" b="1" kern="100" dirty="0">
                <a:effectLst/>
                <a:latin typeface="Arial" panose="020B0604020202020204" pitchFamily="34" charset="0"/>
                <a:ea typeface="Calibri" panose="020F0502020204030204" pitchFamily="34" charset="0"/>
                <a:cs typeface="Arial" panose="020B0604020202020204" pitchFamily="34" charset="0"/>
              </a:rPr>
              <a:t> </a:t>
            </a:r>
          </a:p>
          <a:p>
            <a:r>
              <a:rPr lang="en-US" sz="1800" b="1" dirty="0">
                <a:effectLst/>
                <a:latin typeface="Arial" panose="020B0604020202020204" pitchFamily="34" charset="0"/>
                <a:ea typeface="Calibri" panose="020F0502020204030204" pitchFamily="34" charset="0"/>
                <a:cs typeface="Arial" panose="020B0604020202020204" pitchFamily="34" charset="0"/>
              </a:rPr>
              <a:t>The use of the word “may” does not provide comfort that the framework will ever be established and therefore not requiring private developers to include a certain percentage of affordable units within their housing developments.</a:t>
            </a:r>
            <a:endParaRPr lang="en-US" sz="18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02197800"/>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docProps/app.xml><?xml version="1.0" encoding="utf-8"?>
<Properties xmlns="http://schemas.openxmlformats.org/officeDocument/2006/extended-properties" xmlns:vt="http://schemas.openxmlformats.org/officeDocument/2006/docPropsVTypes">
  <TotalTime>3394</TotalTime>
  <Words>1481</Words>
  <Application>Microsoft Office PowerPoint</Application>
  <PresentationFormat>Widescreen</PresentationFormat>
  <Paragraphs>304</Paragraphs>
  <Slides>19</Slides>
  <Notes>0</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19</vt:i4>
      </vt:variant>
    </vt:vector>
  </HeadingPairs>
  <TitlesOfParts>
    <vt:vector size="25" baseType="lpstr">
      <vt:lpstr>Aptos</vt:lpstr>
      <vt:lpstr>Arial</vt:lpstr>
      <vt:lpstr>Calibri</vt:lpstr>
      <vt:lpstr>Calibri Light</vt:lpstr>
      <vt:lpstr>Courier New</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Michael Reid</dc:creator>
  <cp:lastModifiedBy>Michael Reid</cp:lastModifiedBy>
  <cp:revision>167</cp:revision>
  <cp:lastPrinted>2024-05-31T20:11:06Z</cp:lastPrinted>
  <dcterms:created xsi:type="dcterms:W3CDTF">2023-05-19T19:06:57Z</dcterms:created>
  <dcterms:modified xsi:type="dcterms:W3CDTF">2024-05-31T20:27:03Z</dcterms:modified>
</cp:coreProperties>
</file>