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sldIdLst>
    <p:sldId id="256" r:id="rId2"/>
    <p:sldId id="342" r:id="rId3"/>
    <p:sldId id="353" r:id="rId4"/>
    <p:sldId id="354" r:id="rId5"/>
    <p:sldId id="351" r:id="rId6"/>
    <p:sldId id="323" r:id="rId7"/>
    <p:sldId id="303" r:id="rId8"/>
    <p:sldId id="340" r:id="rId9"/>
    <p:sldId id="341" r:id="rId10"/>
    <p:sldId id="324" r:id="rId11"/>
    <p:sldId id="333" r:id="rId12"/>
    <p:sldId id="331" r:id="rId13"/>
    <p:sldId id="345" r:id="rId14"/>
    <p:sldId id="348" r:id="rId15"/>
    <p:sldId id="326" r:id="rId16"/>
    <p:sldId id="328" r:id="rId17"/>
    <p:sldId id="337" r:id="rId18"/>
    <p:sldId id="347" r:id="rId19"/>
    <p:sldId id="350" r:id="rId20"/>
    <p:sldId id="287" r:id="rId21"/>
    <p:sldId id="355" r:id="rId22"/>
    <p:sldId id="349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E7274FC-6181-43D8-9407-64A63C4730B8}">
          <p14:sldIdLst>
            <p14:sldId id="256"/>
            <p14:sldId id="342"/>
            <p14:sldId id="353"/>
            <p14:sldId id="354"/>
            <p14:sldId id="351"/>
            <p14:sldId id="323"/>
            <p14:sldId id="303"/>
            <p14:sldId id="340"/>
            <p14:sldId id="341"/>
            <p14:sldId id="324"/>
            <p14:sldId id="333"/>
            <p14:sldId id="331"/>
            <p14:sldId id="345"/>
            <p14:sldId id="348"/>
            <p14:sldId id="326"/>
            <p14:sldId id="328"/>
            <p14:sldId id="337"/>
            <p14:sldId id="347"/>
            <p14:sldId id="350"/>
            <p14:sldId id="287"/>
            <p14:sldId id="355"/>
            <p14:sldId id="349"/>
          </p14:sldIdLst>
        </p14:section>
        <p14:section name="Untitled Section" id="{70A0FEAC-CBE9-4218-B728-8A64C0BD4772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3179" autoAdjust="0"/>
  </p:normalViewPr>
  <p:slideViewPr>
    <p:cSldViewPr snapToGrid="0">
      <p:cViewPr varScale="1">
        <p:scale>
          <a:sx n="55" d="100"/>
          <a:sy n="55" d="100"/>
        </p:scale>
        <p:origin x="1060" y="6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0936C9-4585-430E-BF32-BEA5BD7F2E42}" type="datetimeFigureOut">
              <a:rPr lang="en-US" smtClean="0"/>
              <a:t>5/4/2025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FED176-D6C4-494E-A543-B67265926D9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23596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5177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84759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27121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FED176-D6C4-494E-A543-B67265926D9D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3277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8AAA33-7658-99B5-AA62-214BF255ED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4A1C6F-ADE5-295B-83C1-EC34350DC09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CA6DB-AC4E-F28F-BBDA-4619A236F5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486B13-6A86-9A83-5157-F18BEDCB31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20ABF-C746-93BF-A367-64C49620A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4496379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D7A36-BC14-FCE1-5F4C-3EA812A296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C1A2D5A-F17E-7DB4-BF18-79201904F1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573C7-E2A3-BA9C-4CC2-463F37A16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DC737C-835B-9C9E-9EA2-1A630070C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EA4F38-265B-15F7-AB76-617782728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014154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4F3E5E-7578-0C9D-4C43-6FD19BB803A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96252A6-000F-23B6-6342-02A68070B4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F36E8E-EFAB-4C5E-6B7C-C3CD07AFD8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53E80B-CA20-E834-0A2B-59451AD6E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3D1F0C-4000-CF55-E829-F57AD91CE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56194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C19FE7-1B01-90F6-F148-B1EEEBF80C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491E8-E6CD-40E0-25D4-7BEEE65F38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5FBFE3-7825-B59E-F555-20B73E9B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00BDA8-1AC2-4CEB-4A8B-0F41B2ACED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90E717-5DEF-F23E-D4D2-34632ACEE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11675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8E1117-9DA1-5CC5-5223-634DD7C55E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EFC768-E6E5-D095-5A56-D20F899720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6A0019-ED90-1C27-AE5B-B7E6A719D9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CCBA62-86A0-F5D5-E03E-DF29D0DC80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E9EC28-9AF9-AE1C-A41C-C680DF3B9F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7885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DAD61-6DE9-EBB5-6ADA-E1D6497FEC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FC305B-DD54-F2EF-3968-CC3971113D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D0199F-587C-290A-27EA-0DA8590E90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08AD48-6E48-255E-BC85-3B73DD10D6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4FE33A-6771-A138-D06E-C52DB9BE4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5A3719-7387-F9F1-01D7-9515C2692D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91469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FF8BBC-FEE7-C2B1-419C-E1ACF522F7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89615E-0D54-72B7-E9D5-16840B6A93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8DA0F1-DB8E-ECCA-B6FD-FFB72947CD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BC6897F-1D66-6B56-9609-097B9947B7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D851D9-2065-D525-748A-6CC3406AB12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919193D-B180-D7FC-0357-8B3714CBEA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16BEE6-1FA8-7272-85F6-D176986E97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DB7BE65-C341-6219-6448-3076209E5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021304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95757A-4550-0140-B1C8-E1F372E2CE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2F2EA0-C197-E265-1839-9F1DC1DF1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07B842A-0ED4-79DD-BD92-D5DBED9113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9F29B7-CF09-C8EA-AE7C-BCFD6E8E2E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54350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949CF4-656F-CF14-BEE9-A6A102BD63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EF1C33-96D4-5C9D-425F-A180CF051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C51F32-7907-CB00-0F28-D06C195F3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83613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714871-DF69-5D11-1A4B-F013C5594C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BB37CF-AD1D-DF03-D104-6F39C4AFA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0F851CC-6B10-F2D6-D4C7-8F5AFA1DDED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B6A8A5-271B-8B24-6043-1C60C29E4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37F47F-AAB6-1AD0-EF40-3B851411D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C20A06-B021-D6BF-047F-B3E24AA42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852623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44C9E0-1C74-C01D-23F5-42915E6154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E3F224-5C71-E072-6E23-1A75886EAEE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D5DF314-9609-A406-1F1F-294E1B3793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B1FD6A7-BA0E-4CCC-B8C7-251F548F96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4F4E02-0695-1162-6B6A-51B2B006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49A3E01-C777-EEE3-84DB-3B12F5819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47207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269A1A-F4AF-5FD3-CA79-D93AE125E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1813F4-4B81-4556-6C59-BEFA513B6E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9ADAD8-7BB1-54A4-130D-EDCD169838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A30F0A-5C22-4880-8E7B-4336C2DE0B4F}" type="datetimeFigureOut">
              <a:rPr lang="en-CA" smtClean="0"/>
              <a:t>2025-05-04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119A1B-D16E-9943-AE78-B140B7DA47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8AA276-4DD8-19B8-E025-E98C9E5E61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03968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hyperlink" Target="mailto:ocaCommunicationsDirector@gmail.com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cid:image001.png@01DA6FBA.D1699A10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emf"/><Relationship Id="rId5" Type="http://schemas.openxmlformats.org/officeDocument/2006/relationships/image" Target="../media/image8.png"/><Relationship Id="rId4" Type="http://schemas.openxmlformats.org/officeDocument/2006/relationships/image" Target="../media/image7.em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AF4B7500-5866-5B63-5C6F-14E2AD982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65002" y="409159"/>
            <a:ext cx="3149668" cy="273671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3015" y="754716"/>
            <a:ext cx="6255055" cy="3147578"/>
          </a:xfrm>
        </p:spPr>
        <p:txBody>
          <a:bodyPr anchor="ctr">
            <a:normAutofit/>
          </a:bodyPr>
          <a:lstStyle/>
          <a:p>
            <a:pPr algn="l"/>
            <a:endParaRPr lang="en-CA" dirty="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0FC808-CCEF-F09A-69C2-50C8539522F4}"/>
              </a:ext>
            </a:extLst>
          </p:cNvPr>
          <p:cNvSpPr txBox="1"/>
          <p:nvPr/>
        </p:nvSpPr>
        <p:spPr>
          <a:xfrm>
            <a:off x="497593" y="3542097"/>
            <a:ext cx="11071832" cy="261610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t"/>
            <a:r>
              <a:rPr lang="en-CA" sz="28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Transit Orientated Community </a:t>
            </a:r>
          </a:p>
          <a:p>
            <a:pPr algn="ctr" fontAlgn="t"/>
            <a:r>
              <a:rPr lang="en-CA" sz="28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and Midtown Oakville Development Area</a:t>
            </a:r>
          </a:p>
          <a:p>
            <a:pPr algn="l" fontAlgn="t"/>
            <a:endParaRPr lang="en-CA" sz="2800" b="1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l" fontAlgn="t"/>
            <a:r>
              <a:rPr lang="en-CA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	Presented by </a:t>
            </a:r>
          </a:p>
          <a:p>
            <a:pPr algn="l" fontAlgn="t"/>
            <a:r>
              <a:rPr lang="en-CA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	Michael Reid</a:t>
            </a:r>
            <a:endParaRPr lang="en-CA" sz="2000" b="1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l" fontAlgn="t"/>
            <a:r>
              <a:rPr lang="en-CA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	President</a:t>
            </a:r>
          </a:p>
          <a:p>
            <a:pPr algn="l" fontAlgn="t"/>
            <a:r>
              <a:rPr lang="en-CA" sz="2000" b="1" dirty="0">
                <a:solidFill>
                  <a:srgbClr val="000000"/>
                </a:solidFill>
                <a:latin typeface="Arial" panose="020B0604020202020204" pitchFamily="34" charset="0"/>
              </a:rPr>
              <a:t>	Oakville Community Association (OCA)</a:t>
            </a:r>
            <a:endParaRPr lang="en-US" sz="2000" b="1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F0DCE1-2C24-5EA8-9AAB-D858C723CBAA}"/>
              </a:ext>
            </a:extLst>
          </p:cNvPr>
          <p:cNvSpPr txBox="1"/>
          <p:nvPr/>
        </p:nvSpPr>
        <p:spPr>
          <a:xfrm>
            <a:off x="693328" y="1125776"/>
            <a:ext cx="60944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sz="2800" b="1" dirty="0">
                <a:solidFill>
                  <a:srgbClr val="000000"/>
                </a:solidFill>
                <a:latin typeface="Arial" panose="020B0604020202020204" pitchFamily="34" charset="0"/>
              </a:rPr>
              <a:t>M</a:t>
            </a:r>
            <a:r>
              <a:rPr lang="en-US" sz="2800" b="1" dirty="0">
                <a:solidFill>
                  <a:srgbClr val="000000"/>
                </a:solidFill>
                <a:latin typeface="Arial" panose="020B0604020202020204" pitchFamily="34" charset="0"/>
              </a:rPr>
              <a:t>ay 5, 2025 – OCRA Meeting  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460470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HEIGHT OF TOWERS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319560" y="3800408"/>
            <a:ext cx="5663112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Tall towers as high as 45 </a:t>
            </a:r>
            <a:r>
              <a:rPr lang="en-CA" sz="2000" b="1">
                <a:latin typeface="Arial" panose="020B0604020202020204" pitchFamily="34" charset="0"/>
                <a:cs typeface="Arial" panose="020B0604020202020204" pitchFamily="34" charset="0"/>
              </a:rPr>
              <a:t>storeys still </a:t>
            </a: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contemplated due to bonusing over the 20 storey threshold</a:t>
            </a:r>
          </a:p>
          <a:p>
            <a:pPr algn="l">
              <a:spcBef>
                <a:spcPts val="0"/>
              </a:spcBef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Will lead to the destruction of the fabric of the Town of Oakville</a:t>
            </a:r>
          </a:p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CA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2">
            <a:extLst>
              <a:ext uri="{FF2B5EF4-FFF2-40B4-BE49-F238E27FC236}">
                <a16:creationId xmlns:a16="http://schemas.microsoft.com/office/drawing/2014/main" id="{80A026D2-6B21-F875-5324-343E9662E9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5245" y="3410579"/>
            <a:ext cx="4465202" cy="2511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C415D5F-9C19-909D-02E5-C5EDE6DBB4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8204" y="1281832"/>
            <a:ext cx="9497121" cy="1398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644098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6708" y="455870"/>
            <a:ext cx="10076135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TRAFFIC, PARKING AND PUBLIC TRANSIT ISSUES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995064" y="1443257"/>
            <a:ext cx="11206809" cy="3970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Many future jobs will continue to require the use of cars. Where will future economic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development be located in the next 10 to 30 years?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Totally unrealistic to think that people will walk or bike to work.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Public transit needs to be supported by economic development. What economic areas are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proposed for Trafalgar Road?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Parking shortages cause conflict</a:t>
            </a: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FA2B7A6-C06F-ACA6-71B4-79C3F0809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31091" y="3712025"/>
            <a:ext cx="6037243" cy="230364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A4E2F73-A481-2DC3-1529-14A525B205FE}"/>
              </a:ext>
            </a:extLst>
          </p:cNvPr>
          <p:cNvSpPr txBox="1"/>
          <p:nvPr/>
        </p:nvSpPr>
        <p:spPr>
          <a:xfrm>
            <a:off x="123666" y="4660666"/>
            <a:ext cx="6103344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just monitor?  Why not have a </a:t>
            </a:r>
            <a:r>
              <a:rPr lang="en-US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clear plan?</a:t>
            </a:r>
            <a:endParaRPr lang="en-CA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783599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INFRASTRUCTURE COSTS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1107023" y="2229976"/>
            <a:ext cx="11206809" cy="4382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C743FE5-1C5B-0E00-F04B-3C29E20FF5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87675" y="1861519"/>
            <a:ext cx="5365819" cy="393648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63F8106-53C5-DEC8-46AD-91B3D1E1F9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610" y="1861520"/>
            <a:ext cx="5968069" cy="3936480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0035D6B2-0AF8-89D2-6DFD-26B8B8FDA9AB}"/>
              </a:ext>
            </a:extLst>
          </p:cNvPr>
          <p:cNvSpPr/>
          <p:nvPr/>
        </p:nvSpPr>
        <p:spPr>
          <a:xfrm>
            <a:off x="-12386" y="1861519"/>
            <a:ext cx="5093433" cy="52900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5CFA41B-AF13-9D0D-2967-B30AD9369080}"/>
              </a:ext>
            </a:extLst>
          </p:cNvPr>
          <p:cNvSpPr/>
          <p:nvPr/>
        </p:nvSpPr>
        <p:spPr>
          <a:xfrm>
            <a:off x="5935527" y="1794993"/>
            <a:ext cx="6003930" cy="184527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7431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BANKRUPTCY RISK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621DA92-2F2F-9C85-E3AB-6A3C3D070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810" y="1770672"/>
            <a:ext cx="5187712" cy="368654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D295EE4-E618-C38D-B334-5D6FBAFE82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7616" y="1785916"/>
            <a:ext cx="4896575" cy="3622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840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21548" y="-723604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BANKRUPTCY RISK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2" name="Picture 8" descr="Vast majority of Greater Toronto new condo investors losing money every ...">
            <a:extLst>
              <a:ext uri="{FF2B5EF4-FFF2-40B4-BE49-F238E27FC236}">
                <a16:creationId xmlns:a16="http://schemas.microsoft.com/office/drawing/2014/main" id="{9C193F55-FE11-3757-EF7E-0E4FD2029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3746" y="2410591"/>
            <a:ext cx="3336431" cy="2498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See related image detail. 1,300+ Jenny Crane Stock Photos, Pictures &amp; Royalty-Free Images - iStock">
            <a:extLst>
              <a:ext uri="{FF2B5EF4-FFF2-40B4-BE49-F238E27FC236}">
                <a16:creationId xmlns:a16="http://schemas.microsoft.com/office/drawing/2014/main" id="{23540651-D453-B123-BBD1-BEDBBD80A9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911" y="1396564"/>
            <a:ext cx="2466975" cy="3714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ee related image detail. Premium Photo | High rise building under construction installation of ...">
            <a:extLst>
              <a:ext uri="{FF2B5EF4-FFF2-40B4-BE49-F238E27FC236}">
                <a16:creationId xmlns:a16="http://schemas.microsoft.com/office/drawing/2014/main" id="{1C3BA1BB-337C-A167-9534-502878BA6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2699" y="2441775"/>
            <a:ext cx="3762734" cy="2498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FB3F29B-BBE1-BCC8-3B85-4C126261FF2D}"/>
              </a:ext>
            </a:extLst>
          </p:cNvPr>
          <p:cNvSpPr txBox="1"/>
          <p:nvPr/>
        </p:nvSpPr>
        <p:spPr>
          <a:xfrm>
            <a:off x="3806358" y="1353970"/>
            <a:ext cx="7979203" cy="7270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We do not want a Town of partially completed towers if developers go bankrupt.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236B32-DDC5-37A1-8442-090FD0F6EF74}"/>
              </a:ext>
            </a:extLst>
          </p:cNvPr>
          <p:cNvSpPr txBox="1"/>
          <p:nvPr/>
        </p:nvSpPr>
        <p:spPr>
          <a:xfrm>
            <a:off x="3380804" y="5204609"/>
            <a:ext cx="8283790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What are the financial risks to Oakville if developers go bankrupt?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62566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AFFORDABLE HOUSING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961480" y="-1166660"/>
            <a:ext cx="11206809" cy="4382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9C70550-68B4-E505-94CD-78C93C9727A0}"/>
              </a:ext>
            </a:extLst>
          </p:cNvPr>
          <p:cNvSpPr txBox="1"/>
          <p:nvPr/>
        </p:nvSpPr>
        <p:spPr>
          <a:xfrm>
            <a:off x="-1376500" y="3548608"/>
            <a:ext cx="9498423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word “should” needs to be the word “must”.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3A2F86-BA26-068A-7196-8CEAA3DC7ED1}"/>
              </a:ext>
            </a:extLst>
          </p:cNvPr>
          <p:cNvSpPr txBox="1"/>
          <p:nvPr/>
        </p:nvSpPr>
        <p:spPr>
          <a:xfrm>
            <a:off x="724381" y="1350934"/>
            <a:ext cx="4281195" cy="17223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</a:p>
          <a:p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use of the word “should” does not provide comfort that the developers will ever include affordable housing.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0D0C2AD-61D2-5DFE-230D-79872302C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46803" y="1361134"/>
            <a:ext cx="5372837" cy="2533834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8B01D3D-AA94-5E47-B5B9-488E48345BCF}"/>
              </a:ext>
            </a:extLst>
          </p:cNvPr>
          <p:cNvSpPr txBox="1"/>
          <p:nvPr/>
        </p:nvSpPr>
        <p:spPr>
          <a:xfrm>
            <a:off x="1387350" y="4728738"/>
            <a:ext cx="6130886" cy="7270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not a strict percentage of units to </a:t>
            </a:r>
            <a:r>
              <a:rPr lang="en-CA" sz="2000" b="1" kern="1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affordable housing units?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 descr="Male clipart confused customer, Male confused customer Transparent FREE ...">
            <a:extLst>
              <a:ext uri="{FF2B5EF4-FFF2-40B4-BE49-F238E27FC236}">
                <a16:creationId xmlns:a16="http://schemas.microsoft.com/office/drawing/2014/main" id="{193AD651-24B8-195B-87D7-6932D6DAA8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8236" y="4244274"/>
            <a:ext cx="2296516" cy="2213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2197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0130" y="635250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HEALTH CARE CRISIS LOOMING</a:t>
            </a: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790418" y="1859339"/>
            <a:ext cx="11206809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Oakville Memorial Hospital was opened 9 years ago and is now operating at full capacity (Google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      rating of 2.9).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Emergency facilities are fully stretched with an average wait time for patients between 4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and 12 hours.</a:t>
            </a: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	</a:t>
            </a:r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Bed capacity is already under severe pressure with many surgical patients being asked to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vacate their bed before they have properly recovered from major surgery.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There are an inadequate number of doctors and nurses to meet the current health</a:t>
            </a:r>
          </a:p>
          <a:p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	demands.</a:t>
            </a:r>
          </a:p>
        </p:txBody>
      </p:sp>
    </p:spTree>
    <p:extLst>
      <p:ext uri="{BB962C8B-B14F-4D97-AF65-F5344CB8AC3E}">
        <p14:creationId xmlns:p14="http://schemas.microsoft.com/office/powerpoint/2010/main" val="344680707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81175" y="1231528"/>
            <a:ext cx="9522248" cy="2094547"/>
          </a:xfrm>
        </p:spPr>
        <p:txBody>
          <a:bodyPr anchor="ctr">
            <a:normAutofit/>
          </a:bodyPr>
          <a:lstStyle/>
          <a:p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OAKVILLE TRAFALGAR MEMORIAL HOSPITAL</a:t>
            </a: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D8CFE12-E370-0982-8CC7-D611B01557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2483" y="1721377"/>
            <a:ext cx="3817754" cy="231316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03C0615-C5DC-AD80-B615-DD431AF7AC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2299" y="1836189"/>
            <a:ext cx="4235662" cy="217101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98E45D8-B709-EBFB-9A0F-9F81450B3252}"/>
              </a:ext>
            </a:extLst>
          </p:cNvPr>
          <p:cNvSpPr txBox="1"/>
          <p:nvPr/>
        </p:nvSpPr>
        <p:spPr>
          <a:xfrm>
            <a:off x="1393950" y="1352226"/>
            <a:ext cx="6094428" cy="3977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Ontario Average 2 hours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A2EA29A-EB3B-9A30-4EBA-72D949EABD6A}"/>
              </a:ext>
            </a:extLst>
          </p:cNvPr>
          <p:cNvSpPr txBox="1"/>
          <p:nvPr/>
        </p:nvSpPr>
        <p:spPr>
          <a:xfrm>
            <a:off x="6355766" y="1148576"/>
            <a:ext cx="6094428" cy="9827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spcBef>
                <a:spcPts val="0"/>
              </a:spcBef>
            </a:pPr>
            <a:r>
              <a:rPr lang="en-US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OTH Average 2.7 hours +</a:t>
            </a:r>
          </a:p>
          <a:p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OTH 104</a:t>
            </a:r>
            <a:r>
              <a:rPr lang="en-CA" sz="2000" b="1" kern="100" baseline="300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 </a:t>
            </a:r>
            <a:r>
              <a:rPr lang="en-CA" sz="20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out of 123 Hospitals</a:t>
            </a:r>
            <a:endParaRPr lang="en-US" sz="20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sz="18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A1FDF04-676E-BA5D-EA9C-DFF6DC1A6D5A}"/>
              </a:ext>
            </a:extLst>
          </p:cNvPr>
          <p:cNvSpPr txBox="1"/>
          <p:nvPr/>
        </p:nvSpPr>
        <p:spPr>
          <a:xfrm>
            <a:off x="2300706" y="4127022"/>
            <a:ext cx="7352820" cy="367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CA" sz="1800" b="1" kern="1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Data from Health Quality Ontario - August 2023 to August 2024</a:t>
            </a:r>
            <a:endParaRPr lang="en-US" sz="1800" b="1" kern="1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45C2E06-416A-B88C-3AC5-14A90898AB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857" y="4700074"/>
            <a:ext cx="9736598" cy="16593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7192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30EE3E-D561-77D8-98E7-07BBABAB0580}"/>
              </a:ext>
            </a:extLst>
          </p:cNvPr>
          <p:cNvSpPr txBox="1"/>
          <p:nvPr/>
        </p:nvSpPr>
        <p:spPr>
          <a:xfrm>
            <a:off x="2633408" y="655386"/>
            <a:ext cx="795496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800" b="1">
                <a:latin typeface="Arial" panose="020B0604020202020204" pitchFamily="34" charset="0"/>
                <a:cs typeface="Arial" panose="020B0604020202020204" pitchFamily="34" charset="0"/>
              </a:rPr>
              <a:t>LACK OF VISION - Mirror Copenhagen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CFEBC18-0E1A-61F7-B09C-00B9252459EF}"/>
              </a:ext>
            </a:extLst>
          </p:cNvPr>
          <p:cNvSpPr txBox="1">
            <a:spLocks/>
          </p:cNvSpPr>
          <p:nvPr/>
        </p:nvSpPr>
        <p:spPr>
          <a:xfrm>
            <a:off x="1536112" y="-3043702"/>
            <a:ext cx="9116728" cy="44783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" name="Picture 8" descr="Copenhagen from Above | Packing my Suitcase">
            <a:extLst>
              <a:ext uri="{FF2B5EF4-FFF2-40B4-BE49-F238E27FC236}">
                <a16:creationId xmlns:a16="http://schemas.microsoft.com/office/drawing/2014/main" id="{CCB7C5A5-4771-D740-58C3-CF852262E2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6473" y="3605882"/>
            <a:ext cx="3649644" cy="1851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E4D6B09-0B17-0384-0856-0CF101D9E6BB}"/>
              </a:ext>
            </a:extLst>
          </p:cNvPr>
          <p:cNvSpPr txBox="1"/>
          <p:nvPr/>
        </p:nvSpPr>
        <p:spPr>
          <a:xfrm>
            <a:off x="656708" y="1634622"/>
            <a:ext cx="63840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Not being considered.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CA" sz="2000" b="1" kern="100" dirty="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WHY NOT?</a:t>
            </a:r>
            <a:endParaRPr kumimoji="0" lang="en-US" sz="2000" b="1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2A16D89-D71E-E04D-9E7B-95A69DDED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073" y="3566903"/>
            <a:ext cx="3412271" cy="189976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9410716-29F7-B7AB-D478-AD3761C7E841}"/>
              </a:ext>
            </a:extLst>
          </p:cNvPr>
          <p:cNvSpPr txBox="1"/>
          <p:nvPr/>
        </p:nvSpPr>
        <p:spPr>
          <a:xfrm>
            <a:off x="3180103" y="5658779"/>
            <a:ext cx="63840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High density is achievable without high-rise buildings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627DE7A-A112-7720-D72A-60304A71E6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26147" y="1379448"/>
            <a:ext cx="6177282" cy="17985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51A4E68-6CBC-4E51-D544-CB1DBF3BB8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82675" y="3605882"/>
            <a:ext cx="3314467" cy="1872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18439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0762" y="77747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CA" sz="2800" b="1" dirty="0"/>
              <a:t>			</a:t>
            </a: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30EE3E-D561-77D8-98E7-07BBABAB0580}"/>
              </a:ext>
            </a:extLst>
          </p:cNvPr>
          <p:cNvSpPr txBox="1"/>
          <p:nvPr/>
        </p:nvSpPr>
        <p:spPr>
          <a:xfrm>
            <a:off x="709433" y="575490"/>
            <a:ext cx="1091057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OTHER MIDTOWN QUESTIONS THAT REMAIN UNANSWERED 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CFEBC18-0E1A-61F7-B09C-00B9252459EF}"/>
              </a:ext>
            </a:extLst>
          </p:cNvPr>
          <p:cNvSpPr txBox="1">
            <a:spLocks/>
          </p:cNvSpPr>
          <p:nvPr/>
        </p:nvSpPr>
        <p:spPr>
          <a:xfrm>
            <a:off x="1536112" y="-3043702"/>
            <a:ext cx="9116728" cy="44783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5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410716-29F7-B7AB-D478-AD3761C7E841}"/>
              </a:ext>
            </a:extLst>
          </p:cNvPr>
          <p:cNvSpPr txBox="1"/>
          <p:nvPr/>
        </p:nvSpPr>
        <p:spPr>
          <a:xfrm>
            <a:off x="1041399" y="1219652"/>
            <a:ext cx="10106153" cy="53553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When and how will the deficiencies pertaining to the Midtown bad parcel of land be overcome, including the remediation of the old GE lands?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Where are the children going to go to school?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long casting Shadows de dealt with?</a:t>
            </a:r>
          </a:p>
          <a:p>
            <a:pPr algn="l">
              <a:spcBef>
                <a:spcPts val="0"/>
              </a:spcBef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opinions of unhappy residents who do not want tall towers and </a:t>
            </a:r>
            <a:r>
              <a:rPr lang="en-US" b="1">
                <a:latin typeface="Arial" panose="020B0604020202020204" pitchFamily="34" charset="0"/>
                <a:cs typeface="Arial" panose="020B0604020202020204" pitchFamily="34" charset="0"/>
              </a:rPr>
              <a:t>high density?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negative impacts on the Oakville-Clarkson Airshed with high carbon footprints with high towers?</a:t>
            </a: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Will the Town take any steps to attempt to repeal Bill 23 as it does not consider the consequences of developing a particular area?</a:t>
            </a:r>
          </a:p>
          <a:p>
            <a:pPr lvl="1"/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How will the Town reconcile the fact that the East part of Midtown is more than 800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metres</a:t>
            </a:r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 from the Oakville Go Station, which is inconsistent with ROPA 49 as to be part of a MTSA?</a:t>
            </a:r>
          </a:p>
        </p:txBody>
      </p:sp>
    </p:spTree>
    <p:extLst>
      <p:ext uri="{BB962C8B-B14F-4D97-AF65-F5344CB8AC3E}">
        <p14:creationId xmlns:p14="http://schemas.microsoft.com/office/powerpoint/2010/main" val="35712635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0259" y="571938"/>
            <a:ext cx="10895800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TRANSIT ORIENTATED COMMUNITY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-2921032" y="2543915"/>
            <a:ext cx="7273509" cy="30534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Ariel view of the Transit Oriented Community location in Oakville">
            <a:extLst>
              <a:ext uri="{FF2B5EF4-FFF2-40B4-BE49-F238E27FC236}">
                <a16:creationId xmlns:a16="http://schemas.microsoft.com/office/drawing/2014/main" id="{E5073DC2-FF8A-C090-5797-23AD5A30D0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15705"/>
            <a:ext cx="5651491" cy="39673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4" descr="TOC image">
            <a:extLst>
              <a:ext uri="{FF2B5EF4-FFF2-40B4-BE49-F238E27FC236}">
                <a16:creationId xmlns:a16="http://schemas.microsoft.com/office/drawing/2014/main" id="{6926FD5B-1CC1-316B-CFA5-5C1EAA5B6B7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34" name="Picture 10" descr="TOC image">
            <a:extLst>
              <a:ext uri="{FF2B5EF4-FFF2-40B4-BE49-F238E27FC236}">
                <a16:creationId xmlns:a16="http://schemas.microsoft.com/office/drawing/2014/main" id="{0AC082A0-70AC-FA36-7367-70B116C7FB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359" y="1872702"/>
            <a:ext cx="5490860" cy="3925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357388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1247" y="29607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CA" sz="3200" b="1" dirty="0">
                <a:latin typeface="Arial" panose="020B0604020202020204" pitchFamily="34" charset="0"/>
                <a:cs typeface="Arial" panose="020B0604020202020204" pitchFamily="34" charset="0"/>
              </a:rPr>
              <a:t>PETITION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43104" y="740550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32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3552006" y="2618023"/>
            <a:ext cx="6817431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E45CCA-8CBF-1582-790D-C3C6677533D7}"/>
              </a:ext>
            </a:extLst>
          </p:cNvPr>
          <p:cNvSpPr txBox="1"/>
          <p:nvPr/>
        </p:nvSpPr>
        <p:spPr>
          <a:xfrm>
            <a:off x="454094" y="2093806"/>
            <a:ext cx="633473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i="0" dirty="0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Recent Petition posted saying no to buildings over 20 </a:t>
            </a:r>
            <a:r>
              <a:rPr lang="en-US" sz="2000" b="1" i="0" dirty="0" err="1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storeys</a:t>
            </a:r>
            <a:r>
              <a:rPr lang="en-US" sz="2000" b="1" i="0" dirty="0">
                <a:solidFill>
                  <a:srgbClr val="080809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Midtown attracted these comments from residents:</a:t>
            </a:r>
          </a:p>
          <a:p>
            <a:endParaRPr lang="en-US" sz="2000" b="1" i="0" dirty="0">
              <a:solidFill>
                <a:srgbClr val="080809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b="1" dirty="0">
                <a:solidFill>
                  <a:srgbClr val="08080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14892E4D-52B9-AC83-956E-7662C8A1EC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27619" y="589839"/>
            <a:ext cx="4169446" cy="264125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0D9F4B2-5F6E-944F-14F4-3B563A5406C2}"/>
              </a:ext>
            </a:extLst>
          </p:cNvPr>
          <p:cNvSpPr txBox="1"/>
          <p:nvPr/>
        </p:nvSpPr>
        <p:spPr>
          <a:xfrm>
            <a:off x="5195049" y="3592076"/>
            <a:ext cx="609442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8080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</a:t>
            </a:r>
            <a:r>
              <a:rPr lang="en-US" sz="18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 if council doesn’t listen, then show 	them who’s really in charge next election.”</a:t>
            </a:r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F2652A5-8113-AB59-E060-43FE95D5DA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632" y="4660500"/>
            <a:ext cx="5006436" cy="112377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621DF6F-0217-DAD8-E281-25E05BE74B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8649" y="5258779"/>
            <a:ext cx="6169212" cy="591187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DB8E119B-0F22-BE2F-BF5A-CFA1080AF4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82975" y="4533443"/>
            <a:ext cx="5886450" cy="56197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109770D2-C415-5549-BA62-5F3299B1CEC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6594" y="3853333"/>
            <a:ext cx="2276475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3815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538474" y="-328216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CA" sz="3200" b="1" dirty="0">
                <a:latin typeface="Arial" panose="020B0604020202020204" pitchFamily="34" charset="0"/>
                <a:cs typeface="Arial" panose="020B0604020202020204" pitchFamily="34" charset="0"/>
              </a:rPr>
              <a:t>IMPACT ON THE REAL ESTATE MARKET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2780534" y="3293177"/>
            <a:ext cx="8022469" cy="310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E45CCA-8CBF-1582-790D-C3C6677533D7}"/>
              </a:ext>
            </a:extLst>
          </p:cNvPr>
          <p:cNvSpPr txBox="1"/>
          <p:nvPr/>
        </p:nvSpPr>
        <p:spPr>
          <a:xfrm>
            <a:off x="454094" y="2093806"/>
            <a:ext cx="633473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000" b="1" i="0" dirty="0">
              <a:solidFill>
                <a:srgbClr val="080809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b="1" dirty="0">
                <a:solidFill>
                  <a:srgbClr val="08080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Confused Real Estate: Over 468 Royalty-Free Licensable Stock ...">
            <a:extLst>
              <a:ext uri="{FF2B5EF4-FFF2-40B4-BE49-F238E27FC236}">
                <a16:creationId xmlns:a16="http://schemas.microsoft.com/office/drawing/2014/main" id="{EB5F6ABF-6718-B329-0D7B-94D19B233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7028" y="1851237"/>
            <a:ext cx="6725174" cy="4483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01475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62240" y="-2895116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THANK YOU FOR LISTENING</a:t>
            </a:r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14871" y="382012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32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565568-91F5-F279-FFF2-787803181C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1823" y="415189"/>
            <a:ext cx="2999121" cy="254028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4751994" y="4507303"/>
            <a:ext cx="681743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CA" sz="3200" b="1" dirty="0">
                <a:latin typeface="Arial" panose="020B0604020202020204" pitchFamily="34" charset="0"/>
                <a:cs typeface="Arial" panose="020B0604020202020204" pitchFamily="34" charset="0"/>
              </a:rPr>
              <a:t>QUESTIONS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4CE4AF4-F9B7-869F-2364-C83F25E7B118}"/>
              </a:ext>
            </a:extLst>
          </p:cNvPr>
          <p:cNvSpPr txBox="1"/>
          <p:nvPr/>
        </p:nvSpPr>
        <p:spPr>
          <a:xfrm>
            <a:off x="4149811" y="1553281"/>
            <a:ext cx="816813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CA" sz="2800" b="1" u="sng" dirty="0">
                <a:effectLst/>
                <a:latin typeface="Arial" panose="020B0604020202020204" pitchFamily="34" charset="0"/>
                <a:ea typeface="Arial" panose="020B0604020202020204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ocaCommunicationsDirector@gmail.com</a:t>
            </a:r>
            <a:endParaRPr lang="en-US" sz="2800" b="1" dirty="0"/>
          </a:p>
        </p:txBody>
      </p:sp>
    </p:spTree>
    <p:extLst>
      <p:ext uri="{BB962C8B-B14F-4D97-AF65-F5344CB8AC3E}">
        <p14:creationId xmlns:p14="http://schemas.microsoft.com/office/powerpoint/2010/main" val="10395694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0259" y="571938"/>
            <a:ext cx="10895800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MIDTOWN DEPECTION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363937" y="1599846"/>
            <a:ext cx="8291846" cy="30534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F0049C1-BA46-ABA2-59A1-22215EFC50CA}"/>
              </a:ext>
            </a:extLst>
          </p:cNvPr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0333" y="1644271"/>
            <a:ext cx="8584437" cy="415373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017445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0259" y="571938"/>
            <a:ext cx="10895800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LETTER TO COUNCIL RE OPA ISSUES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790652" y="1738311"/>
            <a:ext cx="8291846" cy="78177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Building Heights</a:t>
            </a: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Traffic and Transportation</a:t>
            </a:r>
          </a:p>
          <a:p>
            <a:pPr>
              <a:lnSpc>
                <a:spcPct val="120000"/>
              </a:lnSpc>
            </a:pP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Cost Of Infrastructure</a:t>
            </a:r>
          </a:p>
          <a:p>
            <a:pPr>
              <a:lnSpc>
                <a:spcPct val="120000"/>
              </a:lnSpc>
            </a:pP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sz="24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Provincial Density Target </a:t>
            </a: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2288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0259" y="571938"/>
            <a:ext cx="10895800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TOP 8 ISSUES THAT STILL REMAIN WITHIN THE OPA</a:t>
            </a:r>
          </a:p>
          <a:p>
            <a:pPr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363937" y="1599846"/>
            <a:ext cx="8291846" cy="7670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Floodplain mapping and Flood Risk</a:t>
            </a:r>
          </a:p>
          <a:p>
            <a:pPr algn="l"/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Height of towers</a:t>
            </a:r>
          </a:p>
          <a:p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Transportation, traffic and parking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Infrastructure Costs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Risk of developer and Town bankruptcy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Affordable Housing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Health Care Crisis</a:t>
            </a:r>
          </a:p>
          <a:p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Lack of Vision</a:t>
            </a: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06548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3015" y="-7167"/>
            <a:ext cx="10805324" cy="4478343"/>
          </a:xfrm>
        </p:spPr>
        <p:txBody>
          <a:bodyPr anchor="ctr">
            <a:norm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2008 TOWN-WIDE FLOOD PRIORITIZATION STUDY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OF PHILIPS ENGINEERING</a:t>
            </a: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C66735-3DA1-ED82-5F73-E393E183738F}"/>
              </a:ext>
            </a:extLst>
          </p:cNvPr>
          <p:cNvSpPr txBox="1"/>
          <p:nvPr/>
        </p:nvSpPr>
        <p:spPr>
          <a:xfrm>
            <a:off x="2363937" y="1599846"/>
            <a:ext cx="8291846" cy="30534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20000"/>
              </a:lnSpc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D952F6B-B6A1-9CCA-6ECD-4D5F97C3CD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3535" y="1435555"/>
            <a:ext cx="9971467" cy="4959373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7C45AAFB-4ACF-834D-6607-002063AE2FB0}"/>
              </a:ext>
            </a:extLst>
          </p:cNvPr>
          <p:cNvSpPr/>
          <p:nvPr/>
        </p:nvSpPr>
        <p:spPr>
          <a:xfrm>
            <a:off x="2363937" y="5649172"/>
            <a:ext cx="1908836" cy="31329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6866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1295" y="502940"/>
            <a:ext cx="5842167" cy="1778749"/>
          </a:xfrm>
        </p:spPr>
        <p:txBody>
          <a:bodyPr anchor="ctr">
            <a:normAutofit fontScale="77500" lnSpcReduction="20000"/>
          </a:bodyPr>
          <a:lstStyle/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CA" sz="2800" b="1" dirty="0">
                <a:latin typeface="Arial" panose="020B0604020202020204" pitchFamily="34" charset="0"/>
                <a:cs typeface="Arial" panose="020B0604020202020204" pitchFamily="34" charset="0"/>
              </a:rPr>
              <a:t>MORRISON-WEDGEWOOD DIVERSION CHANNEL SPILL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CA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Nothing should be considered until this mapping is completed and issues fixed</a:t>
            </a:r>
            <a:endParaRPr lang="en-CA" sz="2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EF463D-0C76-3E63-74C9-9B919FB9D33A}"/>
              </a:ext>
            </a:extLst>
          </p:cNvPr>
          <p:cNvSpPr txBox="1"/>
          <p:nvPr/>
        </p:nvSpPr>
        <p:spPr>
          <a:xfrm>
            <a:off x="2985655" y="-45090277"/>
            <a:ext cx="6137562" cy="2952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 2020 Conservation Halton completed the mapping of the spill from the Morrison- Wedgewood Diversion Channel and confirmed that the Diversion Channel will now spill in the event of a major storm and the spill zone has only been mapped to the QEW as per the Conservation Halton ARL inserted below. 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The spill mapping should be completed to determine the risk of flooding in event of a large storm within the Midtown proposed development area, which could be consistent with Section 2.5 of the MNRF 2002 Technical Guide River &amp; Stream Systems: Flooding Hazard Limit.  Section 2.5 confirms that, 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CA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“Municipalities and planning boards should show or describe flood plain lands in their official plans and incorporate policies to address new development consistent with the policy statement.”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940644C-CF3E-869A-6E69-D5DB40581E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8159" y="550003"/>
            <a:ext cx="5942076" cy="1205484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68D62A9D-35F1-B12B-AE14-5BCD740F2394}"/>
              </a:ext>
            </a:extLst>
          </p:cNvPr>
          <p:cNvSpPr txBox="1"/>
          <p:nvPr/>
        </p:nvSpPr>
        <p:spPr>
          <a:xfrm>
            <a:off x="2985796" y="-19949325"/>
            <a:ext cx="6139542" cy="16618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Section 2.5 states that,</a:t>
            </a:r>
            <a:endParaRPr kumimoji="0" lang="en-US" sz="14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“Municipalities and planning boards should show or describe flood plain lands in their official plans and incorporate policies to address new development consistent with the policy statement.</a:t>
            </a:r>
            <a:endParaRPr kumimoji="0" lang="en-US" sz="1400" b="0" i="0" u="none" strike="noStrike" kern="1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2E156AA5-2B43-926E-B11C-74BE03EADD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2179" y="1816898"/>
            <a:ext cx="5942076" cy="1307592"/>
          </a:xfrm>
          <a:prstGeom prst="rect">
            <a:avLst/>
          </a:prstGeom>
        </p:spPr>
      </p:pic>
      <p:sp>
        <p:nvSpPr>
          <p:cNvPr id="13" name="AutoShape 4" descr="A map of a forest&#10;&#10;Description automatically generated">
            <a:extLst>
              <a:ext uri="{FF2B5EF4-FFF2-40B4-BE49-F238E27FC236}">
                <a16:creationId xmlns:a16="http://schemas.microsoft.com/office/drawing/2014/main" id="{E0084443-AA23-B494-D047-C66E0FE8E60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8D8C9860-B554-79CD-57F4-68C796579B5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824" y="2971102"/>
            <a:ext cx="4487784" cy="3468191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90A63F03-3BF7-5B83-62B7-1BC37F14119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3216" y="3760857"/>
            <a:ext cx="5942076" cy="2371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32957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64060" y="600908"/>
            <a:ext cx="9522248" cy="4478343"/>
          </a:xfrm>
        </p:spPr>
        <p:txBody>
          <a:bodyPr anchor="ctr">
            <a:norm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PROVINCIAL POLICY STATEMENT (PPS) </a:t>
            </a:r>
          </a:p>
          <a:p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2005, 2014 and 2020 issued under the Planning Act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637C56-E720-9186-86DE-1CDD78AA1B79}"/>
              </a:ext>
            </a:extLst>
          </p:cNvPr>
          <p:cNvSpPr txBox="1"/>
          <p:nvPr/>
        </p:nvSpPr>
        <p:spPr>
          <a:xfrm>
            <a:off x="1579312" y="2138581"/>
            <a:ext cx="9339634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Section 1.6.6.7 of the PPS includes polices for stormwater management planning, including that it shall mitigate risks to human health and safety, property and the environment</a:t>
            </a: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  <a:spcBef>
                <a:spcPts val="0"/>
              </a:spcBef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marL="342900" indent="-342900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Develop</a:t>
            </a: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ment will generally be directed to areas outside of hazardous lands adjacent to river and stream systems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3396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87300" y="763824"/>
            <a:ext cx="10315158" cy="4478343"/>
          </a:xfrm>
        </p:spPr>
        <p:txBody>
          <a:bodyPr anchor="ctr">
            <a:norm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MINISTRY OF MUNICIPAL AFFAIRS AND HOUSING (MMAH) LETTER TO HALTON REGION DATED APRIL 18, 2016 cc TOWN OF OAKVILLE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5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 algn="l">
              <a:buFont typeface="Arial" panose="020B0604020202020204" pitchFamily="34" charset="0"/>
              <a:buChar char="•"/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026B92-247F-10B3-7C02-59DE2D65D5E5}"/>
              </a:ext>
            </a:extLst>
          </p:cNvPr>
          <p:cNvSpPr txBox="1"/>
          <p:nvPr/>
        </p:nvSpPr>
        <p:spPr>
          <a:xfrm>
            <a:off x="357410" y="2782009"/>
            <a:ext cx="5550016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CA" sz="2000" b="1" dirty="0">
                <a:latin typeface="Arial" panose="020B0604020202020204" pitchFamily="34" charset="0"/>
                <a:cs typeface="Arial" panose="020B0604020202020204" pitchFamily="34" charset="0"/>
              </a:rPr>
              <a:t>“Section 3.0 and 3.1 of the PPS provides policy direction for natural hazards to ensure that development does not occur which would result in flooding hazards and a risk to human health and safety or property damage and does not create new or aggravate existing hazards.”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endParaRPr lang="en-CA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D07DB2-2392-25B8-9C36-0D826B25E3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981" y="2754431"/>
            <a:ext cx="5253444" cy="288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43341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4030</TotalTime>
  <Words>985</Words>
  <Application>Microsoft Office PowerPoint</Application>
  <PresentationFormat>Widescreen</PresentationFormat>
  <Paragraphs>248</Paragraphs>
  <Slides>22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7" baseType="lpstr">
      <vt:lpstr>Aptos</vt:lpstr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Reid</dc:creator>
  <cp:lastModifiedBy>Michael Reid</cp:lastModifiedBy>
  <cp:revision>170</cp:revision>
  <dcterms:created xsi:type="dcterms:W3CDTF">2023-05-19T19:06:57Z</dcterms:created>
  <dcterms:modified xsi:type="dcterms:W3CDTF">2025-05-04T23:43:52Z</dcterms:modified>
</cp:coreProperties>
</file>